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theme/themeOverride2.xml" ContentType="application/vnd.openxmlformats-officedocument.themeOverr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theme/themeOverride3.xml" ContentType="application/vnd.openxmlformats-officedocument.themeOverr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29.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85" r:id="rId1"/>
    <p:sldMasterId id="2147483808" r:id="rId2"/>
    <p:sldMasterId id="2147483811" r:id="rId3"/>
    <p:sldMasterId id="2147483833" r:id="rId4"/>
  </p:sldMasterIdLst>
  <p:notesMasterIdLst>
    <p:notesMasterId r:id="rId78"/>
  </p:notesMasterIdLst>
  <p:handoutMasterIdLst>
    <p:handoutMasterId r:id="rId79"/>
  </p:handoutMasterIdLst>
  <p:sldIdLst>
    <p:sldId id="587" r:id="rId5"/>
    <p:sldId id="696" r:id="rId6"/>
    <p:sldId id="691" r:id="rId7"/>
    <p:sldId id="697" r:id="rId8"/>
    <p:sldId id="694" r:id="rId9"/>
    <p:sldId id="695" r:id="rId10"/>
    <p:sldId id="698" r:id="rId11"/>
    <p:sldId id="699" r:id="rId12"/>
    <p:sldId id="700" r:id="rId13"/>
    <p:sldId id="701" r:id="rId14"/>
    <p:sldId id="702" r:id="rId15"/>
    <p:sldId id="703" r:id="rId16"/>
    <p:sldId id="704" r:id="rId17"/>
    <p:sldId id="705" r:id="rId18"/>
    <p:sldId id="706" r:id="rId19"/>
    <p:sldId id="707" r:id="rId20"/>
    <p:sldId id="708" r:id="rId21"/>
    <p:sldId id="709" r:id="rId22"/>
    <p:sldId id="710" r:id="rId23"/>
    <p:sldId id="711" r:id="rId24"/>
    <p:sldId id="712" r:id="rId25"/>
    <p:sldId id="713" r:id="rId26"/>
    <p:sldId id="714" r:id="rId27"/>
    <p:sldId id="715" r:id="rId28"/>
    <p:sldId id="716" r:id="rId29"/>
    <p:sldId id="717" r:id="rId30"/>
    <p:sldId id="718" r:id="rId31"/>
    <p:sldId id="719" r:id="rId32"/>
    <p:sldId id="720" r:id="rId33"/>
    <p:sldId id="721" r:id="rId34"/>
    <p:sldId id="722" r:id="rId35"/>
    <p:sldId id="723" r:id="rId36"/>
    <p:sldId id="724" r:id="rId37"/>
    <p:sldId id="725" r:id="rId38"/>
    <p:sldId id="726" r:id="rId39"/>
    <p:sldId id="727" r:id="rId40"/>
    <p:sldId id="728" r:id="rId41"/>
    <p:sldId id="729" r:id="rId42"/>
    <p:sldId id="730" r:id="rId43"/>
    <p:sldId id="731" r:id="rId44"/>
    <p:sldId id="732" r:id="rId45"/>
    <p:sldId id="733" r:id="rId46"/>
    <p:sldId id="734" r:id="rId47"/>
    <p:sldId id="735" r:id="rId48"/>
    <p:sldId id="736" r:id="rId49"/>
    <p:sldId id="737" r:id="rId50"/>
    <p:sldId id="738" r:id="rId51"/>
    <p:sldId id="739" r:id="rId52"/>
    <p:sldId id="740" r:id="rId53"/>
    <p:sldId id="741" r:id="rId54"/>
    <p:sldId id="742" r:id="rId55"/>
    <p:sldId id="743" r:id="rId56"/>
    <p:sldId id="744" r:id="rId57"/>
    <p:sldId id="745" r:id="rId58"/>
    <p:sldId id="746" r:id="rId59"/>
    <p:sldId id="747" r:id="rId60"/>
    <p:sldId id="748" r:id="rId61"/>
    <p:sldId id="749" r:id="rId62"/>
    <p:sldId id="750" r:id="rId63"/>
    <p:sldId id="751" r:id="rId64"/>
    <p:sldId id="752" r:id="rId65"/>
    <p:sldId id="753" r:id="rId66"/>
    <p:sldId id="754" r:id="rId67"/>
    <p:sldId id="755" r:id="rId68"/>
    <p:sldId id="756" r:id="rId69"/>
    <p:sldId id="757" r:id="rId70"/>
    <p:sldId id="758" r:id="rId71"/>
    <p:sldId id="759" r:id="rId72"/>
    <p:sldId id="760" r:id="rId73"/>
    <p:sldId id="761" r:id="rId74"/>
    <p:sldId id="762" r:id="rId75"/>
    <p:sldId id="763" r:id="rId76"/>
    <p:sldId id="764" r:id="rId77"/>
  </p:sldIdLst>
  <p:sldSz cx="9144000" cy="5143500" type="screen16x9"/>
  <p:notesSz cx="6797675" cy="987425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FFD9D9"/>
    <a:srgbClr val="990000"/>
    <a:srgbClr val="BFBFBF"/>
    <a:srgbClr val="005392"/>
    <a:srgbClr val="9999FF"/>
    <a:srgbClr val="FF0000"/>
    <a:srgbClr val="BF3A3B"/>
    <a:srgbClr val="CCFFCC"/>
    <a:srgbClr val="FFCC99"/>
    <a:srgbClr val="59595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9" autoAdjust="0"/>
    <p:restoredTop sz="84412" autoAdjust="0"/>
  </p:normalViewPr>
  <p:slideViewPr>
    <p:cSldViewPr snapToGrid="0" snapToObjects="1" showGuides="1">
      <p:cViewPr varScale="1">
        <p:scale>
          <a:sx n="91" d="100"/>
          <a:sy n="91" d="100"/>
        </p:scale>
        <p:origin x="-978" y="-96"/>
      </p:cViewPr>
      <p:guideLst>
        <p:guide orient="horz" pos="2861"/>
        <p:guide orient="horz" pos="395"/>
        <p:guide orient="horz" pos="583"/>
        <p:guide pos="5442"/>
        <p:guide pos="317"/>
        <p:guide pos="2382"/>
        <p:guide pos="5759"/>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70" d="100"/>
          <a:sy n="70" d="100"/>
        </p:scale>
        <p:origin x="-1638" y="-108"/>
      </p:cViewPr>
      <p:guideLst>
        <p:guide orient="horz" pos="3111"/>
        <p:guide pos="2141"/>
      </p:guideLst>
    </p:cSldViewPr>
  </p:notes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2" y="2"/>
            <a:ext cx="2945659" cy="493712"/>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0446" y="2"/>
            <a:ext cx="2945659" cy="493712"/>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5956AC1B-3849-468B-B3D6-71D2EAC0CF70}" type="datetimeFigureOut">
              <a:rPr lang="zh-CN" altLang="en-US"/>
              <a:pPr>
                <a:defRPr/>
              </a:pPr>
              <a:t>2014/12/16</a:t>
            </a:fld>
            <a:endParaRPr lang="en-US" altLang="zh-CN" dirty="0"/>
          </a:p>
        </p:txBody>
      </p:sp>
      <p:sp>
        <p:nvSpPr>
          <p:cNvPr id="227332" name="Rectangle 4"/>
          <p:cNvSpPr>
            <a:spLocks noGrp="1" noChangeArrowheads="1"/>
          </p:cNvSpPr>
          <p:nvPr>
            <p:ph type="ftr" sz="quarter" idx="2"/>
          </p:nvPr>
        </p:nvSpPr>
        <p:spPr bwMode="auto">
          <a:xfrm>
            <a:off x="2" y="9378826"/>
            <a:ext cx="2945659" cy="493712"/>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p>
        </p:txBody>
      </p:sp>
      <p:sp>
        <p:nvSpPr>
          <p:cNvPr id="227333" name="Rectangle 5"/>
          <p:cNvSpPr>
            <a:spLocks noGrp="1" noChangeArrowheads="1"/>
          </p:cNvSpPr>
          <p:nvPr>
            <p:ph type="sldNum" sz="quarter" idx="3"/>
          </p:nvPr>
        </p:nvSpPr>
        <p:spPr bwMode="auto">
          <a:xfrm>
            <a:off x="3850446" y="9378826"/>
            <a:ext cx="2945659" cy="493712"/>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30A5575-028F-456A-AFEC-97C97239BC48}" type="slidenum">
              <a:rPr lang="zh-CN" altLang="en-US"/>
              <a:pPr>
                <a:defRPr/>
              </a:pPr>
              <a:t>‹#›</a:t>
            </a:fld>
            <a:endParaRPr lang="en-US" altLang="zh-CN" dirty="0"/>
          </a:p>
        </p:txBody>
      </p:sp>
    </p:spTree>
    <p:extLst>
      <p:ext uri="{BB962C8B-B14F-4D97-AF65-F5344CB8AC3E}">
        <p14:creationId xmlns:p14="http://schemas.microsoft.com/office/powerpoint/2010/main" xmlns="" val="1496442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2" y="2"/>
            <a:ext cx="2945659"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29699" name="Rectangle 3"/>
          <p:cNvSpPr>
            <a:spLocks noGrp="1" noChangeArrowheads="1"/>
          </p:cNvSpPr>
          <p:nvPr>
            <p:ph type="dt" idx="1"/>
          </p:nvPr>
        </p:nvSpPr>
        <p:spPr bwMode="auto">
          <a:xfrm>
            <a:off x="3850446" y="2"/>
            <a:ext cx="2945659"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CF01BC75-03AA-4997-A092-C90D85226FF4}" type="datetimeFigureOut">
              <a:rPr lang="zh-CN" altLang="en-US"/>
              <a:pPr/>
              <a:t>2014/12/16</a:t>
            </a:fld>
            <a:endParaRPr lang="en-US" altLang="zh-CN" dirty="0"/>
          </a:p>
        </p:txBody>
      </p:sp>
      <p:sp>
        <p:nvSpPr>
          <p:cNvPr id="29700" name="Rectangle 4"/>
          <p:cNvSpPr>
            <a:spLocks noGrp="1" noRot="1" noChangeAspect="1" noChangeArrowheads="1" noTextEdit="1"/>
          </p:cNvSpPr>
          <p:nvPr>
            <p:ph type="sldImg" idx="2"/>
          </p:nvPr>
        </p:nvSpPr>
        <p:spPr bwMode="auto">
          <a:xfrm>
            <a:off x="107950" y="739775"/>
            <a:ext cx="6581775" cy="3703638"/>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29701" name="Rectangle 5"/>
          <p:cNvSpPr>
            <a:spLocks noGrp="1" noChangeArrowheads="1"/>
          </p:cNvSpPr>
          <p:nvPr>
            <p:ph type="body" sz="quarter" idx="3"/>
          </p:nvPr>
        </p:nvSpPr>
        <p:spPr bwMode="auto">
          <a:xfrm>
            <a:off x="679768" y="4690269"/>
            <a:ext cx="5438140" cy="4443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9702" name="Rectangle 6"/>
          <p:cNvSpPr>
            <a:spLocks noGrp="1" noChangeArrowheads="1"/>
          </p:cNvSpPr>
          <p:nvPr>
            <p:ph type="ftr" sz="quarter" idx="4"/>
          </p:nvPr>
        </p:nvSpPr>
        <p:spPr bwMode="auto">
          <a:xfrm>
            <a:off x="2" y="9378826"/>
            <a:ext cx="2945659"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dirty="0"/>
          </a:p>
        </p:txBody>
      </p:sp>
      <p:sp>
        <p:nvSpPr>
          <p:cNvPr id="29703" name="Rectangle 7"/>
          <p:cNvSpPr>
            <a:spLocks noGrp="1" noChangeArrowheads="1"/>
          </p:cNvSpPr>
          <p:nvPr>
            <p:ph type="sldNum" sz="quarter" idx="5"/>
          </p:nvPr>
        </p:nvSpPr>
        <p:spPr bwMode="auto">
          <a:xfrm>
            <a:off x="3850446" y="9378826"/>
            <a:ext cx="2945659"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E3D1208B-ABB5-48F0-93EC-79B837E3F925}" type="slidenum">
              <a:rPr lang="zh-CN" altLang="en-US"/>
              <a:pPr/>
              <a:t>‹#›</a:t>
            </a:fld>
            <a:endParaRPr lang="en-US" altLang="zh-CN" dirty="0"/>
          </a:p>
        </p:txBody>
      </p:sp>
    </p:spTree>
    <p:extLst>
      <p:ext uri="{BB962C8B-B14F-4D97-AF65-F5344CB8AC3E}">
        <p14:creationId xmlns:p14="http://schemas.microsoft.com/office/powerpoint/2010/main" xmlns="" val="371123565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之前公司发布了</a:t>
            </a:r>
            <a:r>
              <a:rPr lang="en-US" altLang="zh-CN" dirty="0" smtClean="0"/>
              <a:t>《Java</a:t>
            </a:r>
            <a:r>
              <a:rPr lang="zh-CN" altLang="en-US" dirty="0" smtClean="0"/>
              <a:t>语言安全编程规范</a:t>
            </a:r>
            <a:r>
              <a:rPr lang="en-US" altLang="zh-CN" dirty="0" smtClean="0"/>
              <a:t>》</a:t>
            </a:r>
            <a:r>
              <a:rPr lang="zh-CN" altLang="en-US" dirty="0" smtClean="0"/>
              <a:t>，这个培训材料主要就是为了跟</a:t>
            </a:r>
            <a:r>
              <a:rPr lang="en-US" altLang="zh-CN" dirty="0" smtClean="0"/>
              <a:t>《Java</a:t>
            </a:r>
            <a:r>
              <a:rPr lang="zh-CN" altLang="en-US" dirty="0" smtClean="0"/>
              <a:t>语言安全编程规范</a:t>
            </a:r>
            <a:r>
              <a:rPr lang="en-US" altLang="zh-CN" dirty="0" smtClean="0"/>
              <a:t>》</a:t>
            </a:r>
            <a:r>
              <a:rPr lang="zh-CN" altLang="en-US" dirty="0" smtClean="0"/>
              <a:t>配套，帮助大家理解规范里面的内容。</a:t>
            </a: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0</a:t>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注入攻击是一种很常见的攻击类型，应用中的注入攻击漏洞往往是由于缺乏有效的数据校验所引起。</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对于字符串输入，如果这个字符串将作为某种命令解释器的命令输入，那么需要特别注意防止注入攻击</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看下面这个图，对于传入数据库的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字符串，我们可能需要通过前面这些步骤来防止</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注入的发生，同样的对于命令解释器和</a:t>
            </a:r>
            <a:r>
              <a:rPr lang="en-US" altLang="zh-CN" sz="1200" kern="1200" dirty="0" smtClean="0">
                <a:solidFill>
                  <a:schemeClr val="tx1"/>
                </a:solidFill>
                <a:latin typeface="Calibri" pitchFamily="34" charset="0"/>
                <a:ea typeface="宋体" pitchFamily="2" charset="-122"/>
                <a:cs typeface="+mn-cs"/>
              </a:rPr>
              <a:t>XML</a:t>
            </a:r>
            <a:r>
              <a:rPr lang="zh-CN" altLang="zh-CN" sz="1200" kern="1200" dirty="0" smtClean="0">
                <a:solidFill>
                  <a:schemeClr val="tx1"/>
                </a:solidFill>
                <a:latin typeface="Calibri" pitchFamily="34" charset="0"/>
                <a:ea typeface="宋体" pitchFamily="2" charset="-122"/>
                <a:cs typeface="+mn-cs"/>
              </a:rPr>
              <a:t>解释器，需要防止</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命令注入与</a:t>
            </a:r>
            <a:r>
              <a:rPr lang="en-US" altLang="zh-CN" sz="1200" kern="1200" dirty="0" smtClean="0">
                <a:solidFill>
                  <a:schemeClr val="tx1"/>
                </a:solidFill>
                <a:latin typeface="Calibri" pitchFamily="34" charset="0"/>
                <a:ea typeface="宋体" pitchFamily="2" charset="-122"/>
                <a:cs typeface="+mn-cs"/>
              </a:rPr>
              <a:t>XML</a:t>
            </a:r>
            <a:r>
              <a:rPr lang="zh-CN" altLang="zh-CN" sz="1200" kern="1200" dirty="0" smtClean="0">
                <a:solidFill>
                  <a:schemeClr val="tx1"/>
                </a:solidFill>
                <a:latin typeface="Calibri" pitchFamily="34" charset="0"/>
                <a:ea typeface="宋体" pitchFamily="2" charset="-122"/>
                <a:cs typeface="+mn-cs"/>
              </a:rPr>
              <a:t>注入 </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我们先来看一种最常见的注入攻击类型 </a:t>
            </a:r>
            <a:r>
              <a:rPr lang="en-US" altLang="zh-CN" sz="1200" kern="1200" dirty="0" smtClean="0">
                <a:solidFill>
                  <a:schemeClr val="tx1"/>
                </a:solidFill>
                <a:latin typeface="Calibri" pitchFamily="34" charset="0"/>
                <a:ea typeface="宋体" pitchFamily="2" charset="-122"/>
                <a:cs typeface="+mn-cs"/>
              </a:rPr>
              <a:t>-- SQL</a:t>
            </a:r>
            <a:r>
              <a:rPr lang="zh-CN" altLang="zh-CN" sz="1200" kern="1200" dirty="0" smtClean="0">
                <a:solidFill>
                  <a:schemeClr val="tx1"/>
                </a:solidFill>
                <a:latin typeface="Calibri" pitchFamily="34" charset="0"/>
                <a:ea typeface="宋体" pitchFamily="2" charset="-122"/>
                <a:cs typeface="+mn-cs"/>
              </a:rPr>
              <a:t>注入</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程序里面如果使用了未经校验的外部输入来动态构造</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语句，就很可能会引入</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注入漏洞。 </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我们以一个登录验证的例子来讲解</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一种典型的登录验证的后台程序逻辑就是判断这样的一个</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查询语句返回的结果集是否不为空，如果不为空则表示输入的用户名和密码是匹配的。</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比如对于这样的一对正常输入，只要</a:t>
            </a:r>
            <a:r>
              <a:rPr lang="en-US" altLang="zh-CN" sz="1200" kern="1200" dirty="0" smtClean="0">
                <a:solidFill>
                  <a:schemeClr val="tx1"/>
                </a:solidFill>
                <a:latin typeface="Calibri" pitchFamily="34" charset="0"/>
                <a:ea typeface="宋体" pitchFamily="2" charset="-122"/>
                <a:cs typeface="+mn-cs"/>
              </a:rPr>
              <a:t>jack</a:t>
            </a:r>
            <a:r>
              <a:rPr lang="zh-CN" altLang="zh-CN" sz="1200" kern="1200" dirty="0" smtClean="0">
                <a:solidFill>
                  <a:schemeClr val="tx1"/>
                </a:solidFill>
                <a:latin typeface="Calibri" pitchFamily="34" charset="0"/>
                <a:ea typeface="宋体" pitchFamily="2" charset="-122"/>
                <a:cs typeface="+mn-cs"/>
              </a:rPr>
              <a:t>这个用户名和这一串密码是匹配的，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语句的返回就不会为空，登录验证就算是通过了 </a:t>
            </a:r>
          </a:p>
          <a:p>
            <a:pPr lvl="0"/>
            <a:r>
              <a:rPr lang="en-US" altLang="zh-CN" sz="1200" kern="1200" dirty="0" smtClean="0">
                <a:solidFill>
                  <a:schemeClr val="tx1"/>
                </a:solidFill>
                <a:latin typeface="Calibri" pitchFamily="34" charset="0"/>
                <a:ea typeface="宋体" pitchFamily="2" charset="-122"/>
                <a:cs typeface="+mn-cs"/>
              </a:rPr>
              <a:t>6)</a:t>
            </a:r>
            <a:r>
              <a:rPr lang="zh-CN" altLang="zh-CN" sz="1200" kern="1200" dirty="0" smtClean="0">
                <a:solidFill>
                  <a:schemeClr val="tx1"/>
                </a:solidFill>
                <a:latin typeface="Calibri" pitchFamily="34" charset="0"/>
                <a:ea typeface="宋体" pitchFamily="2" charset="-122"/>
                <a:cs typeface="+mn-cs"/>
              </a:rPr>
              <a:t>但是如果对于这样的恶意输入，我们来看看最后生成的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语句会变成什么样子。</a:t>
            </a:r>
          </a:p>
          <a:p>
            <a:pPr lvl="0"/>
            <a:r>
              <a:rPr lang="en-US" altLang="zh-CN" sz="1200" kern="1200" dirty="0" smtClean="0">
                <a:solidFill>
                  <a:schemeClr val="tx1"/>
                </a:solidFill>
                <a:latin typeface="Calibri" pitchFamily="34" charset="0"/>
                <a:ea typeface="宋体" pitchFamily="2" charset="-122"/>
                <a:cs typeface="+mn-cs"/>
              </a:rPr>
              <a:t>7)</a:t>
            </a:r>
            <a:r>
              <a:rPr lang="zh-CN" altLang="zh-CN" sz="1200" kern="1200" dirty="0" smtClean="0">
                <a:solidFill>
                  <a:schemeClr val="tx1"/>
                </a:solidFill>
                <a:latin typeface="Calibri" pitchFamily="34" charset="0"/>
                <a:ea typeface="宋体" pitchFamily="2" charset="-122"/>
                <a:cs typeface="+mn-cs"/>
              </a:rPr>
              <a:t>很明显，原始的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逻辑被改变了，形成了</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注入。这里实际上只要</a:t>
            </a:r>
            <a:r>
              <a:rPr lang="en-US" altLang="zh-CN" sz="1200" kern="1200" dirty="0" smtClean="0">
                <a:solidFill>
                  <a:schemeClr val="tx1"/>
                </a:solidFill>
                <a:latin typeface="Calibri" pitchFamily="34" charset="0"/>
                <a:ea typeface="宋体" pitchFamily="2" charset="-122"/>
                <a:cs typeface="+mn-cs"/>
              </a:rPr>
              <a:t>Jack</a:t>
            </a:r>
            <a:r>
              <a:rPr lang="zh-CN" altLang="zh-CN" sz="1200" kern="1200" dirty="0" smtClean="0">
                <a:solidFill>
                  <a:schemeClr val="tx1"/>
                </a:solidFill>
                <a:latin typeface="Calibri" pitchFamily="34" charset="0"/>
                <a:ea typeface="宋体" pitchFamily="2" charset="-122"/>
                <a:cs typeface="+mn-cs"/>
              </a:rPr>
              <a:t>是一个有效用户，便可以绕开对口令的验证。</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10</a:t>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1)SQL</a:t>
            </a:r>
            <a:r>
              <a:rPr lang="zh-CN" altLang="zh-CN" sz="1200" kern="1200" dirty="0" smtClean="0">
                <a:solidFill>
                  <a:schemeClr val="tx1"/>
                </a:solidFill>
                <a:latin typeface="Calibri" pitchFamily="34" charset="0"/>
                <a:ea typeface="宋体" pitchFamily="2" charset="-122"/>
                <a:cs typeface="+mn-cs"/>
              </a:rPr>
              <a:t>注入的危害很多，他可以使系统某些业务功能异常或失效，比如之前的例子中登录验证被绕过。</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其他危害还有造成数据泄露，数据篡改之类等等。</a:t>
            </a:r>
          </a:p>
          <a:p>
            <a:endParaRPr lang="zh-CN" altLang="en-US" dirty="0"/>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11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1)SQL</a:t>
            </a:r>
            <a:r>
              <a:rPr lang="zh-CN" altLang="zh-CN" sz="1200" kern="1200" dirty="0" smtClean="0">
                <a:solidFill>
                  <a:schemeClr val="tx1"/>
                </a:solidFill>
                <a:latin typeface="Calibri" pitchFamily="34" charset="0"/>
                <a:ea typeface="宋体" pitchFamily="2" charset="-122"/>
                <a:cs typeface="+mn-cs"/>
              </a:rPr>
              <a:t>注入的业界案例很多，在</a:t>
            </a:r>
            <a:r>
              <a:rPr lang="en-US" altLang="zh-CN" sz="1200" kern="1200" dirty="0" smtClean="0">
                <a:solidFill>
                  <a:schemeClr val="tx1"/>
                </a:solidFill>
                <a:latin typeface="Calibri" pitchFamily="34" charset="0"/>
                <a:ea typeface="宋体" pitchFamily="2" charset="-122"/>
                <a:cs typeface="+mn-cs"/>
              </a:rPr>
              <a:t>wooyun</a:t>
            </a:r>
            <a:r>
              <a:rPr lang="zh-CN" altLang="zh-CN" sz="1200" kern="1200" dirty="0" smtClean="0">
                <a:solidFill>
                  <a:schemeClr val="tx1"/>
                </a:solidFill>
                <a:latin typeface="Calibri" pitchFamily="34" charset="0"/>
                <a:ea typeface="宋体" pitchFamily="2" charset="-122"/>
                <a:cs typeface="+mn-cs"/>
              </a:rPr>
              <a:t>平台</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国内的一个漏洞发布网站</a:t>
            </a:r>
            <a:r>
              <a:rPr lang="en-US" altLang="zh-CN" sz="1200" kern="1200" dirty="0" smtClean="0">
                <a:solidFill>
                  <a:schemeClr val="tx1"/>
                </a:solidFill>
                <a:latin typeface="Calibri" pitchFamily="34" charset="0"/>
                <a:ea typeface="宋体" pitchFamily="2" charset="-122"/>
                <a:cs typeface="+mn-cs"/>
              </a:rPr>
              <a:t>,www.wooyun.org)</a:t>
            </a:r>
            <a:r>
              <a:rPr lang="zh-CN" altLang="zh-CN" sz="1200" kern="1200" dirty="0" smtClean="0">
                <a:solidFill>
                  <a:schemeClr val="tx1"/>
                </a:solidFill>
                <a:latin typeface="Calibri" pitchFamily="34" charset="0"/>
                <a:ea typeface="宋体" pitchFamily="2" charset="-122"/>
                <a:cs typeface="+mn-cs"/>
              </a:rPr>
              <a:t>上一搜就有一大把。</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这个是索尼公司的一个网站</a:t>
            </a:r>
            <a:r>
              <a:rPr lang="en-US" altLang="zh-CN" sz="1200" kern="1200" dirty="0" smtClean="0">
                <a:solidFill>
                  <a:schemeClr val="tx1"/>
                </a:solidFill>
                <a:latin typeface="Calibri" pitchFamily="34" charset="0"/>
                <a:ea typeface="宋体" pitchFamily="2" charset="-122"/>
                <a:cs typeface="+mn-cs"/>
              </a:rPr>
              <a:t>sonypictures.com</a:t>
            </a:r>
            <a:r>
              <a:rPr lang="zh-CN" altLang="zh-CN" sz="1200" kern="1200" dirty="0" smtClean="0">
                <a:solidFill>
                  <a:schemeClr val="tx1"/>
                </a:solidFill>
                <a:latin typeface="Calibri" pitchFamily="34" charset="0"/>
                <a:ea typeface="宋体" pitchFamily="2" charset="-122"/>
                <a:cs typeface="+mn-cs"/>
              </a:rPr>
              <a:t>的案例，攻击者通过简单的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注入就从这个网站上窃取了</a:t>
            </a:r>
            <a:r>
              <a:rPr lang="en-US" altLang="zh-CN" sz="1200" kern="1200" dirty="0" smtClean="0">
                <a:solidFill>
                  <a:schemeClr val="tx1"/>
                </a:solidFill>
                <a:latin typeface="Calibri" pitchFamily="34" charset="0"/>
                <a:ea typeface="宋体" pitchFamily="2" charset="-122"/>
                <a:cs typeface="+mn-cs"/>
              </a:rPr>
              <a:t>100w</a:t>
            </a:r>
            <a:r>
              <a:rPr lang="zh-CN" altLang="zh-CN" sz="1200" kern="1200" dirty="0" smtClean="0">
                <a:solidFill>
                  <a:schemeClr val="tx1"/>
                </a:solidFill>
                <a:latin typeface="Calibri" pitchFamily="34" charset="0"/>
                <a:ea typeface="宋体" pitchFamily="2" charset="-122"/>
                <a:cs typeface="+mn-cs"/>
              </a:rPr>
              <a:t>个用户的个人信息，以及</a:t>
            </a:r>
            <a:r>
              <a:rPr lang="en-US" altLang="zh-CN" sz="1200" kern="1200" dirty="0" smtClean="0">
                <a:solidFill>
                  <a:schemeClr val="tx1"/>
                </a:solidFill>
                <a:latin typeface="Calibri" pitchFamily="34" charset="0"/>
                <a:ea typeface="宋体" pitchFamily="2" charset="-122"/>
                <a:cs typeface="+mn-cs"/>
              </a:rPr>
              <a:t>7.5</a:t>
            </a:r>
            <a:r>
              <a:rPr lang="zh-CN" altLang="zh-CN" sz="1200" kern="1200" dirty="0" smtClean="0">
                <a:solidFill>
                  <a:schemeClr val="tx1"/>
                </a:solidFill>
                <a:latin typeface="Calibri" pitchFamily="34" charset="0"/>
                <a:ea typeface="宋体" pitchFamily="2" charset="-122"/>
                <a:cs typeface="+mn-cs"/>
              </a:rPr>
              <a:t>分“音乐密码”还有</a:t>
            </a:r>
            <a:r>
              <a:rPr lang="en-US" altLang="zh-CN" sz="1200" kern="1200" dirty="0" smtClean="0">
                <a:solidFill>
                  <a:schemeClr val="tx1"/>
                </a:solidFill>
                <a:latin typeface="Calibri" pitchFamily="34" charset="0"/>
                <a:ea typeface="宋体" pitchFamily="2" charset="-122"/>
                <a:cs typeface="+mn-cs"/>
              </a:rPr>
              <a:t>350</a:t>
            </a:r>
            <a:r>
              <a:rPr lang="zh-CN" altLang="zh-CN" sz="1200" kern="1200" dirty="0" smtClean="0">
                <a:solidFill>
                  <a:schemeClr val="tx1"/>
                </a:solidFill>
                <a:latin typeface="Calibri" pitchFamily="34" charset="0"/>
                <a:ea typeface="宋体" pitchFamily="2" charset="-122"/>
                <a:cs typeface="+mn-cs"/>
              </a:rPr>
              <a:t>万份“音乐优惠券”，给索尼造成了非常严重的损失。</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12</a:t>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下面是对于漏洞代码的攻击演示，我们培训材料中的演示代码都是来自</a:t>
            </a:r>
            <a:r>
              <a:rPr lang="en-US" altLang="zh-CN" sz="1200" kern="1200" dirty="0" smtClean="0">
                <a:solidFill>
                  <a:schemeClr val="tx1"/>
                </a:solidFill>
                <a:latin typeface="Calibri" pitchFamily="34" charset="0"/>
                <a:ea typeface="宋体" pitchFamily="2" charset="-122"/>
                <a:cs typeface="+mn-cs"/>
              </a:rPr>
              <a:t>OWASP</a:t>
            </a:r>
            <a:r>
              <a:rPr lang="zh-CN" altLang="zh-CN" sz="1200" kern="1200" dirty="0" smtClean="0">
                <a:solidFill>
                  <a:schemeClr val="tx1"/>
                </a:solidFill>
                <a:latin typeface="Calibri" pitchFamily="34" charset="0"/>
                <a:ea typeface="宋体" pitchFamily="2" charset="-122"/>
                <a:cs typeface="+mn-cs"/>
              </a:rPr>
              <a:t>的一个开源的项目</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是一个</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实现的专门用于演示各种漏洞的开源项目。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客户端存在输入校验，需要通过拦截工具修改请求绕过客户端验证</a:t>
            </a:r>
            <a:r>
              <a:rPr lang="en-US" altLang="zh-CN" sz="1200" kern="1200" dirty="0" smtClean="0">
                <a:solidFill>
                  <a:schemeClr val="tx1"/>
                </a:solidFill>
                <a:latin typeface="Calibri" pitchFamily="34" charset="0"/>
                <a:ea typeface="宋体" pitchFamily="2" charset="-122"/>
                <a:cs typeface="+mn-cs"/>
              </a:rPr>
              <a:t>) </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13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下面我们来看一段典型错误的代码，这里的问题实际上与之前讲解</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注入原理的例子一样，就是使用了未经校验的用户名和密码来拼接构造</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攻击者可以通过恶意的输入来改变原来的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逻辑，最后绕过登录验证。</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14</a:t>
            </a:fld>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一种推荐使用的，可以防止</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注入的方式是使用</a:t>
            </a:r>
            <a:r>
              <a:rPr lang="en-US" altLang="zh-CN" sz="1200" kern="1200" dirty="0" smtClean="0">
                <a:solidFill>
                  <a:schemeClr val="tx1"/>
                </a:solidFill>
                <a:latin typeface="Calibri" pitchFamily="34" charset="0"/>
                <a:ea typeface="宋体" pitchFamily="2" charset="-122"/>
                <a:cs typeface="+mn-cs"/>
              </a:rPr>
              <a:t>PreparedStatement</a:t>
            </a:r>
            <a:r>
              <a:rPr lang="zh-CN" altLang="zh-CN" sz="1200" kern="1200" dirty="0" smtClean="0">
                <a:solidFill>
                  <a:schemeClr val="tx1"/>
                </a:solidFill>
                <a:latin typeface="Calibri" pitchFamily="34" charset="0"/>
                <a:ea typeface="宋体" pitchFamily="2" charset="-122"/>
                <a:cs typeface="+mn-cs"/>
              </a:rPr>
              <a:t>。</a:t>
            </a:r>
          </a:p>
          <a:p>
            <a:pPr lvl="0"/>
            <a:r>
              <a:rPr lang="en-US" altLang="zh-CN" sz="1200" kern="1200" dirty="0" smtClean="0">
                <a:solidFill>
                  <a:schemeClr val="tx1"/>
                </a:solidFill>
                <a:latin typeface="Calibri" pitchFamily="34" charset="0"/>
                <a:ea typeface="宋体" pitchFamily="2" charset="-122"/>
                <a:cs typeface="+mn-cs"/>
              </a:rPr>
              <a:t>2)</a:t>
            </a:r>
            <a:r>
              <a:rPr lang="en-US" altLang="zh-CN" sz="1200" kern="1200" dirty="0" err="1" smtClean="0">
                <a:solidFill>
                  <a:schemeClr val="tx1"/>
                </a:solidFill>
                <a:latin typeface="Calibri" pitchFamily="34" charset="0"/>
                <a:ea typeface="宋体" pitchFamily="2" charset="-122"/>
                <a:cs typeface="+mn-cs"/>
              </a:rPr>
              <a:t>PreparedStatement</a:t>
            </a:r>
            <a:r>
              <a:rPr lang="zh-CN" altLang="zh-CN" sz="1200" kern="1200" dirty="0" smtClean="0">
                <a:solidFill>
                  <a:schemeClr val="tx1"/>
                </a:solidFill>
                <a:latin typeface="Calibri" pitchFamily="34" charset="0"/>
                <a:ea typeface="宋体" pitchFamily="2" charset="-122"/>
                <a:cs typeface="+mn-cs"/>
              </a:rPr>
              <a:t>在数据库中经过预编译处理，其</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语义逻辑事先已确定，不会被后续的输入参数所改变。</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例如这里，若攻击者提供了这样的用户名输入</a:t>
            </a:r>
            <a:r>
              <a:rPr lang="en-US" altLang="zh-CN" sz="1200" kern="1200" dirty="0" smtClean="0">
                <a:solidFill>
                  <a:schemeClr val="tx1"/>
                </a:solidFill>
                <a:latin typeface="Calibri" pitchFamily="34" charset="0"/>
                <a:ea typeface="宋体" pitchFamily="2" charset="-122"/>
                <a:cs typeface="+mn-cs"/>
              </a:rPr>
              <a:t>( jack’ or ‘1’=‘1)</a:t>
            </a:r>
            <a:r>
              <a:rPr lang="zh-CN" altLang="zh-CN" sz="1200" kern="1200" dirty="0" smtClean="0">
                <a:solidFill>
                  <a:schemeClr val="tx1"/>
                </a:solidFill>
                <a:latin typeface="Calibri" pitchFamily="34" charset="0"/>
                <a:ea typeface="宋体" pitchFamily="2" charset="-122"/>
                <a:cs typeface="+mn-cs"/>
              </a:rPr>
              <a:t>，则通过</a:t>
            </a:r>
            <a:r>
              <a:rPr lang="en-US" altLang="zh-CN" sz="1200" kern="1200" dirty="0" err="1" smtClean="0">
                <a:solidFill>
                  <a:schemeClr val="tx1"/>
                </a:solidFill>
                <a:latin typeface="Calibri" pitchFamily="34" charset="0"/>
                <a:ea typeface="宋体" pitchFamily="2" charset="-122"/>
                <a:cs typeface="+mn-cs"/>
              </a:rPr>
              <a:t>PreparedStatement.setXXX</a:t>
            </a:r>
            <a:r>
              <a:rPr lang="zh-CN" altLang="zh-CN" sz="1200" kern="1200" dirty="0" smtClean="0">
                <a:solidFill>
                  <a:schemeClr val="tx1"/>
                </a:solidFill>
                <a:latin typeface="Calibri" pitchFamily="34" charset="0"/>
                <a:ea typeface="宋体" pitchFamily="2" charset="-122"/>
                <a:cs typeface="+mn-cs"/>
              </a:rPr>
              <a:t>方法传入的参数，其实际效果相当于经过转义之后的结果</a:t>
            </a:r>
            <a:r>
              <a:rPr lang="en-US" altLang="zh-CN" sz="1200" kern="1200" dirty="0" smtClean="0">
                <a:solidFill>
                  <a:schemeClr val="tx1"/>
                </a:solidFill>
                <a:latin typeface="Calibri" pitchFamily="34" charset="0"/>
                <a:ea typeface="宋体" pitchFamily="2" charset="-122"/>
                <a:cs typeface="+mn-cs"/>
              </a:rPr>
              <a:t>(jack\’ or  \’1\’= \’ 1)</a:t>
            </a:r>
            <a:r>
              <a:rPr lang="zh-CN" altLang="zh-CN" sz="1200" kern="1200" dirty="0" smtClean="0">
                <a:solidFill>
                  <a:schemeClr val="tx1"/>
                </a:solidFill>
                <a:latin typeface="Calibri" pitchFamily="34" charset="0"/>
                <a:ea typeface="宋体" pitchFamily="2" charset="-122"/>
                <a:cs typeface="+mn-cs"/>
              </a:rPr>
              <a:t>，那么这样就可以有效的防止注入问题。</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15</a:t>
            </a:fld>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另外一种可以用来对抗</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注入的方法是对输入参数中能够影响</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语义的特殊字符进行转义，使得数据库只会将其作为普通文本。</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这里我们推荐使用</a:t>
            </a:r>
            <a:r>
              <a:rPr lang="en-US" altLang="zh-CN" sz="1200" kern="1200" dirty="0" smtClean="0">
                <a:solidFill>
                  <a:schemeClr val="tx1"/>
                </a:solidFill>
                <a:latin typeface="Calibri" pitchFamily="34" charset="0"/>
                <a:ea typeface="宋体" pitchFamily="2" charset="-122"/>
                <a:cs typeface="+mn-cs"/>
              </a:rPr>
              <a:t>OWASP</a:t>
            </a:r>
            <a:r>
              <a:rPr lang="zh-CN" altLang="zh-CN" sz="1200" kern="1200" dirty="0" smtClean="0">
                <a:solidFill>
                  <a:schemeClr val="tx1"/>
                </a:solidFill>
                <a:latin typeface="Calibri" pitchFamily="34" charset="0"/>
                <a:ea typeface="宋体" pitchFamily="2" charset="-122"/>
                <a:cs typeface="+mn-cs"/>
              </a:rPr>
              <a:t>的</a:t>
            </a:r>
            <a:r>
              <a:rPr lang="en-US" altLang="zh-CN" sz="1200" kern="1200" dirty="0"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提供的转义工具，</a:t>
            </a:r>
            <a:r>
              <a:rPr lang="en-US" altLang="zh-CN" sz="1200" kern="1200" dirty="0"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是</a:t>
            </a:r>
            <a:r>
              <a:rPr lang="en-US" altLang="zh-CN" sz="1200" kern="1200" dirty="0" smtClean="0">
                <a:solidFill>
                  <a:schemeClr val="tx1"/>
                </a:solidFill>
                <a:latin typeface="Calibri" pitchFamily="34" charset="0"/>
                <a:ea typeface="宋体" pitchFamily="2" charset="-122"/>
                <a:cs typeface="+mn-cs"/>
              </a:rPr>
              <a:t>OWASP</a:t>
            </a:r>
            <a:r>
              <a:rPr lang="zh-CN" altLang="zh-CN" sz="1200" kern="1200" dirty="0" smtClean="0">
                <a:solidFill>
                  <a:schemeClr val="tx1"/>
                </a:solidFill>
                <a:latin typeface="Calibri" pitchFamily="34" charset="0"/>
                <a:ea typeface="宋体" pitchFamily="2" charset="-122"/>
                <a:cs typeface="+mn-cs"/>
              </a:rPr>
              <a:t>下面的一个开源项目，它提供了一系列的可以帮助开发安全应用的工具。</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示例代码中便是使用的</a:t>
            </a:r>
            <a:r>
              <a:rPr lang="en-US" altLang="zh-CN" sz="1200" kern="1200" dirty="0"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，以</a:t>
            </a:r>
            <a:r>
              <a:rPr lang="en-US" altLang="zh-CN" sz="1200" kern="1200" dirty="0" smtClean="0">
                <a:solidFill>
                  <a:schemeClr val="tx1"/>
                </a:solidFill>
                <a:latin typeface="Calibri" pitchFamily="34" charset="0"/>
                <a:ea typeface="宋体" pitchFamily="2" charset="-122"/>
                <a:cs typeface="+mn-cs"/>
              </a:rPr>
              <a:t>oracle</a:t>
            </a:r>
            <a:r>
              <a:rPr lang="zh-CN" altLang="zh-CN" sz="1200" kern="1200" dirty="0" smtClean="0">
                <a:solidFill>
                  <a:schemeClr val="tx1"/>
                </a:solidFill>
                <a:latin typeface="Calibri" pitchFamily="34" charset="0"/>
                <a:ea typeface="宋体" pitchFamily="2" charset="-122"/>
                <a:cs typeface="+mn-cs"/>
              </a:rPr>
              <a:t>数据库为例，对输入参数做转义。这里需要注意的是不同的数据库其转义机制可能会不一样，除了</a:t>
            </a:r>
            <a:r>
              <a:rPr lang="en-US" altLang="zh-CN" sz="1200" kern="1200" dirty="0" smtClean="0">
                <a:solidFill>
                  <a:schemeClr val="tx1"/>
                </a:solidFill>
                <a:latin typeface="Calibri" pitchFamily="34" charset="0"/>
                <a:ea typeface="宋体" pitchFamily="2" charset="-122"/>
                <a:cs typeface="+mn-cs"/>
              </a:rPr>
              <a:t>oracle</a:t>
            </a:r>
            <a:r>
              <a:rPr lang="zh-CN"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还提供了其他常用数据库的转义工具，如</a:t>
            </a:r>
            <a:r>
              <a:rPr lang="en-US" altLang="zh-CN" sz="1200" kern="1200" dirty="0" smtClean="0">
                <a:solidFill>
                  <a:schemeClr val="tx1"/>
                </a:solidFill>
                <a:latin typeface="Calibri" pitchFamily="34" charset="0"/>
                <a:ea typeface="宋体" pitchFamily="2" charset="-122"/>
                <a:cs typeface="+mn-cs"/>
              </a:rPr>
              <a:t>DB2</a:t>
            </a:r>
            <a:r>
              <a:rPr lang="zh-CN"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MySQL</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22</a:t>
            </a:fld>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1)OS</a:t>
            </a:r>
            <a:r>
              <a:rPr lang="zh-CN" altLang="zh-CN" sz="1200" kern="1200" dirty="0" smtClean="0">
                <a:solidFill>
                  <a:schemeClr val="tx1"/>
                </a:solidFill>
                <a:latin typeface="Calibri" pitchFamily="34" charset="0"/>
                <a:ea typeface="宋体" pitchFamily="2" charset="-122"/>
                <a:cs typeface="+mn-cs"/>
              </a:rPr>
              <a:t>命令注入也是一种常见的注入攻击类型，</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命令注入漏洞是由于未对用作</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命令行的字符串参数做恰当的校验所导致。</a:t>
            </a:r>
          </a:p>
          <a:p>
            <a:pPr lvl="0"/>
            <a:r>
              <a:rPr lang="en-US" altLang="zh-CN" sz="1200" kern="1200" dirty="0" smtClean="0">
                <a:solidFill>
                  <a:schemeClr val="tx1"/>
                </a:solidFill>
                <a:latin typeface="Calibri" pitchFamily="34" charset="0"/>
                <a:ea typeface="宋体" pitchFamily="2" charset="-122"/>
                <a:cs typeface="+mn-cs"/>
              </a:rPr>
              <a:t>2)Java</a:t>
            </a:r>
            <a:r>
              <a:rPr lang="zh-CN" altLang="zh-CN" sz="1200" kern="1200" dirty="0" smtClean="0">
                <a:solidFill>
                  <a:schemeClr val="tx1"/>
                </a:solidFill>
                <a:latin typeface="Calibri" pitchFamily="34" charset="0"/>
                <a:ea typeface="宋体" pitchFamily="2" charset="-122"/>
                <a:cs typeface="+mn-cs"/>
              </a:rPr>
              <a:t>中的</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可以用来在外部进程中执行</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命令，若使用不当则可能引入命令注入漏洞。</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这里使用</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调用操作系统的命令解释器</a:t>
            </a:r>
            <a:r>
              <a:rPr lang="en-US" altLang="zh-CN" sz="1200" kern="1200" dirty="0" smtClean="0">
                <a:solidFill>
                  <a:schemeClr val="tx1"/>
                </a:solidFill>
                <a:latin typeface="Calibri" pitchFamily="34" charset="0"/>
                <a:ea typeface="宋体" pitchFamily="2" charset="-122"/>
                <a:cs typeface="+mn-cs"/>
              </a:rPr>
              <a:t>cmd.exe</a:t>
            </a:r>
            <a:r>
              <a:rPr lang="zh-CN" altLang="zh-CN" sz="1200" kern="1200" dirty="0" smtClean="0">
                <a:solidFill>
                  <a:schemeClr val="tx1"/>
                </a:solidFill>
                <a:latin typeface="Calibri" pitchFamily="34" charset="0"/>
                <a:ea typeface="宋体" pitchFamily="2" charset="-122"/>
                <a:cs typeface="+mn-cs"/>
              </a:rPr>
              <a:t>执行一个</a:t>
            </a:r>
            <a:r>
              <a:rPr lang="en-US" altLang="zh-CN" sz="1200" kern="1200" dirty="0" smtClean="0">
                <a:solidFill>
                  <a:schemeClr val="tx1"/>
                </a:solidFill>
                <a:latin typeface="Calibri" pitchFamily="34" charset="0"/>
                <a:ea typeface="宋体" pitchFamily="2" charset="-122"/>
                <a:cs typeface="+mn-cs"/>
              </a:rPr>
              <a:t>dir</a:t>
            </a:r>
            <a:r>
              <a:rPr lang="zh-CN" altLang="zh-CN" sz="1200" kern="1200" dirty="0" smtClean="0">
                <a:solidFill>
                  <a:schemeClr val="tx1"/>
                </a:solidFill>
                <a:latin typeface="Calibri" pitchFamily="34" charset="0"/>
                <a:ea typeface="宋体" pitchFamily="2" charset="-122"/>
                <a:cs typeface="+mn-cs"/>
              </a:rPr>
              <a:t>命令，</a:t>
            </a:r>
            <a:r>
              <a:rPr lang="en-US" altLang="zh-CN" sz="1200" kern="1200" dirty="0" smtClean="0">
                <a:solidFill>
                  <a:schemeClr val="tx1"/>
                </a:solidFill>
                <a:latin typeface="Calibri" pitchFamily="34" charset="0"/>
                <a:ea typeface="宋体" pitchFamily="2" charset="-122"/>
                <a:cs typeface="+mn-cs"/>
              </a:rPr>
              <a:t>dir</a:t>
            </a:r>
            <a:r>
              <a:rPr lang="zh-CN" altLang="zh-CN" sz="1200" kern="1200" dirty="0" smtClean="0">
                <a:solidFill>
                  <a:schemeClr val="tx1"/>
                </a:solidFill>
                <a:latin typeface="Calibri" pitchFamily="34" charset="0"/>
                <a:ea typeface="宋体" pitchFamily="2" charset="-122"/>
                <a:cs typeface="+mn-cs"/>
              </a:rPr>
              <a:t>命令的目标文件夹来自外部输入参数。</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对于这样的一个正常输入，程序按预期运行，不会有什么问题</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但是对于这样的一个恶意输入，攻击者通过命令连接符加入了一个</a:t>
            </a:r>
            <a:r>
              <a:rPr lang="en-US" altLang="zh-CN" sz="1200" kern="1200" dirty="0" smtClean="0">
                <a:solidFill>
                  <a:schemeClr val="tx1"/>
                </a:solidFill>
                <a:latin typeface="Calibri" pitchFamily="34" charset="0"/>
                <a:ea typeface="宋体" pitchFamily="2" charset="-122"/>
                <a:cs typeface="+mn-cs"/>
              </a:rPr>
              <a:t>del</a:t>
            </a:r>
            <a:r>
              <a:rPr lang="zh-CN" altLang="zh-CN" sz="1200" kern="1200" dirty="0" smtClean="0">
                <a:solidFill>
                  <a:schemeClr val="tx1"/>
                </a:solidFill>
                <a:latin typeface="Calibri" pitchFamily="34" charset="0"/>
                <a:ea typeface="宋体" pitchFamily="2" charset="-122"/>
                <a:cs typeface="+mn-cs"/>
              </a:rPr>
              <a:t>命令，那么最终这行代码便会执行两个命令，后面这条命令导致</a:t>
            </a:r>
            <a:r>
              <a:rPr lang="en-US" altLang="zh-CN" sz="1200" kern="1200" dirty="0" err="1" smtClean="0">
                <a:solidFill>
                  <a:schemeClr val="tx1"/>
                </a:solidFill>
                <a:latin typeface="Calibri" pitchFamily="34" charset="0"/>
                <a:ea typeface="宋体" pitchFamily="2" charset="-122"/>
                <a:cs typeface="+mn-cs"/>
              </a:rPr>
              <a:t>dbms</a:t>
            </a:r>
            <a:r>
              <a:rPr lang="zh-CN" altLang="zh-CN" sz="1200" kern="1200" dirty="0" smtClean="0">
                <a:solidFill>
                  <a:schemeClr val="tx1"/>
                </a:solidFill>
                <a:latin typeface="Calibri" pitchFamily="34" charset="0"/>
                <a:ea typeface="宋体" pitchFamily="2" charset="-122"/>
                <a:cs typeface="+mn-cs"/>
              </a:rPr>
              <a:t>目录下的所有文件被删除。</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1)OS</a:t>
            </a:r>
            <a:r>
              <a:rPr lang="zh-CN" altLang="zh-CN" sz="1200" kern="1200" dirty="0" smtClean="0">
                <a:solidFill>
                  <a:schemeClr val="tx1"/>
                </a:solidFill>
                <a:latin typeface="Calibri" pitchFamily="34" charset="0"/>
                <a:ea typeface="宋体" pitchFamily="2" charset="-122"/>
                <a:cs typeface="+mn-cs"/>
              </a:rPr>
              <a:t>命令注入的危害非常明显，攻击者可以通过这种方式在目标系统上执行任意的</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命令，比如篡改、删除文件，重启、停止服务等。</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25</a:t>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背景</a:t>
            </a:r>
            <a:endParaRPr lang="en-US" altLang="zh-CN" dirty="0" smtClean="0"/>
          </a:p>
          <a:p>
            <a:pPr lvl="0"/>
            <a:r>
              <a:rPr lang="en-US" altLang="zh-CN" sz="1200" kern="1200" smtClean="0">
                <a:solidFill>
                  <a:schemeClr val="tx1"/>
                </a:solidFill>
                <a:latin typeface="Calibri" pitchFamily="34" charset="0"/>
                <a:ea typeface="宋体" pitchFamily="2" charset="-122"/>
                <a:cs typeface="+mn-cs"/>
              </a:rPr>
              <a:t>1)</a:t>
            </a:r>
            <a:r>
              <a:rPr lang="zh-CN" altLang="zh-CN" sz="1200" kern="1200" smtClean="0">
                <a:solidFill>
                  <a:schemeClr val="tx1"/>
                </a:solidFill>
                <a:latin typeface="Calibri" pitchFamily="34" charset="0"/>
                <a:ea typeface="宋体" pitchFamily="2" charset="-122"/>
                <a:cs typeface="+mn-cs"/>
              </a:rPr>
              <a:t>随着互联网的发展，近些年报告的软件漏洞与漏洞利用数量都在持续增加，软件安全问题越来越多的受到业界的关注。 </a:t>
            </a:r>
          </a:p>
          <a:p>
            <a:r>
              <a:rPr lang="en-US" altLang="zh-CN" dirty="0" smtClean="0"/>
              <a:t>2)</a:t>
            </a:r>
            <a:r>
              <a:rPr lang="zh-CN" altLang="en-US" dirty="0" smtClean="0"/>
              <a:t>软件安全问题的引入主要有两个层面，一个是设计层面，一个是编码层面。</a:t>
            </a:r>
            <a:endParaRPr lang="en-US" altLang="zh-CN" dirty="0" smtClean="0"/>
          </a:p>
          <a:p>
            <a:r>
              <a:rPr lang="en-US" altLang="zh-CN" dirty="0" smtClean="0"/>
              <a:t>3)</a:t>
            </a:r>
            <a:r>
              <a:rPr lang="zh-CN" altLang="en-US" dirty="0" smtClean="0"/>
              <a:t>编码层面引入的漏洞占了报告中的很大一部分，比如</a:t>
            </a:r>
            <a:r>
              <a:rPr lang="en-US" altLang="zh-CN" dirty="0" smtClean="0"/>
              <a:t>NVD</a:t>
            </a:r>
            <a:r>
              <a:rPr lang="zh-CN" altLang="en-US" dirty="0" smtClean="0"/>
              <a:t>中的</a:t>
            </a:r>
            <a:r>
              <a:rPr lang="en-US" altLang="zh-CN" dirty="0" smtClean="0"/>
              <a:t>2500</a:t>
            </a:r>
            <a:r>
              <a:rPr lang="zh-CN" altLang="en-US" dirty="0" smtClean="0"/>
              <a:t>多个漏洞中，有</a:t>
            </a:r>
            <a:r>
              <a:rPr lang="en-US" altLang="zh-CN" dirty="0" smtClean="0"/>
              <a:t>64%</a:t>
            </a:r>
            <a:r>
              <a:rPr lang="zh-CN" altLang="en-US" dirty="0" smtClean="0"/>
              <a:t>是由于编程错误引起。</a:t>
            </a:r>
            <a:endParaRPr lang="en-US" altLang="zh-CN" dirty="0" smtClean="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a:t>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这里是</a:t>
            </a:r>
            <a:r>
              <a:rPr lang="en-US" altLang="zh-CN" sz="1200" kern="1200" dirty="0" smtClean="0">
                <a:solidFill>
                  <a:schemeClr val="tx1"/>
                </a:solidFill>
                <a:latin typeface="Calibri" pitchFamily="34" charset="0"/>
                <a:ea typeface="宋体" pitchFamily="2" charset="-122"/>
                <a:cs typeface="+mn-cs"/>
              </a:rPr>
              <a:t>eclipse</a:t>
            </a:r>
            <a:r>
              <a:rPr lang="zh-CN" altLang="zh-CN" sz="1200" kern="1200" dirty="0" smtClean="0">
                <a:solidFill>
                  <a:schemeClr val="tx1"/>
                </a:solidFill>
                <a:latin typeface="Calibri" pitchFamily="34" charset="0"/>
                <a:ea typeface="宋体" pitchFamily="2" charset="-122"/>
                <a:cs typeface="+mn-cs"/>
              </a:rPr>
              <a:t>的一个漏洞案例，</a:t>
            </a:r>
            <a:r>
              <a:rPr lang="en-US" altLang="zh-CN" sz="1200" kern="1200" dirty="0" smtClean="0">
                <a:solidFill>
                  <a:schemeClr val="tx1"/>
                </a:solidFill>
                <a:latin typeface="Calibri" pitchFamily="34" charset="0"/>
                <a:ea typeface="宋体" pitchFamily="2" charset="-122"/>
                <a:cs typeface="+mn-cs"/>
              </a:rPr>
              <a:t>eclipse</a:t>
            </a:r>
            <a:r>
              <a:rPr lang="zh-CN" altLang="zh-CN" sz="1200" kern="1200" dirty="0" smtClean="0">
                <a:solidFill>
                  <a:schemeClr val="tx1"/>
                </a:solidFill>
                <a:latin typeface="Calibri" pitchFamily="34" charset="0"/>
                <a:ea typeface="宋体" pitchFamily="2" charset="-122"/>
                <a:cs typeface="+mn-cs"/>
              </a:rPr>
              <a:t>中的</a:t>
            </a:r>
            <a:r>
              <a:rPr lang="en-US" altLang="zh-CN" sz="1200" kern="1200" dirty="0" err="1" smtClean="0">
                <a:solidFill>
                  <a:schemeClr val="tx1"/>
                </a:solidFill>
                <a:latin typeface="Calibri" pitchFamily="34" charset="0"/>
                <a:ea typeface="宋体" pitchFamily="2" charset="-122"/>
                <a:cs typeface="+mn-cs"/>
              </a:rPr>
              <a:t>BundleFile</a:t>
            </a:r>
            <a:r>
              <a:rPr lang="zh-CN" altLang="zh-CN" sz="1200" kern="1200" dirty="0" smtClean="0">
                <a:solidFill>
                  <a:schemeClr val="tx1"/>
                </a:solidFill>
                <a:latin typeface="Calibri" pitchFamily="34" charset="0"/>
                <a:ea typeface="宋体" pitchFamily="2" charset="-122"/>
                <a:cs typeface="+mn-cs"/>
              </a:rPr>
              <a:t>这个类读取这两个属性来构建</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命令，然后通过</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来执行，因为这两个属性的值是可以在运行</a:t>
            </a:r>
            <a:r>
              <a:rPr lang="en-US" altLang="zh-CN" sz="1200" kern="1200" dirty="0" smtClean="0">
                <a:solidFill>
                  <a:schemeClr val="tx1"/>
                </a:solidFill>
                <a:latin typeface="Calibri" pitchFamily="34" charset="0"/>
                <a:ea typeface="宋体" pitchFamily="2" charset="-122"/>
                <a:cs typeface="+mn-cs"/>
              </a:rPr>
              <a:t>JVM</a:t>
            </a:r>
            <a:r>
              <a:rPr lang="zh-CN" altLang="zh-CN" sz="1200" kern="1200" dirty="0" smtClean="0">
                <a:solidFill>
                  <a:schemeClr val="tx1"/>
                </a:solidFill>
                <a:latin typeface="Calibri" pitchFamily="34" charset="0"/>
                <a:ea typeface="宋体" pitchFamily="2" charset="-122"/>
                <a:cs typeface="+mn-cs"/>
              </a:rPr>
              <a:t>的时候通过</a:t>
            </a:r>
            <a:r>
              <a:rPr lang="en-US" altLang="zh-CN" sz="1200" kern="1200" dirty="0" smtClean="0">
                <a:solidFill>
                  <a:schemeClr val="tx1"/>
                </a:solidFill>
                <a:latin typeface="Calibri" pitchFamily="34" charset="0"/>
                <a:ea typeface="宋体" pitchFamily="2" charset="-122"/>
                <a:cs typeface="+mn-cs"/>
              </a:rPr>
              <a:t>-D</a:t>
            </a:r>
            <a:r>
              <a:rPr lang="zh-CN" altLang="zh-CN" sz="1200" kern="1200" dirty="0" smtClean="0">
                <a:solidFill>
                  <a:schemeClr val="tx1"/>
                </a:solidFill>
                <a:latin typeface="Calibri" pitchFamily="34" charset="0"/>
                <a:ea typeface="宋体" pitchFamily="2" charset="-122"/>
                <a:cs typeface="+mn-cs"/>
              </a:rPr>
              <a:t>参数指定，那么攻击者便可以利用这一点来执行任意的恶意命令。</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26</a:t>
            </a:fld>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我们来看一下在</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上演示命令注入的视频</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这个程序本意是通过让用户在页面上选择一个帮助文件，然后显示该帮助文件的内容</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演示视频中注入了一条</a:t>
            </a:r>
            <a:r>
              <a:rPr lang="en-US" altLang="zh-CN" sz="1200" kern="1200" dirty="0" smtClean="0">
                <a:solidFill>
                  <a:schemeClr val="tx1"/>
                </a:solidFill>
                <a:latin typeface="Calibri" pitchFamily="34" charset="0"/>
                <a:ea typeface="宋体" pitchFamily="2" charset="-122"/>
                <a:cs typeface="+mn-cs"/>
              </a:rPr>
              <a:t>ping</a:t>
            </a:r>
            <a:r>
              <a:rPr lang="zh-CN" altLang="zh-CN" sz="1200" kern="1200" dirty="0" smtClean="0">
                <a:solidFill>
                  <a:schemeClr val="tx1"/>
                </a:solidFill>
                <a:latin typeface="Calibri" pitchFamily="34" charset="0"/>
                <a:ea typeface="宋体" pitchFamily="2" charset="-122"/>
                <a:cs typeface="+mn-cs"/>
              </a:rPr>
              <a:t>命令，最后</a:t>
            </a:r>
            <a:r>
              <a:rPr lang="en-US" altLang="zh-CN" sz="1200" kern="1200" dirty="0" smtClean="0">
                <a:solidFill>
                  <a:schemeClr val="tx1"/>
                </a:solidFill>
                <a:latin typeface="Calibri" pitchFamily="34" charset="0"/>
                <a:ea typeface="宋体" pitchFamily="2" charset="-122"/>
                <a:cs typeface="+mn-cs"/>
              </a:rPr>
              <a:t>ping</a:t>
            </a:r>
            <a:r>
              <a:rPr lang="zh-CN" altLang="zh-CN" sz="1200" kern="1200" dirty="0" smtClean="0">
                <a:solidFill>
                  <a:schemeClr val="tx1"/>
                </a:solidFill>
                <a:latin typeface="Calibri" pitchFamily="34" charset="0"/>
                <a:ea typeface="宋体" pitchFamily="2" charset="-122"/>
                <a:cs typeface="+mn-cs"/>
              </a:rPr>
              <a:t>的结果显示在页面上了。</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演示程序的关键漏洞代码是使用传入的文件路径作为</a:t>
            </a:r>
            <a:r>
              <a:rPr lang="en-US" altLang="zh-CN" sz="1200" kern="1200" dirty="0" smtClean="0">
                <a:solidFill>
                  <a:schemeClr val="tx1"/>
                </a:solidFill>
                <a:latin typeface="Calibri" pitchFamily="34" charset="0"/>
                <a:ea typeface="宋体" pitchFamily="2" charset="-122"/>
                <a:cs typeface="+mn-cs"/>
              </a:rPr>
              <a:t>type</a:t>
            </a:r>
            <a:r>
              <a:rPr lang="zh-CN" altLang="zh-CN" sz="1200" kern="1200" dirty="0" smtClean="0">
                <a:solidFill>
                  <a:schemeClr val="tx1"/>
                </a:solidFill>
                <a:latin typeface="Calibri" pitchFamily="34" charset="0"/>
                <a:ea typeface="宋体" pitchFamily="2" charset="-122"/>
                <a:cs typeface="+mn-cs"/>
              </a:rPr>
              <a:t>命令的参数，拼接构造</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命令，然后通过</a:t>
            </a:r>
            <a:r>
              <a:rPr lang="en-US" altLang="zh-CN" sz="1200" kern="1200" dirty="0" smtClean="0">
                <a:solidFill>
                  <a:schemeClr val="tx1"/>
                </a:solidFill>
                <a:latin typeface="Calibri" pitchFamily="34" charset="0"/>
                <a:ea typeface="宋体" pitchFamily="2" charset="-122"/>
                <a:cs typeface="+mn-cs"/>
              </a:rPr>
              <a:t>Runtime.exec()</a:t>
            </a:r>
            <a:r>
              <a:rPr lang="zh-CN" altLang="en-US" sz="1200" kern="1200" dirty="0" smtClean="0">
                <a:solidFill>
                  <a:schemeClr val="tx1"/>
                </a:solidFill>
                <a:latin typeface="Calibri" pitchFamily="34" charset="0"/>
                <a:ea typeface="宋体" pitchFamily="2" charset="-122"/>
                <a:cs typeface="+mn-cs"/>
              </a:rPr>
              <a:t>来</a:t>
            </a:r>
            <a:r>
              <a:rPr lang="zh-CN" altLang="zh-CN" sz="1200" kern="1200" dirty="0" smtClean="0">
                <a:solidFill>
                  <a:schemeClr val="tx1"/>
                </a:solidFill>
                <a:latin typeface="Calibri" pitchFamily="34" charset="0"/>
                <a:ea typeface="宋体" pitchFamily="2" charset="-122"/>
                <a:cs typeface="+mn-cs"/>
              </a:rPr>
              <a:t>执行。</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这段代码通过</a:t>
            </a:r>
            <a:r>
              <a:rPr lang="en-US" altLang="zh-CN" sz="1200" kern="1200" dirty="0" smtClean="0">
                <a:solidFill>
                  <a:schemeClr val="tx1"/>
                </a:solidFill>
                <a:latin typeface="Calibri" pitchFamily="34" charset="0"/>
                <a:ea typeface="宋体" pitchFamily="2" charset="-122"/>
                <a:cs typeface="+mn-cs"/>
              </a:rPr>
              <a:t>System.getProperty()</a:t>
            </a:r>
            <a:r>
              <a:rPr lang="zh-CN" altLang="zh-CN" sz="1200" kern="1200" dirty="0" smtClean="0">
                <a:solidFill>
                  <a:schemeClr val="tx1"/>
                </a:solidFill>
                <a:latin typeface="Calibri" pitchFamily="34" charset="0"/>
                <a:ea typeface="宋体" pitchFamily="2" charset="-122"/>
                <a:cs typeface="+mn-cs"/>
              </a:rPr>
              <a:t>读取一个系统属性来作为</a:t>
            </a:r>
            <a:r>
              <a:rPr lang="en-US" altLang="zh-CN" sz="1200" kern="1200" dirty="0" smtClean="0">
                <a:solidFill>
                  <a:schemeClr val="tx1"/>
                </a:solidFill>
                <a:latin typeface="Calibri" pitchFamily="34" charset="0"/>
                <a:ea typeface="宋体" pitchFamily="2" charset="-122"/>
                <a:cs typeface="+mn-cs"/>
              </a:rPr>
              <a:t>dir</a:t>
            </a:r>
            <a:r>
              <a:rPr lang="zh-CN" altLang="zh-CN" sz="1200" kern="1200" dirty="0" smtClean="0">
                <a:solidFill>
                  <a:schemeClr val="tx1"/>
                </a:solidFill>
                <a:latin typeface="Calibri" pitchFamily="34" charset="0"/>
                <a:ea typeface="宋体" pitchFamily="2" charset="-122"/>
                <a:cs typeface="+mn-cs"/>
              </a:rPr>
              <a:t>命令的参数</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程序中未对该参数做校验，那么可以在运行此</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程序的时候设置</a:t>
            </a:r>
            <a:r>
              <a:rPr lang="en-US"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Ddir</a:t>
            </a:r>
            <a:r>
              <a:rPr lang="zh-CN" altLang="zh-CN" sz="1200" kern="1200" dirty="0" smtClean="0">
                <a:solidFill>
                  <a:schemeClr val="tx1"/>
                </a:solidFill>
                <a:latin typeface="Calibri" pitchFamily="34" charset="0"/>
                <a:ea typeface="宋体" pitchFamily="2" charset="-122"/>
                <a:cs typeface="+mn-cs"/>
              </a:rPr>
              <a:t>属性包含恶意的命令，发起命令注入攻击。</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28</a:t>
            </a:fld>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一般情况下，我们应该尽量避免使用</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，比如前面的获取目录下的文件列表，</a:t>
            </a:r>
            <a:r>
              <a:rPr lang="en-US" altLang="zh-CN" sz="1200" kern="1200" dirty="0" smtClean="0">
                <a:solidFill>
                  <a:schemeClr val="tx1"/>
                </a:solidFill>
                <a:latin typeface="Calibri" pitchFamily="34" charset="0"/>
                <a:ea typeface="宋体" pitchFamily="2" charset="-122"/>
                <a:cs typeface="+mn-cs"/>
              </a:rPr>
              <a:t>JDK</a:t>
            </a:r>
            <a:r>
              <a:rPr lang="zh-CN" altLang="zh-CN" sz="1200" kern="1200" dirty="0" smtClean="0">
                <a:solidFill>
                  <a:schemeClr val="tx1"/>
                </a:solidFill>
                <a:latin typeface="Calibri" pitchFamily="34" charset="0"/>
                <a:ea typeface="宋体" pitchFamily="2" charset="-122"/>
                <a:cs typeface="+mn-cs"/>
              </a:rPr>
              <a:t>已经提供了</a:t>
            </a:r>
            <a:r>
              <a:rPr lang="en-US" altLang="zh-CN" sz="1200" kern="1200" dirty="0" smtClean="0">
                <a:solidFill>
                  <a:schemeClr val="tx1"/>
                </a:solidFill>
                <a:latin typeface="Calibri" pitchFamily="34" charset="0"/>
                <a:ea typeface="宋体" pitchFamily="2" charset="-122"/>
                <a:cs typeface="+mn-cs"/>
              </a:rPr>
              <a:t>API</a:t>
            </a:r>
            <a:r>
              <a:rPr lang="zh-CN" altLang="zh-CN" sz="1200" kern="1200" dirty="0" smtClean="0">
                <a:solidFill>
                  <a:schemeClr val="tx1"/>
                </a:solidFill>
                <a:latin typeface="Calibri" pitchFamily="34" charset="0"/>
                <a:ea typeface="宋体" pitchFamily="2" charset="-122"/>
                <a:cs typeface="+mn-cs"/>
              </a:rPr>
              <a:t>可以直接使用。</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若涉及到一些</a:t>
            </a:r>
            <a:r>
              <a:rPr lang="en-US" altLang="zh-CN" sz="1200" kern="1200" dirty="0" smtClean="0">
                <a:solidFill>
                  <a:schemeClr val="tx1"/>
                </a:solidFill>
                <a:latin typeface="Calibri" pitchFamily="34" charset="0"/>
                <a:ea typeface="宋体" pitchFamily="2" charset="-122"/>
                <a:cs typeface="+mn-cs"/>
              </a:rPr>
              <a:t>JDK</a:t>
            </a:r>
            <a:r>
              <a:rPr lang="zh-CN" altLang="zh-CN" sz="1200" kern="1200" dirty="0" smtClean="0">
                <a:solidFill>
                  <a:schemeClr val="tx1"/>
                </a:solidFill>
                <a:latin typeface="Calibri" pitchFamily="34" charset="0"/>
                <a:ea typeface="宋体" pitchFamily="2" charset="-122"/>
                <a:cs typeface="+mn-cs"/>
              </a:rPr>
              <a:t>未提供</a:t>
            </a:r>
            <a:r>
              <a:rPr lang="en-US" altLang="zh-CN" sz="1200" kern="1200" dirty="0" smtClean="0">
                <a:solidFill>
                  <a:schemeClr val="tx1"/>
                </a:solidFill>
                <a:latin typeface="Calibri" pitchFamily="34" charset="0"/>
                <a:ea typeface="宋体" pitchFamily="2" charset="-122"/>
                <a:cs typeface="+mn-cs"/>
              </a:rPr>
              <a:t>API</a:t>
            </a:r>
            <a:r>
              <a:rPr lang="zh-CN" altLang="zh-CN" sz="1200" kern="1200" dirty="0" smtClean="0">
                <a:solidFill>
                  <a:schemeClr val="tx1"/>
                </a:solidFill>
                <a:latin typeface="Calibri" pitchFamily="34" charset="0"/>
                <a:ea typeface="宋体" pitchFamily="2" charset="-122"/>
                <a:cs typeface="+mn-cs"/>
              </a:rPr>
              <a:t>的平台强相关的特性（如</a:t>
            </a:r>
            <a:r>
              <a:rPr lang="en-US" altLang="zh-CN" sz="1200" kern="1200" dirty="0" smtClean="0">
                <a:solidFill>
                  <a:schemeClr val="tx1"/>
                </a:solidFill>
                <a:latin typeface="Calibri" pitchFamily="34" charset="0"/>
                <a:ea typeface="宋体" pitchFamily="2" charset="-122"/>
                <a:cs typeface="+mn-cs"/>
              </a:rPr>
              <a:t>windows</a:t>
            </a:r>
            <a:r>
              <a:rPr lang="zh-CN" altLang="zh-CN" sz="1200" kern="1200" dirty="0" smtClean="0">
                <a:solidFill>
                  <a:schemeClr val="tx1"/>
                </a:solidFill>
                <a:latin typeface="Calibri" pitchFamily="34" charset="0"/>
                <a:ea typeface="宋体" pitchFamily="2" charset="-122"/>
                <a:cs typeface="+mn-cs"/>
              </a:rPr>
              <a:t>注册表访问），可优先考虑使用</a:t>
            </a:r>
            <a:r>
              <a:rPr lang="en-US" altLang="zh-CN" sz="1200" kern="1200" dirty="0" smtClean="0">
                <a:solidFill>
                  <a:schemeClr val="tx1"/>
                </a:solidFill>
                <a:latin typeface="Calibri" pitchFamily="34" charset="0"/>
                <a:ea typeface="宋体" pitchFamily="2" charset="-122"/>
                <a:cs typeface="+mn-cs"/>
              </a:rPr>
              <a:t>c/</a:t>
            </a:r>
            <a:r>
              <a:rPr lang="en-US" altLang="zh-CN" sz="1200" kern="1200" dirty="0" err="1" smtClean="0">
                <a:solidFill>
                  <a:schemeClr val="tx1"/>
                </a:solidFill>
                <a:latin typeface="Calibri" pitchFamily="34" charset="0"/>
                <a:ea typeface="宋体" pitchFamily="2" charset="-122"/>
                <a:cs typeface="+mn-cs"/>
              </a:rPr>
              <a:t>c++</a:t>
            </a:r>
            <a:r>
              <a:rPr lang="zh-CN" altLang="zh-CN" sz="1200" kern="1200" dirty="0" smtClean="0">
                <a:solidFill>
                  <a:schemeClr val="tx1"/>
                </a:solidFill>
                <a:latin typeface="Calibri" pitchFamily="34" charset="0"/>
                <a:ea typeface="宋体" pitchFamily="2" charset="-122"/>
                <a:cs typeface="+mn-cs"/>
              </a:rPr>
              <a:t>实现一个</a:t>
            </a:r>
            <a:r>
              <a:rPr lang="en-US" altLang="zh-CN" sz="1200" kern="1200" dirty="0" err="1" smtClean="0">
                <a:solidFill>
                  <a:schemeClr val="tx1"/>
                </a:solidFill>
                <a:latin typeface="Calibri" pitchFamily="34" charset="0"/>
                <a:ea typeface="宋体" pitchFamily="2" charset="-122"/>
                <a:cs typeface="+mn-cs"/>
              </a:rPr>
              <a:t>dll</a:t>
            </a:r>
            <a:r>
              <a:rPr lang="zh-CN" altLang="zh-CN" sz="1200" kern="1200" dirty="0" smtClean="0">
                <a:solidFill>
                  <a:schemeClr val="tx1"/>
                </a:solidFill>
                <a:latin typeface="Calibri" pitchFamily="34" charset="0"/>
                <a:ea typeface="宋体" pitchFamily="2" charset="-122"/>
                <a:cs typeface="+mn-cs"/>
              </a:rPr>
              <a:t>，然后通过</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本地方法来调用该</a:t>
            </a:r>
            <a:r>
              <a:rPr lang="en-US" altLang="zh-CN" sz="1200" kern="1200" dirty="0" err="1" smtClean="0">
                <a:solidFill>
                  <a:schemeClr val="tx1"/>
                </a:solidFill>
                <a:latin typeface="Calibri" pitchFamily="34" charset="0"/>
                <a:ea typeface="宋体" pitchFamily="2" charset="-122"/>
                <a:cs typeface="+mn-cs"/>
              </a:rPr>
              <a:t>dll</a:t>
            </a:r>
            <a:r>
              <a:rPr lang="zh-CN" altLang="zh-CN" sz="1200" kern="1200" dirty="0" smtClean="0">
                <a:solidFill>
                  <a:schemeClr val="tx1"/>
                </a:solidFill>
                <a:latin typeface="Calibri" pitchFamily="34" charset="0"/>
                <a:ea typeface="宋体" pitchFamily="2" charset="-122"/>
                <a:cs typeface="+mn-cs"/>
              </a:rPr>
              <a:t>。</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29</a:t>
            </a:fld>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如果不可避免的要使用</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，并且命令行字符串中包含不可信输入，那么必须要对不可信输入进行校验</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比如，这段示例代码中使用正则表达式只允许输入中包含“白名单”中的字符。防止其中包含命令连接符额外执行恶意的命令。</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30</a:t>
            </a:fld>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现在我们来看目录遍历攻击。若应用程序对于接收到的文件名或路径参数，未做校验，限制其范围，然后通过文件访问</a:t>
            </a:r>
            <a:r>
              <a:rPr lang="en-US" altLang="zh-CN" sz="1200" kern="1200" dirty="0" smtClean="0">
                <a:solidFill>
                  <a:schemeClr val="tx1"/>
                </a:solidFill>
                <a:latin typeface="Calibri" pitchFamily="34" charset="0"/>
                <a:ea typeface="宋体" pitchFamily="2" charset="-122"/>
                <a:cs typeface="+mn-cs"/>
              </a:rPr>
              <a:t>API</a:t>
            </a:r>
            <a:r>
              <a:rPr lang="zh-CN" altLang="zh-CN" sz="1200" kern="1200" dirty="0" smtClean="0">
                <a:solidFill>
                  <a:schemeClr val="tx1"/>
                </a:solidFill>
                <a:latin typeface="Calibri" pitchFamily="34" charset="0"/>
                <a:ea typeface="宋体" pitchFamily="2" charset="-122"/>
                <a:cs typeface="+mn-cs"/>
              </a:rPr>
              <a:t>访问该参数指向的文件，这就使得攻击者有机会访问到文件系统上的任意的文件，比如攻击者可以通过“</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”导航访问到服务器上受限的目录与文件。</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看下面这个例子，利用这个</a:t>
            </a:r>
            <a:r>
              <a:rPr lang="en-US" altLang="zh-CN" sz="1200" kern="1200" dirty="0" smtClean="0">
                <a:solidFill>
                  <a:schemeClr val="tx1"/>
                </a:solidFill>
                <a:latin typeface="Calibri" pitchFamily="34" charset="0"/>
                <a:ea typeface="宋体" pitchFamily="2" charset="-122"/>
                <a:cs typeface="+mn-cs"/>
              </a:rPr>
              <a:t>URL</a:t>
            </a:r>
            <a:r>
              <a:rPr lang="zh-CN" altLang="zh-CN" sz="1200" kern="1200" dirty="0" smtClean="0">
                <a:solidFill>
                  <a:schemeClr val="tx1"/>
                </a:solidFill>
                <a:latin typeface="Calibri" pitchFamily="34" charset="0"/>
                <a:ea typeface="宋体" pitchFamily="2" charset="-122"/>
                <a:cs typeface="+mn-cs"/>
              </a:rPr>
              <a:t>，浏览器向服务器发送了对动态页面</a:t>
            </a:r>
            <a:r>
              <a:rPr lang="en-US" altLang="zh-CN" sz="1200" kern="1200" dirty="0" smtClean="0">
                <a:solidFill>
                  <a:schemeClr val="tx1"/>
                </a:solidFill>
                <a:latin typeface="Calibri" pitchFamily="34" charset="0"/>
                <a:ea typeface="宋体" pitchFamily="2" charset="-122"/>
                <a:cs typeface="+mn-cs"/>
              </a:rPr>
              <a:t>show.asp</a:t>
            </a:r>
            <a:r>
              <a:rPr lang="zh-CN" altLang="zh-CN" sz="1200" kern="1200" dirty="0" smtClean="0">
                <a:solidFill>
                  <a:schemeClr val="tx1"/>
                </a:solidFill>
                <a:latin typeface="Calibri" pitchFamily="34" charset="0"/>
                <a:ea typeface="宋体" pitchFamily="2" charset="-122"/>
                <a:cs typeface="+mn-cs"/>
              </a:rPr>
              <a:t>的请求，并且伴有值为</a:t>
            </a:r>
            <a:r>
              <a:rPr lang="en-US" altLang="zh-CN" sz="1200" kern="1200" dirty="0" smtClean="0">
                <a:solidFill>
                  <a:schemeClr val="tx1"/>
                </a:solidFill>
                <a:latin typeface="Calibri" pitchFamily="34" charset="0"/>
                <a:ea typeface="宋体" pitchFamily="2" charset="-122"/>
                <a:cs typeface="+mn-cs"/>
              </a:rPr>
              <a:t>oldarchive.html</a:t>
            </a:r>
            <a:r>
              <a:rPr lang="zh-CN" altLang="zh-CN" sz="1200" kern="1200" dirty="0" smtClean="0">
                <a:solidFill>
                  <a:schemeClr val="tx1"/>
                </a:solidFill>
                <a:latin typeface="Calibri" pitchFamily="34" charset="0"/>
                <a:ea typeface="宋体" pitchFamily="2" charset="-122"/>
                <a:cs typeface="+mn-cs"/>
              </a:rPr>
              <a:t>的</a:t>
            </a:r>
            <a:r>
              <a:rPr lang="en-US" altLang="zh-CN" sz="1200" kern="1200" dirty="0" smtClean="0">
                <a:solidFill>
                  <a:schemeClr val="tx1"/>
                </a:solidFill>
                <a:latin typeface="Calibri" pitchFamily="34" charset="0"/>
                <a:ea typeface="宋体" pitchFamily="2" charset="-122"/>
                <a:cs typeface="+mn-cs"/>
              </a:rPr>
              <a:t>view</a:t>
            </a:r>
            <a:r>
              <a:rPr lang="zh-CN" altLang="zh-CN" sz="1200" kern="1200" dirty="0" smtClean="0">
                <a:solidFill>
                  <a:schemeClr val="tx1"/>
                </a:solidFill>
                <a:latin typeface="Calibri" pitchFamily="34" charset="0"/>
                <a:ea typeface="宋体" pitchFamily="2" charset="-122"/>
                <a:cs typeface="+mn-cs"/>
              </a:rPr>
              <a:t>参数。当请求在</a:t>
            </a:r>
            <a:r>
              <a:rPr lang="en-US" altLang="zh-CN" sz="1200" kern="1200" dirty="0" smtClean="0">
                <a:solidFill>
                  <a:schemeClr val="tx1"/>
                </a:solidFill>
                <a:latin typeface="Calibri" pitchFamily="34" charset="0"/>
                <a:ea typeface="宋体" pitchFamily="2" charset="-122"/>
                <a:cs typeface="+mn-cs"/>
              </a:rPr>
              <a:t>Web</a:t>
            </a:r>
            <a:r>
              <a:rPr lang="zh-CN" altLang="zh-CN" sz="1200" kern="1200" dirty="0" smtClean="0">
                <a:solidFill>
                  <a:schemeClr val="tx1"/>
                </a:solidFill>
                <a:latin typeface="Calibri" pitchFamily="34" charset="0"/>
                <a:ea typeface="宋体" pitchFamily="2" charset="-122"/>
                <a:cs typeface="+mn-cs"/>
              </a:rPr>
              <a:t>服务器端执行时，</a:t>
            </a:r>
            <a:r>
              <a:rPr lang="en-US" altLang="zh-CN" sz="1200" kern="1200" dirty="0" smtClean="0">
                <a:solidFill>
                  <a:schemeClr val="tx1"/>
                </a:solidFill>
                <a:latin typeface="Calibri" pitchFamily="34" charset="0"/>
                <a:ea typeface="宋体" pitchFamily="2" charset="-122"/>
                <a:cs typeface="+mn-cs"/>
              </a:rPr>
              <a:t>show.jsp</a:t>
            </a:r>
            <a:r>
              <a:rPr lang="zh-CN" altLang="zh-CN" sz="1200" kern="1200" dirty="0" smtClean="0">
                <a:solidFill>
                  <a:schemeClr val="tx1"/>
                </a:solidFill>
                <a:latin typeface="Calibri" pitchFamily="34" charset="0"/>
                <a:ea typeface="宋体" pitchFamily="2" charset="-122"/>
                <a:cs typeface="+mn-cs"/>
              </a:rPr>
              <a:t>会从服务器的文件系统中取得</a:t>
            </a:r>
            <a:r>
              <a:rPr lang="en-US" altLang="zh-CN" sz="1200" kern="1200" dirty="0" smtClean="0">
                <a:solidFill>
                  <a:schemeClr val="tx1"/>
                </a:solidFill>
                <a:latin typeface="Calibri" pitchFamily="34" charset="0"/>
                <a:ea typeface="宋体" pitchFamily="2" charset="-122"/>
                <a:cs typeface="+mn-cs"/>
              </a:rPr>
              <a:t>oldarchive.html</a:t>
            </a:r>
            <a:r>
              <a:rPr lang="zh-CN" altLang="zh-CN" sz="1200" kern="1200" dirty="0" smtClean="0">
                <a:solidFill>
                  <a:schemeClr val="tx1"/>
                </a:solidFill>
                <a:latin typeface="Calibri" pitchFamily="34" charset="0"/>
                <a:ea typeface="宋体" pitchFamily="2" charset="-122"/>
                <a:cs typeface="+mn-cs"/>
              </a:rPr>
              <a:t>文件，并将其返回给客户端的浏览器。</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攻击者可以编制这样的</a:t>
            </a:r>
            <a:r>
              <a:rPr lang="en-US" altLang="zh-CN" sz="1200" kern="1200" dirty="0" smtClean="0">
                <a:solidFill>
                  <a:schemeClr val="tx1"/>
                </a:solidFill>
                <a:latin typeface="Calibri" pitchFamily="34" charset="0"/>
                <a:ea typeface="宋体" pitchFamily="2" charset="-122"/>
                <a:cs typeface="+mn-cs"/>
              </a:rPr>
              <a:t>URL</a:t>
            </a:r>
            <a:r>
              <a:rPr lang="zh-CN" altLang="zh-CN" sz="1200" kern="1200" dirty="0" smtClean="0">
                <a:solidFill>
                  <a:schemeClr val="tx1"/>
                </a:solidFill>
                <a:latin typeface="Calibri" pitchFamily="34" charset="0"/>
                <a:ea typeface="宋体" pitchFamily="2" charset="-122"/>
                <a:cs typeface="+mn-cs"/>
              </a:rPr>
              <a:t>，试图通过</a:t>
            </a:r>
            <a:r>
              <a:rPr lang="en-US" altLang="zh-CN" sz="1200" kern="1200" dirty="0" smtClean="0">
                <a:solidFill>
                  <a:schemeClr val="tx1"/>
                </a:solidFill>
                <a:latin typeface="Calibri" pitchFamily="34" charset="0"/>
                <a:ea typeface="宋体" pitchFamily="2" charset="-122"/>
                <a:cs typeface="+mn-cs"/>
              </a:rPr>
              <a:t>show.jsp</a:t>
            </a:r>
            <a:r>
              <a:rPr lang="zh-CN" altLang="zh-CN" sz="1200" kern="1200" dirty="0" smtClean="0">
                <a:solidFill>
                  <a:schemeClr val="tx1"/>
                </a:solidFill>
                <a:latin typeface="Calibri" pitchFamily="34" charset="0"/>
                <a:ea typeface="宋体" pitchFamily="2" charset="-122"/>
                <a:cs typeface="+mn-cs"/>
              </a:rPr>
              <a:t>获取并展示</a:t>
            </a:r>
            <a:r>
              <a:rPr lang="en-US" altLang="zh-CN" sz="1200" kern="1200" dirty="0" smtClean="0">
                <a:solidFill>
                  <a:schemeClr val="tx1"/>
                </a:solidFill>
                <a:latin typeface="Calibri" pitchFamily="34" charset="0"/>
                <a:ea typeface="宋体" pitchFamily="2" charset="-122"/>
                <a:cs typeface="+mn-cs"/>
              </a:rPr>
              <a:t>system.ini</a:t>
            </a:r>
            <a:r>
              <a:rPr lang="zh-CN" altLang="zh-CN" sz="1200" kern="1200" dirty="0" smtClean="0">
                <a:solidFill>
                  <a:schemeClr val="tx1"/>
                </a:solidFill>
                <a:latin typeface="Calibri" pitchFamily="34" charset="0"/>
                <a:ea typeface="宋体" pitchFamily="2" charset="-122"/>
                <a:cs typeface="+mn-cs"/>
              </a:rPr>
              <a:t>文件。</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攻击者不得不去猜测需要往上多少层才能找到</a:t>
            </a:r>
            <a:r>
              <a:rPr lang="en-US" altLang="zh-CN" sz="1200" kern="1200" dirty="0" smtClean="0">
                <a:solidFill>
                  <a:schemeClr val="tx1"/>
                </a:solidFill>
                <a:latin typeface="Calibri" pitchFamily="34" charset="0"/>
                <a:ea typeface="宋体" pitchFamily="2" charset="-122"/>
                <a:cs typeface="+mn-cs"/>
              </a:rPr>
              <a:t>Windows</a:t>
            </a:r>
            <a:r>
              <a:rPr lang="zh-CN" altLang="zh-CN" sz="1200" kern="1200" dirty="0" smtClean="0">
                <a:solidFill>
                  <a:schemeClr val="tx1"/>
                </a:solidFill>
                <a:latin typeface="Calibri" pitchFamily="34" charset="0"/>
                <a:ea typeface="宋体" pitchFamily="2" charset="-122"/>
                <a:cs typeface="+mn-cs"/>
              </a:rPr>
              <a:t>目录，但可想而知，这其实并不困难，经过若干次的尝试后总会找到的。</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31</a:t>
            </a:fld>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目录遍历的危害，攻击者可以通过目录遍历越权访问受限的目录与文件，甚至是执行恶意命令或程序。</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左边这个图是通过目录遍历访问</a:t>
            </a:r>
            <a:r>
              <a:rPr lang="en-US" altLang="zh-CN" sz="1200" kern="1200" dirty="0" smtClean="0">
                <a:solidFill>
                  <a:schemeClr val="tx1"/>
                </a:solidFill>
                <a:latin typeface="Calibri" pitchFamily="34" charset="0"/>
                <a:ea typeface="宋体" pitchFamily="2" charset="-122"/>
                <a:cs typeface="+mn-cs"/>
              </a:rPr>
              <a:t>/etc/password</a:t>
            </a:r>
            <a:r>
              <a:rPr lang="zh-CN" altLang="zh-CN" sz="1200" kern="1200" dirty="0" smtClean="0">
                <a:solidFill>
                  <a:schemeClr val="tx1"/>
                </a:solidFill>
                <a:latin typeface="Calibri" pitchFamily="34" charset="0"/>
                <a:ea typeface="宋体" pitchFamily="2" charset="-122"/>
                <a:cs typeface="+mn-cs"/>
              </a:rPr>
              <a:t>文件，右边这个图是通过目录遍历调用</a:t>
            </a:r>
            <a:r>
              <a:rPr lang="en-US" altLang="zh-CN" sz="1200" kern="1200" dirty="0" smtClean="0">
                <a:solidFill>
                  <a:schemeClr val="tx1"/>
                </a:solidFill>
                <a:latin typeface="Calibri" pitchFamily="34" charset="0"/>
                <a:ea typeface="宋体" pitchFamily="2" charset="-122"/>
                <a:cs typeface="+mn-cs"/>
              </a:rPr>
              <a:t>cmd.exe</a:t>
            </a:r>
            <a:r>
              <a:rPr lang="zh-CN" altLang="zh-CN" sz="1200" kern="1200" dirty="0" smtClean="0">
                <a:solidFill>
                  <a:schemeClr val="tx1"/>
                </a:solidFill>
                <a:latin typeface="Calibri" pitchFamily="34" charset="0"/>
                <a:ea typeface="宋体" pitchFamily="2" charset="-122"/>
                <a:cs typeface="+mn-cs"/>
              </a:rPr>
              <a:t>执行系统命令。</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32</a:t>
            </a:fld>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这个案例来自苹果公司的</a:t>
            </a:r>
            <a:r>
              <a:rPr lang="en-US" altLang="zh-CN" sz="1200" kern="1200" dirty="0" smtClean="0">
                <a:solidFill>
                  <a:schemeClr val="tx1"/>
                </a:solidFill>
                <a:latin typeface="Calibri" pitchFamily="34" charset="0"/>
                <a:ea typeface="宋体" pitchFamily="2" charset="-122"/>
                <a:cs typeface="+mn-cs"/>
              </a:rPr>
              <a:t>Mac OS X</a:t>
            </a:r>
            <a:r>
              <a:rPr lang="zh-CN" altLang="zh-CN" sz="1200" kern="1200" dirty="0" smtClean="0">
                <a:solidFill>
                  <a:schemeClr val="tx1"/>
                </a:solidFill>
                <a:latin typeface="Calibri" pitchFamily="34" charset="0"/>
                <a:ea typeface="宋体" pitchFamily="2" charset="-122"/>
                <a:cs typeface="+mn-cs"/>
              </a:rPr>
              <a:t>，它里面的</a:t>
            </a:r>
            <a:r>
              <a:rPr lang="en-US" altLang="zh-CN" sz="1200" kern="1200" dirty="0" smtClean="0">
                <a:solidFill>
                  <a:schemeClr val="tx1"/>
                </a:solidFill>
                <a:latin typeface="Calibri" pitchFamily="34" charset="0"/>
                <a:ea typeface="宋体" pitchFamily="2" charset="-122"/>
                <a:cs typeface="+mn-cs"/>
              </a:rPr>
              <a:t>FTP Server</a:t>
            </a:r>
            <a:r>
              <a:rPr lang="zh-CN" altLang="zh-CN" sz="1200" kern="1200" dirty="0" smtClean="0">
                <a:solidFill>
                  <a:schemeClr val="tx1"/>
                </a:solidFill>
                <a:latin typeface="Calibri" pitchFamily="34" charset="0"/>
                <a:ea typeface="宋体" pitchFamily="2" charset="-122"/>
                <a:cs typeface="+mn-cs"/>
              </a:rPr>
              <a:t>组件存在目录遍历漏洞，使得远程攻击者可以访问</a:t>
            </a:r>
            <a:r>
              <a:rPr lang="en-US" altLang="zh-CN" sz="1200" kern="1200" dirty="0" smtClean="0">
                <a:solidFill>
                  <a:schemeClr val="tx1"/>
                </a:solidFill>
                <a:latin typeface="Calibri" pitchFamily="34" charset="0"/>
                <a:ea typeface="宋体" pitchFamily="2" charset="-122"/>
                <a:cs typeface="+mn-cs"/>
              </a:rPr>
              <a:t>FTP</a:t>
            </a:r>
            <a:r>
              <a:rPr lang="zh-CN" altLang="zh-CN" sz="1200" kern="1200" dirty="0" smtClean="0">
                <a:solidFill>
                  <a:schemeClr val="tx1"/>
                </a:solidFill>
                <a:latin typeface="Calibri" pitchFamily="34" charset="0"/>
                <a:ea typeface="宋体" pitchFamily="2" charset="-122"/>
                <a:cs typeface="+mn-cs"/>
              </a:rPr>
              <a:t>根目录以外的文件。</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这个漏洞的</a:t>
            </a:r>
            <a:r>
              <a:rPr lang="en-US" altLang="zh-CN" sz="1200" kern="1200" dirty="0" smtClean="0">
                <a:solidFill>
                  <a:schemeClr val="tx1"/>
                </a:solidFill>
                <a:latin typeface="Calibri" pitchFamily="34" charset="0"/>
                <a:ea typeface="宋体" pitchFamily="2" charset="-122"/>
                <a:cs typeface="+mn-cs"/>
              </a:rPr>
              <a:t>CVE ID</a:t>
            </a:r>
            <a:r>
              <a:rPr lang="zh-CN" altLang="zh-CN" sz="1200" kern="1200" dirty="0" smtClean="0">
                <a:solidFill>
                  <a:schemeClr val="tx1"/>
                </a:solidFill>
                <a:latin typeface="Calibri" pitchFamily="34" charset="0"/>
                <a:ea typeface="宋体" pitchFamily="2" charset="-122"/>
                <a:cs typeface="+mn-cs"/>
              </a:rPr>
              <a:t>是</a:t>
            </a:r>
            <a:r>
              <a:rPr lang="en-US" altLang="zh-CN" sz="1200" kern="1200" dirty="0" smtClean="0">
                <a:solidFill>
                  <a:schemeClr val="tx1"/>
                </a:solidFill>
                <a:latin typeface="Calibri" pitchFamily="34" charset="0"/>
                <a:ea typeface="宋体" pitchFamily="2" charset="-122"/>
                <a:cs typeface="+mn-cs"/>
              </a:rPr>
              <a:t>CVE-2011-0203</a:t>
            </a:r>
            <a:r>
              <a:rPr lang="zh-CN" altLang="zh-CN" sz="1200" kern="1200" dirty="0" smtClean="0">
                <a:solidFill>
                  <a:schemeClr val="tx1"/>
                </a:solidFill>
                <a:latin typeface="Calibri" pitchFamily="34" charset="0"/>
                <a:ea typeface="宋体" pitchFamily="2" charset="-122"/>
                <a:cs typeface="+mn-cs"/>
              </a:rPr>
              <a:t>，大家要是有兴趣的话，可以去</a:t>
            </a:r>
            <a:r>
              <a:rPr lang="en-US" altLang="zh-CN" sz="1200" kern="1200" dirty="0" smtClean="0">
                <a:solidFill>
                  <a:schemeClr val="tx1"/>
                </a:solidFill>
                <a:latin typeface="Calibri" pitchFamily="34" charset="0"/>
                <a:ea typeface="宋体" pitchFamily="2" charset="-122"/>
                <a:cs typeface="+mn-cs"/>
              </a:rPr>
              <a:t>CVE</a:t>
            </a:r>
            <a:r>
              <a:rPr lang="zh-CN" altLang="zh-CN" sz="1200" kern="1200" dirty="0" smtClean="0">
                <a:solidFill>
                  <a:schemeClr val="tx1"/>
                </a:solidFill>
                <a:latin typeface="Calibri" pitchFamily="34" charset="0"/>
                <a:ea typeface="宋体" pitchFamily="2" charset="-122"/>
                <a:cs typeface="+mn-cs"/>
              </a:rPr>
              <a:t>的网站查看该漏洞的详细信息。</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33</a:t>
            </a:fld>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我们再来看一个在</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上演示目录遍历的视频。</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a:t>
            </a:r>
            <a:r>
              <a:rPr lang="en-US" altLang="zh-CN" sz="1200" kern="1200" dirty="0" smtClean="0">
                <a:solidFill>
                  <a:schemeClr val="tx1"/>
                </a:solidFill>
                <a:latin typeface="Calibri" pitchFamily="34" charset="0"/>
                <a:ea typeface="宋体" pitchFamily="2" charset="-122"/>
                <a:cs typeface="+mn-cs"/>
              </a:rPr>
              <a:t>web</a:t>
            </a:r>
            <a:r>
              <a:rPr lang="zh-CN" altLang="zh-CN" sz="1200" kern="1200" dirty="0" smtClean="0">
                <a:solidFill>
                  <a:schemeClr val="tx1"/>
                </a:solidFill>
                <a:latin typeface="Calibri" pitchFamily="34" charset="0"/>
                <a:ea typeface="宋体" pitchFamily="2" charset="-122"/>
                <a:cs typeface="+mn-cs"/>
              </a:rPr>
              <a:t>页面原本是用来展示查看一个课程计划文件，但由于后台程序未对输入的文件路径做校验和限制，产生了目录遍历漏洞。</a:t>
            </a:r>
          </a:p>
          <a:p>
            <a:pPr lvl="0"/>
            <a:r>
              <a:rPr lang="en-US" altLang="zh-CN" sz="1200" kern="1200" smtClean="0">
                <a:solidFill>
                  <a:schemeClr val="tx1"/>
                </a:solidFill>
                <a:latin typeface="Calibri" pitchFamily="34" charset="0"/>
                <a:ea typeface="宋体" pitchFamily="2" charset="-122"/>
                <a:cs typeface="+mn-cs"/>
              </a:rPr>
              <a:t>3)</a:t>
            </a:r>
            <a:r>
              <a:rPr lang="zh-CN" altLang="zh-CN" sz="1200" kern="1200" smtClean="0">
                <a:solidFill>
                  <a:schemeClr val="tx1"/>
                </a:solidFill>
                <a:latin typeface="Calibri" pitchFamily="34" charset="0"/>
                <a:ea typeface="宋体" pitchFamily="2" charset="-122"/>
                <a:cs typeface="+mn-cs"/>
              </a:rPr>
              <a:t>演</a:t>
            </a:r>
            <a:r>
              <a:rPr lang="zh-CN" altLang="zh-CN" sz="1200" kern="1200" dirty="0" smtClean="0">
                <a:solidFill>
                  <a:schemeClr val="tx1"/>
                </a:solidFill>
                <a:latin typeface="Calibri" pitchFamily="34" charset="0"/>
                <a:ea typeface="宋体" pitchFamily="2" charset="-122"/>
                <a:cs typeface="+mn-cs"/>
              </a:rPr>
              <a:t>示中利用该漏洞打开访问了</a:t>
            </a:r>
            <a:r>
              <a:rPr lang="en-US" altLang="zh-CN" sz="1200" kern="1200" dirty="0" smtClean="0">
                <a:solidFill>
                  <a:schemeClr val="tx1"/>
                </a:solidFill>
                <a:latin typeface="Calibri" pitchFamily="34" charset="0"/>
                <a:ea typeface="宋体" pitchFamily="2" charset="-122"/>
                <a:cs typeface="+mn-cs"/>
              </a:rPr>
              <a:t>tomcat</a:t>
            </a:r>
            <a:r>
              <a:rPr lang="zh-CN" altLang="zh-CN" sz="1200" kern="1200" dirty="0" smtClean="0">
                <a:solidFill>
                  <a:schemeClr val="tx1"/>
                </a:solidFill>
                <a:latin typeface="Calibri" pitchFamily="34" charset="0"/>
                <a:ea typeface="宋体" pitchFamily="2" charset="-122"/>
                <a:cs typeface="+mn-cs"/>
              </a:rPr>
              <a:t>下面的用户配置文件</a:t>
            </a:r>
            <a:r>
              <a:rPr lang="en-US" altLang="zh-CN" sz="1200" kern="1200" dirty="0" smtClean="0">
                <a:solidFill>
                  <a:schemeClr val="tx1"/>
                </a:solidFill>
                <a:latin typeface="Calibri" pitchFamily="34" charset="0"/>
                <a:ea typeface="宋体" pitchFamily="2" charset="-122"/>
                <a:cs typeface="+mn-cs"/>
              </a:rPr>
              <a:t>tomcat-users.xml</a:t>
            </a:r>
            <a:r>
              <a:rPr lang="zh-CN" altLang="zh-CN" sz="1200" kern="1200" dirty="0" smtClean="0">
                <a:solidFill>
                  <a:schemeClr val="tx1"/>
                </a:solidFill>
                <a:latin typeface="Calibri" pitchFamily="34" charset="0"/>
                <a:ea typeface="宋体" pitchFamily="2" charset="-122"/>
                <a:cs typeface="+mn-cs"/>
              </a:rPr>
              <a:t>。</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在这个错误示例中，外部传入的命令行参数与</a:t>
            </a:r>
            <a:r>
              <a:rPr lang="en-US" altLang="zh-CN" sz="1200" kern="1200" dirty="0" err="1" smtClean="0">
                <a:solidFill>
                  <a:schemeClr val="tx1"/>
                </a:solidFill>
                <a:latin typeface="Calibri" pitchFamily="34" charset="0"/>
                <a:ea typeface="宋体" pitchFamily="2" charset="-122"/>
                <a:cs typeface="+mn-cs"/>
              </a:rPr>
              <a:t>user.home</a:t>
            </a:r>
            <a:r>
              <a:rPr lang="zh-CN" altLang="zh-CN" sz="1200" kern="1200" dirty="0" smtClean="0">
                <a:solidFill>
                  <a:schemeClr val="tx1"/>
                </a:solidFill>
                <a:latin typeface="Calibri" pitchFamily="34" charset="0"/>
                <a:ea typeface="宋体" pitchFamily="2" charset="-122"/>
                <a:cs typeface="+mn-cs"/>
              </a:rPr>
              <a:t>拼接成一个完整文件路径字符串</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然后用该字符串构造了一个</a:t>
            </a:r>
            <a:r>
              <a:rPr lang="en-US" altLang="zh-CN" sz="1200" kern="1200" dirty="0" smtClean="0">
                <a:solidFill>
                  <a:schemeClr val="tx1"/>
                </a:solidFill>
                <a:latin typeface="Calibri" pitchFamily="34" charset="0"/>
                <a:ea typeface="宋体" pitchFamily="2" charset="-122"/>
                <a:cs typeface="+mn-cs"/>
              </a:rPr>
              <a:t>File</a:t>
            </a:r>
            <a:r>
              <a:rPr lang="zh-CN" altLang="zh-CN" sz="1200" kern="1200" dirty="0" smtClean="0">
                <a:solidFill>
                  <a:schemeClr val="tx1"/>
                </a:solidFill>
                <a:latin typeface="Calibri" pitchFamily="34" charset="0"/>
                <a:ea typeface="宋体" pitchFamily="2" charset="-122"/>
                <a:cs typeface="+mn-cs"/>
              </a:rPr>
              <a:t>对象</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我们知道，同一个磁盘文件实际上可以通过多种形式的路径去引用，例如绝对路径、参照当前目录的相对路径，文件链接等，路径名中还可能包含指向上一层目录的“</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”符号。</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因此我们在对文件位置做校验之前需要先得到其标准路径，然后使用标准路径去做比较判断。</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这段代码虽然使用</a:t>
            </a:r>
            <a:r>
              <a:rPr lang="en-US" altLang="zh-CN" sz="1200" kern="1200" dirty="0" err="1" smtClean="0">
                <a:solidFill>
                  <a:schemeClr val="tx1"/>
                </a:solidFill>
                <a:latin typeface="Calibri" pitchFamily="34" charset="0"/>
                <a:ea typeface="宋体" pitchFamily="2" charset="-122"/>
                <a:cs typeface="+mn-cs"/>
              </a:rPr>
              <a:t>isInSecureDir</a:t>
            </a:r>
            <a:r>
              <a:rPr lang="zh-CN" altLang="zh-CN" sz="1200" kern="1200" dirty="0" smtClean="0">
                <a:solidFill>
                  <a:schemeClr val="tx1"/>
                </a:solidFill>
                <a:latin typeface="Calibri" pitchFamily="34" charset="0"/>
                <a:ea typeface="宋体" pitchFamily="2" charset="-122"/>
                <a:cs typeface="+mn-cs"/>
              </a:rPr>
              <a:t>判断文件是否落在安全目录之中，但是它判断的是</a:t>
            </a:r>
            <a:r>
              <a:rPr lang="en-US" altLang="zh-CN" sz="1200" kern="1200" dirty="0" err="1" smtClean="0">
                <a:solidFill>
                  <a:schemeClr val="tx1"/>
                </a:solidFill>
                <a:latin typeface="Calibri" pitchFamily="34" charset="0"/>
                <a:ea typeface="宋体" pitchFamily="2" charset="-122"/>
                <a:cs typeface="+mn-cs"/>
              </a:rPr>
              <a:t>file.getAbsolute</a:t>
            </a:r>
            <a:r>
              <a:rPr lang="zh-CN" altLang="zh-CN" sz="1200" kern="1200" dirty="0" smtClean="0">
                <a:solidFill>
                  <a:schemeClr val="tx1"/>
                </a:solidFill>
                <a:latin typeface="Calibri" pitchFamily="34" charset="0"/>
                <a:ea typeface="宋体" pitchFamily="2" charset="-122"/>
                <a:cs typeface="+mn-cs"/>
              </a:rPr>
              <a:t>方法的返回，这个方法返回的虽然是文件的绝对路径，但是它不会解析路径中可能包含的文件链接、“</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”符号等可能干扰验证逻辑的元素。</a:t>
            </a:r>
          </a:p>
          <a:p>
            <a:pPr lvl="0"/>
            <a:r>
              <a:rPr lang="en-US" altLang="zh-CN" sz="1200" kern="1200" dirty="0" smtClean="0">
                <a:solidFill>
                  <a:schemeClr val="tx1"/>
                </a:solidFill>
                <a:latin typeface="Calibri" pitchFamily="34" charset="0"/>
                <a:ea typeface="宋体" pitchFamily="2" charset="-122"/>
                <a:cs typeface="+mn-cs"/>
              </a:rPr>
              <a:t>6)</a:t>
            </a:r>
            <a:r>
              <a:rPr lang="zh-CN" altLang="zh-CN" sz="1200" kern="1200" dirty="0" smtClean="0">
                <a:solidFill>
                  <a:schemeClr val="tx1"/>
                </a:solidFill>
                <a:latin typeface="Calibri" pitchFamily="34" charset="0"/>
                <a:ea typeface="宋体" pitchFamily="2" charset="-122"/>
                <a:cs typeface="+mn-cs"/>
              </a:rPr>
              <a:t>比如，假设</a:t>
            </a:r>
            <a:r>
              <a:rPr lang="en-US" altLang="zh-CN" sz="1200" kern="1200" dirty="0" err="1" smtClean="0">
                <a:solidFill>
                  <a:schemeClr val="tx1"/>
                </a:solidFill>
                <a:latin typeface="Calibri" pitchFamily="34" charset="0"/>
                <a:ea typeface="宋体" pitchFamily="2" charset="-122"/>
                <a:cs typeface="+mn-cs"/>
              </a:rPr>
              <a:t>File.getAbsolute</a:t>
            </a:r>
            <a:r>
              <a:rPr lang="zh-CN" altLang="zh-CN" sz="1200" kern="1200" dirty="0" smtClean="0">
                <a:solidFill>
                  <a:schemeClr val="tx1"/>
                </a:solidFill>
                <a:latin typeface="Calibri" pitchFamily="34" charset="0"/>
                <a:ea typeface="宋体" pitchFamily="2" charset="-122"/>
                <a:cs typeface="+mn-cs"/>
              </a:rPr>
              <a:t>返回的是一个文件链接的绝对路径，这个文件链接本身可能是在安全目录之中，但是它最终指向的目标文件却不在安全目录之中，这样实际就可以绕过</a:t>
            </a:r>
            <a:r>
              <a:rPr lang="en-US" altLang="zh-CN" sz="1200" kern="1200" dirty="0" err="1" smtClean="0">
                <a:solidFill>
                  <a:schemeClr val="tx1"/>
                </a:solidFill>
                <a:latin typeface="Calibri" pitchFamily="34" charset="0"/>
                <a:ea typeface="宋体" pitchFamily="2" charset="-122"/>
                <a:cs typeface="+mn-cs"/>
              </a:rPr>
              <a:t>isInSecureDir</a:t>
            </a:r>
            <a:r>
              <a:rPr lang="zh-CN" altLang="zh-CN" sz="1200" kern="1200" dirty="0" smtClean="0">
                <a:solidFill>
                  <a:schemeClr val="tx1"/>
                </a:solidFill>
                <a:latin typeface="Calibri" pitchFamily="34" charset="0"/>
                <a:ea typeface="宋体" pitchFamily="2" charset="-122"/>
                <a:cs typeface="+mn-cs"/>
              </a:rPr>
              <a:t>校验。</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35</a:t>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那我们的安全编码规范以及安全编码培训的目的就是在软件编码层面提高开发人员的安全编码意识与能力，最终保证产品的安全性。</a:t>
            </a:r>
            <a:endParaRPr lang="en-US" altLang="zh-CN" dirty="0" smtClean="0"/>
          </a:p>
          <a:p>
            <a:r>
              <a:rPr lang="zh-CN" altLang="en-US" dirty="0" smtClean="0"/>
              <a:t>那我们的安全目标具体来说有哪些呢？</a:t>
            </a:r>
            <a:endParaRPr lang="en-US" altLang="zh-CN" dirty="0" smtClean="0"/>
          </a:p>
          <a:p>
            <a:r>
              <a:rPr lang="zh-CN" altLang="en-US" dirty="0" smtClean="0"/>
              <a:t>这些其实也就是所谓的安全三要素</a:t>
            </a:r>
            <a:r>
              <a:rPr lang="en-US" altLang="zh-CN" dirty="0" smtClean="0"/>
              <a:t>(C-I-A)</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a:t>
            </a:fld>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1)JDK</a:t>
            </a:r>
            <a:r>
              <a:rPr lang="zh-CN" altLang="zh-CN" sz="1200" kern="1200" dirty="0" smtClean="0">
                <a:solidFill>
                  <a:schemeClr val="tx1"/>
                </a:solidFill>
                <a:latin typeface="Calibri" pitchFamily="34" charset="0"/>
                <a:ea typeface="宋体" pitchFamily="2" charset="-122"/>
                <a:cs typeface="+mn-cs"/>
              </a:rPr>
              <a:t>中用来获取文件标准路径的方法是</a:t>
            </a:r>
            <a:r>
              <a:rPr lang="en-US" altLang="zh-CN" sz="1200" kern="1200" dirty="0" err="1" smtClean="0">
                <a:solidFill>
                  <a:schemeClr val="tx1"/>
                </a:solidFill>
                <a:latin typeface="Calibri" pitchFamily="34" charset="0"/>
                <a:ea typeface="宋体" pitchFamily="2" charset="-122"/>
                <a:cs typeface="+mn-cs"/>
              </a:rPr>
              <a:t>File.getCanonicalPath</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方法，这个方法返回的不只是文件的绝对路径，而且还会对路径中的文件链接、“</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”元素做解析，因此我们在对文件路径做校验前应该使用</a:t>
            </a:r>
            <a:r>
              <a:rPr lang="en-US" altLang="zh-CN" sz="1200" kern="1200" dirty="0" err="1" smtClean="0">
                <a:solidFill>
                  <a:schemeClr val="tx1"/>
                </a:solidFill>
                <a:latin typeface="Calibri" pitchFamily="34" charset="0"/>
                <a:ea typeface="宋体" pitchFamily="2" charset="-122"/>
                <a:cs typeface="+mn-cs"/>
              </a:rPr>
              <a:t>file.getCanonicalPath</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先做标准化。</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36</a:t>
            </a:fld>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敏感数据保护也是安全中很重要的一个需要关注的问题，下面我们就来讨论</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编码中与敏感数据保护相关的话题。</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38</a:t>
            </a:fld>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什么数据是敏感的，一般是由系统的安全策略来决定。</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典型的敏感数据如个人社保号、口令、密钥等。</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当跨信任边界传递数据时，我们需要防止敏感信息泄露，对其中的敏感信息进行过滤。</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39</a:t>
            </a:fld>
            <a:endParaRPr lang="en-US"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我们在编码中容易犯的一种错误就是在抛出信任域之外的异常中暴露敏感信息。</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比如在数据库异常中暴露数据库的结构信息，在文件访问异常中暴露文件系统的信息。</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这些信息都可能被攻击者利用，来做进一步的攻击尝试。</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40</a:t>
            </a:fld>
            <a:endParaRPr lang="en-US"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我们知道异常中包含的文本信息可以造成信息，但我们还需要注意，异常本身的类型信息，也可能造成敏感信息泄露。甚至是抛异常这样一个动作也是一种暗示信息，后</a:t>
            </a:r>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面我们可以看到这样的例子。</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下面这个表中列出了</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中常见的敏感类型的异常，以及其可能泄露的敏感信息。</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41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这个案例说的是</a:t>
            </a:r>
            <a:r>
              <a:rPr lang="en-US" altLang="zh-CN" sz="1200" kern="1200" dirty="0" smtClean="0">
                <a:solidFill>
                  <a:schemeClr val="tx1"/>
                </a:solidFill>
                <a:latin typeface="Calibri" pitchFamily="34" charset="0"/>
                <a:ea typeface="宋体" pitchFamily="2" charset="-122"/>
                <a:cs typeface="+mn-cs"/>
              </a:rPr>
              <a:t>Opera</a:t>
            </a:r>
            <a:r>
              <a:rPr lang="zh-CN" altLang="zh-CN" sz="1200" kern="1200" dirty="0" smtClean="0">
                <a:solidFill>
                  <a:schemeClr val="tx1"/>
                </a:solidFill>
                <a:latin typeface="Calibri" pitchFamily="34" charset="0"/>
                <a:ea typeface="宋体" pitchFamily="2" charset="-122"/>
                <a:cs typeface="+mn-cs"/>
              </a:rPr>
              <a:t>浏览器上一个漏洞，</a:t>
            </a:r>
            <a:r>
              <a:rPr lang="en-US" altLang="zh-CN" sz="1200" kern="1200" dirty="0" err="1" smtClean="0">
                <a:solidFill>
                  <a:schemeClr val="tx1"/>
                </a:solidFill>
                <a:latin typeface="Calibri" pitchFamily="34" charset="0"/>
                <a:ea typeface="宋体" pitchFamily="2" charset="-122"/>
                <a:cs typeface="+mn-cs"/>
              </a:rPr>
              <a:t>Credentials.</a:t>
            </a:r>
            <a:r>
              <a:rPr lang="en-US" altLang="zh-CN" sz="1200" i="1" kern="1200" dirty="0" err="1" smtClean="0">
                <a:solidFill>
                  <a:schemeClr val="tx1"/>
                </a:solidFill>
                <a:latin typeface="Calibri" pitchFamily="34" charset="0"/>
                <a:ea typeface="宋体" pitchFamily="2" charset="-122"/>
                <a:cs typeface="+mn-cs"/>
              </a:rPr>
              <a:t>acquireDefaultCreds</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可能抛出</a:t>
            </a:r>
            <a:r>
              <a:rPr lang="en-US" altLang="zh-CN" sz="1200" kern="1200" dirty="0" err="1" smtClean="0">
                <a:solidFill>
                  <a:schemeClr val="tx1"/>
                </a:solidFill>
                <a:latin typeface="Calibri" pitchFamily="34" charset="0"/>
                <a:ea typeface="宋体" pitchFamily="2" charset="-122"/>
                <a:cs typeface="+mn-cs"/>
              </a:rPr>
              <a:t>java.security.AccessControlException</a:t>
            </a:r>
            <a:r>
              <a:rPr lang="zh-CN" altLang="zh-CN" sz="1200" kern="1200" dirty="0" smtClean="0">
                <a:solidFill>
                  <a:schemeClr val="tx1"/>
                </a:solidFill>
                <a:latin typeface="Calibri" pitchFamily="34" charset="0"/>
                <a:ea typeface="宋体" pitchFamily="2" charset="-122"/>
                <a:cs typeface="+mn-cs"/>
              </a:rPr>
              <a:t>异常，这个异常的信息被打印到了界面上，导致敏感信息泄露。</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42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这个典型错误是异常文本和异常类型同时暴露敏感信息。</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当</a:t>
            </a:r>
            <a:r>
              <a:rPr lang="en-US" altLang="zh-CN" sz="1200" kern="1200" dirty="0" err="1" smtClean="0">
                <a:solidFill>
                  <a:schemeClr val="tx1"/>
                </a:solidFill>
                <a:latin typeface="Calibri" pitchFamily="34" charset="0"/>
                <a:ea typeface="宋体" pitchFamily="2" charset="-122"/>
                <a:cs typeface="+mn-cs"/>
              </a:rPr>
              <a:t>args</a:t>
            </a:r>
            <a:r>
              <a:rPr lang="en-US" altLang="zh-CN" sz="1200" kern="1200" dirty="0" smtClean="0">
                <a:solidFill>
                  <a:schemeClr val="tx1"/>
                </a:solidFill>
                <a:latin typeface="Calibri" pitchFamily="34" charset="0"/>
                <a:ea typeface="宋体" pitchFamily="2" charset="-122"/>
                <a:cs typeface="+mn-cs"/>
              </a:rPr>
              <a:t>[0]</a:t>
            </a:r>
            <a:r>
              <a:rPr lang="zh-CN" altLang="zh-CN" sz="1200" kern="1200" dirty="0" smtClean="0">
                <a:solidFill>
                  <a:schemeClr val="tx1"/>
                </a:solidFill>
                <a:latin typeface="Calibri" pitchFamily="34" charset="0"/>
                <a:ea typeface="宋体" pitchFamily="2" charset="-122"/>
                <a:cs typeface="+mn-cs"/>
              </a:rPr>
              <a:t>与</a:t>
            </a:r>
            <a:r>
              <a:rPr lang="en-US" altLang="zh-CN" sz="1200" kern="1200" dirty="0" smtClean="0">
                <a:solidFill>
                  <a:schemeClr val="tx1"/>
                </a:solidFill>
                <a:latin typeface="Calibri" pitchFamily="34" charset="0"/>
                <a:ea typeface="宋体" pitchFamily="2" charset="-122"/>
                <a:cs typeface="+mn-cs"/>
              </a:rPr>
              <a:t>APPDATA</a:t>
            </a:r>
            <a:r>
              <a:rPr lang="zh-CN" altLang="zh-CN" sz="1200" kern="1200" dirty="0" smtClean="0">
                <a:solidFill>
                  <a:schemeClr val="tx1"/>
                </a:solidFill>
                <a:latin typeface="Calibri" pitchFamily="34" charset="0"/>
                <a:ea typeface="宋体" pitchFamily="2" charset="-122"/>
                <a:cs typeface="+mn-cs"/>
              </a:rPr>
              <a:t>环境变量组合成的文件路径不存在时，抛出的</a:t>
            </a:r>
            <a:r>
              <a:rPr lang="en-US" altLang="zh-CN" sz="1200" kern="1200" dirty="0" err="1" smtClean="0">
                <a:solidFill>
                  <a:schemeClr val="tx1"/>
                </a:solidFill>
                <a:latin typeface="Calibri" pitchFamily="34" charset="0"/>
                <a:ea typeface="宋体" pitchFamily="2" charset="-122"/>
                <a:cs typeface="+mn-cs"/>
              </a:rPr>
              <a:t>FileNotFoundException</a:t>
            </a:r>
            <a:r>
              <a:rPr lang="zh-CN" altLang="zh-CN" sz="1200" kern="1200" dirty="0" smtClean="0">
                <a:solidFill>
                  <a:schemeClr val="tx1"/>
                </a:solidFill>
                <a:latin typeface="Calibri" pitchFamily="34" charset="0"/>
                <a:ea typeface="宋体" pitchFamily="2" charset="-122"/>
                <a:cs typeface="+mn-cs"/>
              </a:rPr>
              <a:t>中将会包含目录结构信息，造成信息泄露。</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43</a:t>
            </a:fld>
            <a:endParaRPr lang="en-US"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这个例子中只是将原始的</a:t>
            </a:r>
            <a:r>
              <a:rPr lang="en-US" altLang="zh-CN" sz="1200" kern="1200" dirty="0" err="1" smtClean="0">
                <a:solidFill>
                  <a:schemeClr val="tx1"/>
                </a:solidFill>
                <a:latin typeface="Calibri" pitchFamily="34" charset="0"/>
                <a:ea typeface="宋体" pitchFamily="2" charset="-122"/>
                <a:cs typeface="+mn-cs"/>
              </a:rPr>
              <a:t>FileNotFoundException</a:t>
            </a:r>
            <a:r>
              <a:rPr lang="en-US" altLang="zh-CN" sz="1200" kern="1200" dirty="0" smtClean="0">
                <a:solidFill>
                  <a:schemeClr val="tx1"/>
                </a:solidFill>
                <a:latin typeface="Calibri" pitchFamily="34" charset="0"/>
                <a:ea typeface="宋体" pitchFamily="2" charset="-122"/>
                <a:cs typeface="+mn-cs"/>
              </a:rPr>
              <a:t> </a:t>
            </a:r>
            <a:r>
              <a:rPr lang="zh-CN" altLang="zh-CN" sz="1200" kern="1200" dirty="0" smtClean="0">
                <a:solidFill>
                  <a:schemeClr val="tx1"/>
                </a:solidFill>
                <a:latin typeface="Calibri" pitchFamily="34" charset="0"/>
                <a:ea typeface="宋体" pitchFamily="2" charset="-122"/>
                <a:cs typeface="+mn-cs"/>
              </a:rPr>
              <a:t>封装到一个</a:t>
            </a:r>
            <a:r>
              <a:rPr lang="en-US" altLang="zh-CN" sz="1200" kern="1200" dirty="0" err="1" smtClean="0">
                <a:solidFill>
                  <a:schemeClr val="tx1"/>
                </a:solidFill>
                <a:latin typeface="Calibri" pitchFamily="34" charset="0"/>
                <a:ea typeface="宋体" pitchFamily="2" charset="-122"/>
                <a:cs typeface="+mn-cs"/>
              </a:rPr>
              <a:t>IOException</a:t>
            </a:r>
            <a:r>
              <a:rPr lang="zh-CN" altLang="zh-CN" sz="1200" kern="1200" dirty="0" smtClean="0">
                <a:solidFill>
                  <a:schemeClr val="tx1"/>
                </a:solidFill>
                <a:latin typeface="Calibri" pitchFamily="34" charset="0"/>
                <a:ea typeface="宋体" pitchFamily="2" charset="-122"/>
                <a:cs typeface="+mn-cs"/>
              </a:rPr>
              <a:t>中再抛出，这样做敏感信息还是存在于抛出的异常中，还是会造成敏感信息泄露。</a:t>
            </a:r>
          </a:p>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44</a:t>
            </a:fld>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这段代码将</a:t>
            </a:r>
            <a:r>
              <a:rPr lang="en-US" altLang="zh-CN" sz="1200" kern="1200" dirty="0" err="1" smtClean="0">
                <a:solidFill>
                  <a:schemeClr val="tx1"/>
                </a:solidFill>
                <a:latin typeface="Calibri" pitchFamily="34" charset="0"/>
                <a:ea typeface="宋体" pitchFamily="2" charset="-122"/>
                <a:cs typeface="+mn-cs"/>
              </a:rPr>
              <a:t>FileNotFoundException</a:t>
            </a:r>
            <a:r>
              <a:rPr lang="zh-CN" altLang="zh-CN" sz="1200" kern="1200" dirty="0" smtClean="0">
                <a:solidFill>
                  <a:schemeClr val="tx1"/>
                </a:solidFill>
                <a:latin typeface="Calibri" pitchFamily="34" charset="0"/>
                <a:ea typeface="宋体" pitchFamily="2" charset="-122"/>
                <a:cs typeface="+mn-cs"/>
              </a:rPr>
              <a:t>替换成</a:t>
            </a:r>
            <a:r>
              <a:rPr lang="en-US" altLang="zh-CN" sz="1200" kern="1200" dirty="0" err="1" smtClean="0">
                <a:solidFill>
                  <a:schemeClr val="tx1"/>
                </a:solidFill>
                <a:latin typeface="Calibri" pitchFamily="34" charset="0"/>
                <a:ea typeface="宋体" pitchFamily="2" charset="-122"/>
                <a:cs typeface="+mn-cs"/>
              </a:rPr>
              <a:t>SecurityIOException</a:t>
            </a:r>
            <a:r>
              <a:rPr lang="zh-CN" altLang="zh-CN" sz="1200" kern="1200" dirty="0" smtClean="0">
                <a:solidFill>
                  <a:schemeClr val="tx1"/>
                </a:solidFill>
                <a:latin typeface="Calibri" pitchFamily="34" charset="0"/>
                <a:ea typeface="宋体" pitchFamily="2" charset="-122"/>
                <a:cs typeface="+mn-cs"/>
              </a:rPr>
              <a:t>抛出</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但是抛异常这样的行为动作也可能造成信息泄露，由于程序对传入的有效路径和无效路径的反应不同，一个抛异常，一个不抛异常，攻击者能够通过穷举的方式发现有效的文件路径。</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45</a:t>
            </a:fld>
            <a:endParaRPr lang="en-US"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对于文件访问，这里的正确做法，首先是限制外部能够访问的目录在安全范围之内，这个例子中是</a:t>
            </a:r>
            <a:r>
              <a:rPr lang="en-US" altLang="zh-CN" sz="1200" kern="1200" dirty="0" smtClean="0">
                <a:solidFill>
                  <a:schemeClr val="tx1"/>
                </a:solidFill>
                <a:latin typeface="Calibri" pitchFamily="34" charset="0"/>
                <a:ea typeface="宋体" pitchFamily="2" charset="-122"/>
                <a:cs typeface="+mn-cs"/>
              </a:rPr>
              <a:t>C:\homepath</a:t>
            </a:r>
            <a:endParaRPr lang="zh-CN" altLang="zh-CN" sz="1200" kern="1200" dirty="0" smtClean="0">
              <a:solidFill>
                <a:schemeClr val="tx1"/>
              </a:solidFill>
              <a:latin typeface="Calibri" pitchFamily="34" charset="0"/>
              <a:ea typeface="宋体" pitchFamily="2" charset="-122"/>
              <a:cs typeface="+mn-cs"/>
            </a:endParaRP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另一个，当用户试图访问</a:t>
            </a:r>
            <a:r>
              <a:rPr lang="en-US" altLang="zh-CN" sz="1200" kern="1200" dirty="0" smtClean="0">
                <a:solidFill>
                  <a:schemeClr val="tx1"/>
                </a:solidFill>
                <a:latin typeface="Calibri" pitchFamily="34" charset="0"/>
                <a:ea typeface="宋体" pitchFamily="2" charset="-122"/>
                <a:cs typeface="+mn-cs"/>
              </a:rPr>
              <a:t>C:\homepath</a:t>
            </a:r>
            <a:r>
              <a:rPr lang="zh-CN" altLang="zh-CN" sz="1200" kern="1200" dirty="0" smtClean="0">
                <a:solidFill>
                  <a:schemeClr val="tx1"/>
                </a:solidFill>
                <a:latin typeface="Calibri" pitchFamily="34" charset="0"/>
                <a:ea typeface="宋体" pitchFamily="2" charset="-122"/>
                <a:cs typeface="+mn-cs"/>
              </a:rPr>
              <a:t>以外的文件或者是无效的文件时，程序只是给出一个简洁的提示。</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这样做，便可以防止之前几个错误示例中可能造成的敏感信息泄露。</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46</a:t>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我们来看一下</a:t>
            </a:r>
            <a:r>
              <a:rPr lang="en-US" altLang="zh-CN" dirty="0" smtClean="0"/>
              <a:t>Java</a:t>
            </a:r>
            <a:r>
              <a:rPr lang="zh-CN" altLang="en-US" dirty="0" smtClean="0"/>
              <a:t>代码其安全性该如何保证</a:t>
            </a:r>
            <a:r>
              <a:rPr lang="en-US" altLang="zh-CN"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首先，</a:t>
            </a:r>
            <a:r>
              <a:rPr kumimoji="1" lang="en-US" altLang="en-US" sz="1200" dirty="0" smtClean="0">
                <a:solidFill>
                  <a:srgbClr val="000000"/>
                </a:solidFill>
              </a:rPr>
              <a:t>Java</a:t>
            </a:r>
            <a:r>
              <a:rPr kumimoji="1" lang="zh-CN" altLang="en-US" sz="1200" dirty="0" smtClean="0">
                <a:solidFill>
                  <a:srgbClr val="000000"/>
                </a:solidFill>
              </a:rPr>
              <a:t>语言以及</a:t>
            </a:r>
            <a:r>
              <a:rPr kumimoji="1" lang="en-US" altLang="zh-CN" sz="1200" dirty="0" smtClean="0">
                <a:solidFill>
                  <a:srgbClr val="000000"/>
                </a:solidFill>
              </a:rPr>
              <a:t>JVM</a:t>
            </a:r>
            <a:r>
              <a:rPr kumimoji="1" lang="zh-CN" altLang="en-US" sz="1200" dirty="0" smtClean="0">
                <a:solidFill>
                  <a:srgbClr val="000000"/>
                </a:solidFill>
              </a:rPr>
              <a:t>本身提供了一些特性，免除或减少了一些常见的编程错误的发生，如</a:t>
            </a:r>
            <a:r>
              <a:rPr kumimoji="1" lang="en-US" altLang="zh-CN" sz="1200" dirty="0" smtClean="0">
                <a:solidFill>
                  <a:srgbClr val="000000"/>
                </a:solidFill>
              </a:rPr>
              <a:t>Java</a:t>
            </a:r>
            <a:r>
              <a:rPr kumimoji="1" lang="zh-CN" altLang="en-US" sz="1200" dirty="0" smtClean="0">
                <a:solidFill>
                  <a:srgbClr val="000000"/>
                </a:solidFill>
              </a:rPr>
              <a:t>中没有缓冲区溢出的编码问题</a:t>
            </a:r>
            <a:endParaRPr kumimoji="1" lang="en-US" altLang="zh-CN" sz="1200" dirty="0" smtClean="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CN" altLang="en-US" sz="1200" b="0" dirty="0" smtClean="0">
                <a:solidFill>
                  <a:srgbClr val="000000"/>
                </a:solidFill>
              </a:rPr>
              <a:t>然后，</a:t>
            </a:r>
            <a:r>
              <a:rPr kumimoji="1" lang="en-US" altLang="zh-CN" sz="1200" dirty="0" smtClean="0">
                <a:solidFill>
                  <a:srgbClr val="000000"/>
                </a:solidFill>
              </a:rPr>
              <a:t>Java</a:t>
            </a:r>
            <a:r>
              <a:rPr kumimoji="1" lang="zh-CN" altLang="en-US" sz="1200" dirty="0" smtClean="0">
                <a:solidFill>
                  <a:srgbClr val="000000"/>
                </a:solidFill>
              </a:rPr>
              <a:t>平台提供了一套全面细致的安全机制来支持认证、加密、授权、访问控制的实现</a:t>
            </a:r>
            <a:endParaRPr kumimoji="1" lang="en-US" altLang="zh-CN" sz="1200" dirty="0" smtClean="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CN" altLang="en-US" sz="1200" b="0" dirty="0" smtClean="0">
                <a:solidFill>
                  <a:srgbClr val="000000"/>
                </a:solidFill>
              </a:rPr>
              <a:t>这些就够了吗？</a:t>
            </a:r>
            <a:r>
              <a:rPr kumimoji="1" lang="zh-CN" altLang="en-US" sz="1200" dirty="0" smtClean="0">
                <a:solidFill>
                  <a:srgbClr val="000000"/>
                </a:solidFill>
              </a:rPr>
              <a:t>除了语言本身提供的特性与安全机制之外，还需要一套规范来杜绝一些不安全的编码实践导致代码易被攻击与利用</a:t>
            </a:r>
            <a:endParaRPr kumimoji="1" lang="de-DE" altLang="en-US" sz="1200" b="0" dirty="0" smtClean="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de-DE" altLang="en-US" sz="1200" b="0" dirty="0" smtClean="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de-DE" altLang="en-US" sz="1200" b="0" dirty="0" smtClean="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de-DE" altLang="en-US" sz="1200" b="0" dirty="0" smtClean="0">
              <a:solidFill>
                <a:srgbClr val="000000"/>
              </a:solidFill>
            </a:endParaRPr>
          </a:p>
          <a:p>
            <a:endParaRPr lang="zh-CN" altLang="en-US" dirty="0"/>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3</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接下来我们来看序列化泄露敏感信息。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序列化只是将内存中对象的状态按一定的规则输出为一个字节序列，但他并不会对数据进行加密。因此序列化数据发送出去之后实际上是对外暴露的。 </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以</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中的远程方法调用为例，在</a:t>
            </a:r>
            <a:r>
              <a:rPr lang="en-US" altLang="zh-CN" sz="1200" kern="1200" dirty="0" smtClean="0">
                <a:solidFill>
                  <a:schemeClr val="tx1"/>
                </a:solidFill>
                <a:latin typeface="Calibri" pitchFamily="34" charset="0"/>
                <a:ea typeface="宋体" pitchFamily="2" charset="-122"/>
                <a:cs typeface="+mn-cs"/>
              </a:rPr>
              <a:t>RMI</a:t>
            </a:r>
            <a:r>
              <a:rPr lang="zh-CN" altLang="zh-CN" sz="1200" kern="1200" dirty="0" smtClean="0">
                <a:solidFill>
                  <a:schemeClr val="tx1"/>
                </a:solidFill>
                <a:latin typeface="Calibri" pitchFamily="34" charset="0"/>
                <a:ea typeface="宋体" pitchFamily="2" charset="-122"/>
                <a:cs typeface="+mn-cs"/>
              </a:rPr>
              <a:t>中对象类型的参数和返回值都是通过序列化的方式在网络中传输的。如果客户端与服务端是通过非安全的网络连接通讯，比如没有使用</a:t>
            </a:r>
            <a:r>
              <a:rPr lang="en-US" altLang="zh-CN" sz="1200" kern="1200" dirty="0" smtClean="0">
                <a:solidFill>
                  <a:schemeClr val="tx1"/>
                </a:solidFill>
                <a:latin typeface="Calibri" pitchFamily="34" charset="0"/>
                <a:ea typeface="宋体" pitchFamily="2" charset="-122"/>
                <a:cs typeface="+mn-cs"/>
              </a:rPr>
              <a:t>SSL/TLS</a:t>
            </a:r>
            <a:r>
              <a:rPr lang="zh-CN" altLang="zh-CN" sz="1200" kern="1200" dirty="0" smtClean="0">
                <a:solidFill>
                  <a:schemeClr val="tx1"/>
                </a:solidFill>
                <a:latin typeface="Calibri" pitchFamily="34" charset="0"/>
                <a:ea typeface="宋体" pitchFamily="2" charset="-122"/>
                <a:cs typeface="+mn-cs"/>
              </a:rPr>
              <a:t>这样的技术，那么攻击者就可以在中途窃取与篡改数据</a:t>
            </a:r>
            <a:r>
              <a:rPr lang="zh-CN" altLang="en-US" sz="1200" kern="1200" dirty="0" smtClean="0">
                <a:solidFill>
                  <a:schemeClr val="tx1"/>
                </a:solidFill>
                <a:latin typeface="Calibri" pitchFamily="34" charset="0"/>
                <a:ea typeface="宋体" pitchFamily="2" charset="-122"/>
                <a:cs typeface="+mn-cs"/>
              </a:rPr>
              <a:t>。</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47</a:t>
            </a:fld>
            <a:endParaRPr lang="en-US"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1)Pointer</a:t>
            </a:r>
            <a:r>
              <a:rPr lang="zh-CN" altLang="zh-CN" sz="1200" kern="1200" dirty="0" smtClean="0">
                <a:solidFill>
                  <a:schemeClr val="tx1"/>
                </a:solidFill>
                <a:latin typeface="Calibri" pitchFamily="34" charset="0"/>
                <a:ea typeface="宋体" pitchFamily="2" charset="-122"/>
                <a:cs typeface="+mn-cs"/>
              </a:rPr>
              <a:t>是一个可序列化类</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它里面有三个属性，这里假设除了</a:t>
            </a:r>
            <a:r>
              <a:rPr lang="en-US" altLang="zh-CN" sz="1200" kern="1200" dirty="0" smtClean="0">
                <a:solidFill>
                  <a:schemeClr val="tx1"/>
                </a:solidFill>
                <a:latin typeface="Calibri" pitchFamily="34" charset="0"/>
                <a:ea typeface="宋体" pitchFamily="2" charset="-122"/>
                <a:cs typeface="+mn-cs"/>
              </a:rPr>
              <a:t>id</a:t>
            </a:r>
            <a:r>
              <a:rPr lang="zh-CN" altLang="zh-CN" sz="1200" kern="1200" dirty="0" smtClean="0">
                <a:solidFill>
                  <a:schemeClr val="tx1"/>
                </a:solidFill>
                <a:latin typeface="Calibri" pitchFamily="34" charset="0"/>
                <a:ea typeface="宋体" pitchFamily="2" charset="-122"/>
                <a:cs typeface="+mn-cs"/>
              </a:rPr>
              <a:t>以外，</a:t>
            </a:r>
            <a:r>
              <a:rPr lang="en-US" altLang="zh-CN" sz="1200" kern="1200" dirty="0" smtClean="0">
                <a:solidFill>
                  <a:schemeClr val="tx1"/>
                </a:solidFill>
                <a:latin typeface="Calibri" pitchFamily="34" charset="0"/>
                <a:ea typeface="宋体" pitchFamily="2" charset="-122"/>
                <a:cs typeface="+mn-cs"/>
              </a:rPr>
              <a:t>x</a:t>
            </a:r>
            <a:r>
              <a:rPr lang="zh-CN" altLang="zh-CN" sz="1200" kern="1200" dirty="0" smtClean="0">
                <a:solidFill>
                  <a:schemeClr val="tx1"/>
                </a:solidFill>
                <a:latin typeface="Calibri" pitchFamily="34" charset="0"/>
                <a:ea typeface="宋体" pitchFamily="2" charset="-122"/>
                <a:cs typeface="+mn-cs"/>
              </a:rPr>
              <a:t>和</a:t>
            </a:r>
            <a:r>
              <a:rPr lang="en-US" altLang="zh-CN" sz="1200" kern="1200" dirty="0" smtClean="0">
                <a:solidFill>
                  <a:schemeClr val="tx1"/>
                </a:solidFill>
                <a:latin typeface="Calibri" pitchFamily="34" charset="0"/>
                <a:ea typeface="宋体" pitchFamily="2" charset="-122"/>
                <a:cs typeface="+mn-cs"/>
              </a:rPr>
              <a:t>y</a:t>
            </a:r>
            <a:r>
              <a:rPr lang="zh-CN" altLang="zh-CN" sz="1200" kern="1200" dirty="0" smtClean="0">
                <a:solidFill>
                  <a:schemeClr val="tx1"/>
                </a:solidFill>
                <a:latin typeface="Calibri" pitchFamily="34" charset="0"/>
                <a:ea typeface="宋体" pitchFamily="2" charset="-122"/>
                <a:cs typeface="+mn-cs"/>
              </a:rPr>
              <a:t>都是敏感数据。</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那么，当</a:t>
            </a:r>
            <a:r>
              <a:rPr lang="en-US" altLang="zh-CN" sz="1200" kern="1200" dirty="0" smtClean="0">
                <a:solidFill>
                  <a:schemeClr val="tx1"/>
                </a:solidFill>
                <a:latin typeface="Calibri" pitchFamily="34" charset="0"/>
                <a:ea typeface="宋体" pitchFamily="2" charset="-122"/>
                <a:cs typeface="+mn-cs"/>
              </a:rPr>
              <a:t>Pointer</a:t>
            </a:r>
            <a:r>
              <a:rPr lang="zh-CN" altLang="zh-CN" sz="1200" kern="1200" dirty="0" smtClean="0">
                <a:solidFill>
                  <a:schemeClr val="tx1"/>
                </a:solidFill>
                <a:latin typeface="Calibri" pitchFamily="34" charset="0"/>
                <a:ea typeface="宋体" pitchFamily="2" charset="-122"/>
                <a:cs typeface="+mn-cs"/>
              </a:rPr>
              <a:t>类被序列化的时候就有可能被无意识的泄漏出去，攻击者可以通过分析序列化后生成的字节流得出</a:t>
            </a:r>
            <a:r>
              <a:rPr lang="en-US" altLang="zh-CN" sz="1200" kern="1200" dirty="0" smtClean="0">
                <a:solidFill>
                  <a:schemeClr val="tx1"/>
                </a:solidFill>
                <a:latin typeface="Calibri" pitchFamily="34" charset="0"/>
                <a:ea typeface="宋体" pitchFamily="2" charset="-122"/>
                <a:cs typeface="+mn-cs"/>
              </a:rPr>
              <a:t>x</a:t>
            </a:r>
            <a:r>
              <a:rPr lang="zh-CN" altLang="zh-CN" sz="1200" kern="1200" dirty="0" smtClean="0">
                <a:solidFill>
                  <a:schemeClr val="tx1"/>
                </a:solidFill>
                <a:latin typeface="Calibri" pitchFamily="34" charset="0"/>
                <a:ea typeface="宋体" pitchFamily="2" charset="-122"/>
                <a:cs typeface="+mn-cs"/>
              </a:rPr>
              <a:t>和</a:t>
            </a:r>
            <a:r>
              <a:rPr lang="en-US" altLang="zh-CN" sz="1200" kern="1200" dirty="0" smtClean="0">
                <a:solidFill>
                  <a:schemeClr val="tx1"/>
                </a:solidFill>
                <a:latin typeface="Calibri" pitchFamily="34" charset="0"/>
                <a:ea typeface="宋体" pitchFamily="2" charset="-122"/>
                <a:cs typeface="+mn-cs"/>
              </a:rPr>
              <a:t>y</a:t>
            </a:r>
            <a:r>
              <a:rPr lang="zh-CN" altLang="zh-CN" sz="1200" kern="1200" dirty="0" smtClean="0">
                <a:solidFill>
                  <a:schemeClr val="tx1"/>
                </a:solidFill>
                <a:latin typeface="Calibri" pitchFamily="34" charset="0"/>
                <a:ea typeface="宋体" pitchFamily="2" charset="-122"/>
                <a:cs typeface="+mn-cs"/>
              </a:rPr>
              <a:t>的值。</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48</a:t>
            </a:fld>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1)Java</a:t>
            </a:r>
            <a:r>
              <a:rPr lang="zh-CN" altLang="zh-CN" sz="1200" kern="1200" dirty="0" smtClean="0">
                <a:solidFill>
                  <a:schemeClr val="tx1"/>
                </a:solidFill>
                <a:latin typeface="Calibri" pitchFamily="34" charset="0"/>
                <a:ea typeface="宋体" pitchFamily="2" charset="-122"/>
                <a:cs typeface="+mn-cs"/>
              </a:rPr>
              <a:t>中有多种方法可以限制序列化时写入字节流中的字段，例如，若将一个字段声明为</a:t>
            </a:r>
            <a:r>
              <a:rPr lang="en-US" altLang="zh-CN" sz="1200" kern="1200" dirty="0" smtClean="0">
                <a:solidFill>
                  <a:schemeClr val="tx1"/>
                </a:solidFill>
                <a:latin typeface="Calibri" pitchFamily="34" charset="0"/>
                <a:ea typeface="宋体" pitchFamily="2" charset="-122"/>
                <a:cs typeface="+mn-cs"/>
              </a:rPr>
              <a:t>transient</a:t>
            </a:r>
            <a:r>
              <a:rPr lang="zh-CN" altLang="zh-CN" sz="1200" kern="1200" dirty="0" smtClean="0">
                <a:solidFill>
                  <a:schemeClr val="tx1"/>
                </a:solidFill>
                <a:latin typeface="Calibri" pitchFamily="34" charset="0"/>
                <a:ea typeface="宋体" pitchFamily="2" charset="-122"/>
                <a:cs typeface="+mn-cs"/>
              </a:rPr>
              <a:t>，那么序列化时这个字段就不会输出到字节流中。</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这里还列出了其他的一些方法，可以对序列化的行为进行定制</a:t>
            </a:r>
            <a:r>
              <a:rPr lang="zh-CN" altLang="en-US" sz="1200" kern="1200" dirty="0" smtClean="0">
                <a:solidFill>
                  <a:schemeClr val="tx1"/>
                </a:solidFill>
                <a:latin typeface="Calibri" pitchFamily="34" charset="0"/>
                <a:ea typeface="宋体" pitchFamily="2" charset="-122"/>
                <a:cs typeface="+mn-cs"/>
              </a:rPr>
              <a:t>，自定义</a:t>
            </a:r>
            <a:r>
              <a:rPr lang="en-US" altLang="zh-CN" sz="1200" dirty="0" err="1" smtClean="0">
                <a:latin typeface="微软雅黑" pitchFamily="34" charset="-122"/>
                <a:ea typeface="微软雅黑" pitchFamily="34" charset="-122"/>
              </a:rPr>
              <a:t>writeObject</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a:t>
            </a:r>
            <a:r>
              <a:rPr lang="en-US" altLang="zh-CN" sz="1200" dirty="0" err="1" smtClean="0">
                <a:latin typeface="微软雅黑" pitchFamily="34" charset="-122"/>
                <a:ea typeface="微软雅黑" pitchFamily="34" charset="-122"/>
              </a:rPr>
              <a:t>writeReplace</a:t>
            </a:r>
            <a:r>
              <a:rPr lang="en-US" altLang="zh-CN" sz="1200" dirty="0" smtClean="0">
                <a:latin typeface="微软雅黑" pitchFamily="34" charset="-122"/>
                <a:ea typeface="微软雅黑" pitchFamily="34" charset="-122"/>
              </a:rPr>
              <a:t>(), </a:t>
            </a:r>
            <a:r>
              <a:rPr lang="en-US" altLang="zh-CN" sz="1200" dirty="0" err="1" smtClean="0">
                <a:latin typeface="微软雅黑" pitchFamily="34" charset="-122"/>
                <a:ea typeface="微软雅黑" pitchFamily="34" charset="-122"/>
              </a:rPr>
              <a:t>writeExternal</a:t>
            </a:r>
            <a:r>
              <a:rPr lang="en-US" altLang="zh-CN" sz="1200" dirty="0" smtClean="0">
                <a:latin typeface="微软雅黑" pitchFamily="34" charset="-122"/>
                <a:ea typeface="微软雅黑" pitchFamily="34" charset="-122"/>
              </a:rPr>
              <a:t>()</a:t>
            </a:r>
            <a:endParaRPr lang="zh-CN" altLang="zh-CN" sz="1200" kern="1200" dirty="0" smtClean="0">
              <a:solidFill>
                <a:schemeClr val="tx1"/>
              </a:solidFill>
              <a:latin typeface="Calibri" pitchFamily="34" charset="0"/>
              <a:ea typeface="宋体" pitchFamily="2" charset="-122"/>
              <a:cs typeface="+mn-cs"/>
            </a:endParaRP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示例代码中，采用了将</a:t>
            </a:r>
            <a:r>
              <a:rPr lang="en-US" altLang="zh-CN" sz="1200" kern="1200" dirty="0" smtClean="0">
                <a:solidFill>
                  <a:schemeClr val="tx1"/>
                </a:solidFill>
                <a:latin typeface="Calibri" pitchFamily="34" charset="0"/>
                <a:ea typeface="宋体" pitchFamily="2" charset="-122"/>
                <a:cs typeface="+mn-cs"/>
              </a:rPr>
              <a:t>x</a:t>
            </a:r>
            <a:r>
              <a:rPr lang="zh-CN" altLang="zh-CN" sz="1200" kern="1200" dirty="0" smtClean="0">
                <a:solidFill>
                  <a:schemeClr val="tx1"/>
                </a:solidFill>
                <a:latin typeface="Calibri" pitchFamily="34" charset="0"/>
                <a:ea typeface="宋体" pitchFamily="2" charset="-122"/>
                <a:cs typeface="+mn-cs"/>
              </a:rPr>
              <a:t>和</a:t>
            </a:r>
            <a:r>
              <a:rPr lang="en-US" altLang="zh-CN" sz="1200" kern="1200" dirty="0" smtClean="0">
                <a:solidFill>
                  <a:schemeClr val="tx1"/>
                </a:solidFill>
                <a:latin typeface="Calibri" pitchFamily="34" charset="0"/>
                <a:ea typeface="宋体" pitchFamily="2" charset="-122"/>
                <a:cs typeface="+mn-cs"/>
              </a:rPr>
              <a:t>y</a:t>
            </a:r>
            <a:r>
              <a:rPr lang="zh-CN" altLang="zh-CN" sz="1200" kern="1200" dirty="0" smtClean="0">
                <a:solidFill>
                  <a:schemeClr val="tx1"/>
                </a:solidFill>
                <a:latin typeface="Calibri" pitchFamily="34" charset="0"/>
                <a:ea typeface="宋体" pitchFamily="2" charset="-122"/>
                <a:cs typeface="+mn-cs"/>
              </a:rPr>
              <a:t>声明为</a:t>
            </a:r>
            <a:r>
              <a:rPr lang="en-US" altLang="zh-CN" sz="1200" kern="1200" dirty="0" smtClean="0">
                <a:solidFill>
                  <a:schemeClr val="tx1"/>
                </a:solidFill>
                <a:latin typeface="Calibri" pitchFamily="34" charset="0"/>
                <a:ea typeface="宋体" pitchFamily="2" charset="-122"/>
                <a:cs typeface="+mn-cs"/>
              </a:rPr>
              <a:t>transient</a:t>
            </a:r>
            <a:r>
              <a:rPr lang="zh-CN" altLang="zh-CN" sz="1200" kern="1200" dirty="0" smtClean="0">
                <a:solidFill>
                  <a:schemeClr val="tx1"/>
                </a:solidFill>
                <a:latin typeface="Calibri" pitchFamily="34" charset="0"/>
                <a:ea typeface="宋体" pitchFamily="2" charset="-122"/>
                <a:cs typeface="+mn-cs"/>
              </a:rPr>
              <a:t>方法，禁止</a:t>
            </a:r>
            <a:r>
              <a:rPr lang="en-US" altLang="zh-CN" sz="1200" kern="1200" dirty="0" smtClean="0">
                <a:solidFill>
                  <a:schemeClr val="tx1"/>
                </a:solidFill>
                <a:latin typeface="Calibri" pitchFamily="34" charset="0"/>
                <a:ea typeface="宋体" pitchFamily="2" charset="-122"/>
                <a:cs typeface="+mn-cs"/>
              </a:rPr>
              <a:t>x</a:t>
            </a:r>
            <a:r>
              <a:rPr lang="zh-CN" altLang="zh-CN" sz="1200" kern="1200" dirty="0" smtClean="0">
                <a:solidFill>
                  <a:schemeClr val="tx1"/>
                </a:solidFill>
                <a:latin typeface="Calibri" pitchFamily="34" charset="0"/>
                <a:ea typeface="宋体" pitchFamily="2" charset="-122"/>
                <a:cs typeface="+mn-cs"/>
              </a:rPr>
              <a:t>和</a:t>
            </a:r>
            <a:r>
              <a:rPr lang="en-US" altLang="zh-CN" sz="1200" kern="1200" dirty="0" smtClean="0">
                <a:solidFill>
                  <a:schemeClr val="tx1"/>
                </a:solidFill>
                <a:latin typeface="Calibri" pitchFamily="34" charset="0"/>
                <a:ea typeface="宋体" pitchFamily="2" charset="-122"/>
                <a:cs typeface="+mn-cs"/>
              </a:rPr>
              <a:t>y</a:t>
            </a:r>
            <a:r>
              <a:rPr lang="zh-CN" altLang="zh-CN" sz="1200" kern="1200" dirty="0" smtClean="0">
                <a:solidFill>
                  <a:schemeClr val="tx1"/>
                </a:solidFill>
                <a:latin typeface="Calibri" pitchFamily="34" charset="0"/>
                <a:ea typeface="宋体" pitchFamily="2" charset="-122"/>
                <a:cs typeface="+mn-cs"/>
              </a:rPr>
              <a:t>被序列化输出到字节流中，防止信息泄露。</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49</a:t>
            </a:fld>
            <a:endParaRPr lang="en-US"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en-US"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前面的典型错误是本来不应该被序列化的敏感数据，在无意识中被序列化的方式泄露了。</a:t>
            </a:r>
          </a:p>
          <a:p>
            <a:pPr lvl="0"/>
            <a:r>
              <a:rPr lang="en-US" altLang="zh-CN" sz="1200" kern="1200" dirty="0" smtClean="0">
                <a:solidFill>
                  <a:schemeClr val="tx1"/>
                </a:solidFill>
                <a:latin typeface="Calibri" pitchFamily="34" charset="0"/>
                <a:ea typeface="宋体" pitchFamily="2" charset="-122"/>
                <a:cs typeface="+mn-cs"/>
              </a:rPr>
              <a:t>2</a:t>
            </a:r>
            <a:r>
              <a:rPr lang="zh-CN" altLang="en-US"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但有时我们就是需要通过序列化的方式来保存或者是传输敏感数据。比如前面说的</a:t>
            </a:r>
            <a:r>
              <a:rPr lang="en-US" altLang="zh-CN" sz="1200" kern="1200" dirty="0" smtClean="0">
                <a:solidFill>
                  <a:schemeClr val="tx1"/>
                </a:solidFill>
                <a:latin typeface="Calibri" pitchFamily="34" charset="0"/>
                <a:ea typeface="宋体" pitchFamily="2" charset="-122"/>
                <a:cs typeface="+mn-cs"/>
              </a:rPr>
              <a:t>RMI</a:t>
            </a:r>
            <a:r>
              <a:rPr lang="zh-CN" altLang="zh-CN" sz="1200" kern="1200" dirty="0" smtClean="0">
                <a:solidFill>
                  <a:schemeClr val="tx1"/>
                </a:solidFill>
                <a:latin typeface="Calibri" pitchFamily="34" charset="0"/>
                <a:ea typeface="宋体" pitchFamily="2" charset="-122"/>
                <a:cs typeface="+mn-cs"/>
              </a:rPr>
              <a:t>调用，数据便是以序列化的方式在网络上传输的。</a:t>
            </a:r>
          </a:p>
          <a:p>
            <a:pPr lvl="0"/>
            <a:r>
              <a:rPr lang="en-US" altLang="zh-CN" sz="1200" kern="1200" dirty="0" smtClean="0">
                <a:solidFill>
                  <a:schemeClr val="tx1"/>
                </a:solidFill>
                <a:latin typeface="Calibri" pitchFamily="34" charset="0"/>
                <a:ea typeface="宋体" pitchFamily="2" charset="-122"/>
                <a:cs typeface="+mn-cs"/>
              </a:rPr>
              <a:t>3</a:t>
            </a:r>
            <a:r>
              <a:rPr lang="zh-CN" altLang="en-US"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在这段错误代码中，一个可序列化的映射表中保存了用户以及与其关联的身份证信息，这些信息被认为是敏感的。</a:t>
            </a:r>
          </a:p>
          <a:p>
            <a:pPr lvl="0"/>
            <a:r>
              <a:rPr lang="en-US" altLang="zh-CN" sz="1200" kern="1200" dirty="0" smtClean="0">
                <a:solidFill>
                  <a:schemeClr val="tx1"/>
                </a:solidFill>
                <a:latin typeface="Calibri" pitchFamily="34" charset="0"/>
                <a:ea typeface="宋体" pitchFamily="2" charset="-122"/>
                <a:cs typeface="+mn-cs"/>
              </a:rPr>
              <a:t>4</a:t>
            </a:r>
            <a:r>
              <a:rPr lang="zh-CN" altLang="en-US" sz="1200" kern="1200" smtClean="0">
                <a:solidFill>
                  <a:schemeClr val="tx1"/>
                </a:solidFill>
                <a:latin typeface="Calibri" pitchFamily="34" charset="0"/>
                <a:ea typeface="宋体" pitchFamily="2" charset="-122"/>
                <a:cs typeface="+mn-cs"/>
              </a:rPr>
              <a:t>）</a:t>
            </a:r>
            <a:r>
              <a:rPr lang="zh-CN" altLang="zh-CN" sz="1200" kern="1200" smtClean="0">
                <a:solidFill>
                  <a:schemeClr val="tx1"/>
                </a:solidFill>
                <a:latin typeface="Calibri" pitchFamily="34" charset="0"/>
                <a:ea typeface="宋体" pitchFamily="2" charset="-122"/>
                <a:cs typeface="+mn-cs"/>
              </a:rPr>
              <a:t>这</a:t>
            </a:r>
            <a:r>
              <a:rPr lang="zh-CN" altLang="zh-CN" sz="1200" kern="1200" dirty="0" smtClean="0">
                <a:solidFill>
                  <a:schemeClr val="tx1"/>
                </a:solidFill>
                <a:latin typeface="Calibri" pitchFamily="34" charset="0"/>
                <a:ea typeface="宋体" pitchFamily="2" charset="-122"/>
                <a:cs typeface="+mn-cs"/>
              </a:rPr>
              <a:t>些信息未经签名和加密就被序列化输出到</a:t>
            </a:r>
            <a:r>
              <a:rPr lang="en-US" altLang="zh-CN" sz="1200" kern="1200" dirty="0" smtClean="0">
                <a:solidFill>
                  <a:schemeClr val="tx1"/>
                </a:solidFill>
                <a:latin typeface="Calibri" pitchFamily="34" charset="0"/>
                <a:ea typeface="宋体" pitchFamily="2" charset="-122"/>
                <a:cs typeface="+mn-cs"/>
              </a:rPr>
              <a:t>data</a:t>
            </a:r>
            <a:r>
              <a:rPr lang="zh-CN" altLang="zh-CN" sz="1200" kern="1200" dirty="0" smtClean="0">
                <a:solidFill>
                  <a:schemeClr val="tx1"/>
                </a:solidFill>
                <a:latin typeface="Calibri" pitchFamily="34" charset="0"/>
                <a:ea typeface="宋体" pitchFamily="2" charset="-122"/>
                <a:cs typeface="+mn-cs"/>
              </a:rPr>
              <a:t>文件中，若</a:t>
            </a:r>
            <a:r>
              <a:rPr lang="en-US" altLang="zh-CN" sz="1200" kern="1200" dirty="0" smtClean="0">
                <a:solidFill>
                  <a:schemeClr val="tx1"/>
                </a:solidFill>
                <a:latin typeface="Calibri" pitchFamily="34" charset="0"/>
                <a:ea typeface="宋体" pitchFamily="2" charset="-122"/>
                <a:cs typeface="+mn-cs"/>
              </a:rPr>
              <a:t>data</a:t>
            </a:r>
            <a:r>
              <a:rPr lang="zh-CN" altLang="zh-CN" sz="1200" kern="1200" dirty="0" smtClean="0">
                <a:solidFill>
                  <a:schemeClr val="tx1"/>
                </a:solidFill>
                <a:latin typeface="Calibri" pitchFamily="34" charset="0"/>
                <a:ea typeface="宋体" pitchFamily="2" charset="-122"/>
                <a:cs typeface="+mn-cs"/>
              </a:rPr>
              <a:t>文件被放在了一个不安全的位置，那么就有可能被窃取和篡改。</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50</a:t>
            </a:fld>
            <a:endParaRPr lang="en-US"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那么正确的做法就是在序列化前对数据进行签名然后加密，以此来保证数据的完整性和保密性。</a:t>
            </a:r>
          </a:p>
          <a:p>
            <a:pPr lvl="0"/>
            <a:r>
              <a:rPr lang="en-US" altLang="zh-CN" sz="1200" kern="1200" smtClean="0">
                <a:solidFill>
                  <a:schemeClr val="tx1"/>
                </a:solidFill>
                <a:latin typeface="Calibri" pitchFamily="34" charset="0"/>
                <a:ea typeface="宋体" pitchFamily="2" charset="-122"/>
                <a:cs typeface="+mn-cs"/>
              </a:rPr>
              <a:t>2)</a:t>
            </a:r>
            <a:r>
              <a:rPr lang="zh-CN" altLang="zh-CN" sz="1200" kern="1200" smtClean="0">
                <a:solidFill>
                  <a:schemeClr val="tx1"/>
                </a:solidFill>
                <a:latin typeface="Calibri" pitchFamily="34" charset="0"/>
                <a:ea typeface="宋体" pitchFamily="2" charset="-122"/>
                <a:cs typeface="+mn-cs"/>
              </a:rPr>
              <a:t>这</a:t>
            </a:r>
            <a:r>
              <a:rPr lang="zh-CN" altLang="zh-CN" sz="1200" kern="1200" dirty="0" smtClean="0">
                <a:solidFill>
                  <a:schemeClr val="tx1"/>
                </a:solidFill>
                <a:latin typeface="Calibri" pitchFamily="34" charset="0"/>
                <a:ea typeface="宋体" pitchFamily="2" charset="-122"/>
                <a:cs typeface="+mn-cs"/>
              </a:rPr>
              <a:t>里需要说明的是，如果数据被序列化后保存在安全的位置，或者是通过安全的通道传输，比如</a:t>
            </a:r>
            <a:r>
              <a:rPr lang="en-US" altLang="zh-CN" sz="1200" kern="1200" dirty="0" smtClean="0">
                <a:solidFill>
                  <a:schemeClr val="tx1"/>
                </a:solidFill>
                <a:latin typeface="Calibri" pitchFamily="34" charset="0"/>
                <a:ea typeface="宋体" pitchFamily="2" charset="-122"/>
                <a:cs typeface="+mn-cs"/>
              </a:rPr>
              <a:t>SSL/TLS</a:t>
            </a:r>
            <a:r>
              <a:rPr lang="zh-CN" altLang="zh-CN" sz="1200" kern="1200" dirty="0" smtClean="0">
                <a:solidFill>
                  <a:schemeClr val="tx1"/>
                </a:solidFill>
                <a:latin typeface="Calibri" pitchFamily="34" charset="0"/>
                <a:ea typeface="宋体" pitchFamily="2" charset="-122"/>
                <a:cs typeface="+mn-cs"/>
              </a:rPr>
              <a:t>，那么就可以不必在程序中做签名和加密。</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51</a:t>
            </a:fld>
            <a:endParaRPr lang="en-US"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54</a:t>
            </a:fld>
            <a:endParaRPr lang="en-US"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lnSpc>
                <a:spcPct val="120000"/>
              </a:lnSpc>
              <a:buNone/>
            </a:pP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55</a:t>
            </a:fld>
            <a:endParaRPr lang="en-US"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56</a:t>
            </a:fld>
            <a:endParaRPr lang="en-US"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57</a:t>
            </a:fld>
            <a:endParaRPr lang="en-US"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58</a:t>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这里我列举了</a:t>
            </a:r>
            <a:r>
              <a:rPr lang="en-US" altLang="zh-CN" dirty="0" smtClean="0"/>
              <a:t>Java</a:t>
            </a:r>
            <a:r>
              <a:rPr lang="zh-CN" altLang="en-US" dirty="0" smtClean="0"/>
              <a:t>编程中常见的一些问题，我们的规范和培训材料会告诉大家如何防止这些问题的发生。</a:t>
            </a: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a:t>
            </a:fld>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smtClean="0">
              <a:latin typeface="微软雅黑" pitchFamily="34" charset="-122"/>
              <a:ea typeface="微软雅黑" pitchFamily="34"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sz="1200" dirty="0" smtClean="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59</a:t>
            </a:fld>
            <a:endParaRPr lang="en-US"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60</a:t>
            </a:fld>
            <a:endParaRPr lang="en-US"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61</a:t>
            </a:fld>
            <a:endParaRPr lang="en-US"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62</a:t>
            </a:fld>
            <a:endParaRPr lang="en-US"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63</a:t>
            </a:fld>
            <a:endParaRPr lang="en-US"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66</a:t>
            </a:fld>
            <a:endParaRPr lang="en-US"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这个案例说的是</a:t>
            </a:r>
            <a:r>
              <a:rPr lang="en-US" altLang="zh-CN" sz="1200" kern="1200" dirty="0" smtClean="0">
                <a:solidFill>
                  <a:schemeClr val="tx1"/>
                </a:solidFill>
                <a:latin typeface="Calibri" pitchFamily="34" charset="0"/>
                <a:ea typeface="宋体" pitchFamily="2" charset="-122"/>
                <a:cs typeface="+mn-cs"/>
              </a:rPr>
              <a:t>Jetty</a:t>
            </a:r>
            <a:r>
              <a:rPr lang="zh-CN" altLang="zh-CN" sz="1200" kern="1200" dirty="0" smtClean="0">
                <a:solidFill>
                  <a:schemeClr val="tx1"/>
                </a:solidFill>
                <a:latin typeface="Calibri" pitchFamily="34" charset="0"/>
                <a:ea typeface="宋体" pitchFamily="2" charset="-122"/>
                <a:cs typeface="+mn-cs"/>
              </a:rPr>
              <a:t>这个</a:t>
            </a:r>
            <a:r>
              <a:rPr lang="en-US" altLang="zh-CN" sz="1200" kern="1200" dirty="0" smtClean="0">
                <a:solidFill>
                  <a:schemeClr val="tx1"/>
                </a:solidFill>
                <a:latin typeface="Calibri" pitchFamily="34" charset="0"/>
                <a:ea typeface="宋体" pitchFamily="2" charset="-122"/>
                <a:cs typeface="+mn-cs"/>
              </a:rPr>
              <a:t>Web</a:t>
            </a:r>
            <a:r>
              <a:rPr lang="zh-CN" altLang="zh-CN" sz="1200" kern="1200" dirty="0" smtClean="0">
                <a:solidFill>
                  <a:schemeClr val="tx1"/>
                </a:solidFill>
                <a:latin typeface="Calibri" pitchFamily="34" charset="0"/>
                <a:ea typeface="宋体" pitchFamily="2" charset="-122"/>
                <a:cs typeface="+mn-cs"/>
              </a:rPr>
              <a:t>服务器使用</a:t>
            </a:r>
            <a:r>
              <a:rPr lang="en-US" altLang="zh-CN" sz="1200" kern="1200" dirty="0" err="1" smtClean="0">
                <a:solidFill>
                  <a:schemeClr val="tx1"/>
                </a:solidFill>
                <a:latin typeface="Calibri" pitchFamily="34" charset="0"/>
                <a:ea typeface="宋体" pitchFamily="2" charset="-122"/>
                <a:cs typeface="+mn-cs"/>
              </a:rPr>
              <a:t>java.util.Random</a:t>
            </a:r>
            <a:r>
              <a:rPr lang="zh-CN" altLang="zh-CN" sz="1200" kern="1200" dirty="0" smtClean="0">
                <a:solidFill>
                  <a:schemeClr val="tx1"/>
                </a:solidFill>
                <a:latin typeface="Calibri" pitchFamily="34" charset="0"/>
                <a:ea typeface="宋体" pitchFamily="2" charset="-122"/>
                <a:cs typeface="+mn-cs"/>
              </a:rPr>
              <a:t>这个伪随机数生成器来生成会话</a:t>
            </a:r>
            <a:r>
              <a:rPr lang="en-US" altLang="zh-CN" sz="1200" kern="1200" dirty="0" smtClean="0">
                <a:solidFill>
                  <a:schemeClr val="tx1"/>
                </a:solidFill>
                <a:latin typeface="Calibri" pitchFamily="34" charset="0"/>
                <a:ea typeface="宋体" pitchFamily="2" charset="-122"/>
                <a:cs typeface="+mn-cs"/>
              </a:rPr>
              <a:t>id</a:t>
            </a:r>
            <a:r>
              <a:rPr lang="zh-CN" altLang="zh-CN" sz="1200" kern="1200" dirty="0" smtClean="0">
                <a:solidFill>
                  <a:schemeClr val="tx1"/>
                </a:solidFill>
                <a:latin typeface="Calibri" pitchFamily="34" charset="0"/>
                <a:ea typeface="宋体" pitchFamily="2" charset="-122"/>
                <a:cs typeface="+mn-cs"/>
              </a:rPr>
              <a:t>，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导致供给者可以通过暴力的方式猜出会话</a:t>
            </a:r>
            <a:r>
              <a:rPr lang="en-US" altLang="zh-CN" sz="1200" kern="1200" dirty="0" smtClean="0">
                <a:solidFill>
                  <a:schemeClr val="tx1"/>
                </a:solidFill>
                <a:latin typeface="Calibri" pitchFamily="34" charset="0"/>
                <a:ea typeface="宋体" pitchFamily="2" charset="-122"/>
                <a:cs typeface="+mn-cs"/>
              </a:rPr>
              <a:t>ID</a:t>
            </a:r>
            <a:r>
              <a:rPr lang="zh-CN" altLang="zh-CN" sz="1200" kern="1200" dirty="0" smtClean="0">
                <a:solidFill>
                  <a:schemeClr val="tx1"/>
                </a:solidFill>
                <a:latin typeface="Calibri" pitchFamily="34" charset="0"/>
                <a:ea typeface="宋体" pitchFamily="2" charset="-122"/>
                <a:cs typeface="+mn-cs"/>
              </a:rPr>
              <a:t>，从而绕过认证，对系统进行非法访问。 </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67</a:t>
            </a:fld>
            <a:endParaRPr lang="en-US"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这个正反示例很简单，就是一个用的为随机数，一个用的强随机数。</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68</a:t>
            </a:fld>
            <a:endParaRPr lang="en-US"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我们知道，在程序中对于锁的使用需要非常注意，如果使用不当，可能会导致多线程访问出现异常，甚至是发生死锁。</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如果程序中使用的锁对象可以被非信任代码拿到，那就会是非常危险的事情。恶意代码如果拿到锁后不释放，那么就会导致正常的业务代码因为拿不到锁，引起死锁，造成</a:t>
            </a:r>
            <a:r>
              <a:rPr lang="en-US" altLang="zh-CN" sz="1200" kern="1200" dirty="0" err="1" smtClean="0">
                <a:solidFill>
                  <a:schemeClr val="tx1"/>
                </a:solidFill>
                <a:latin typeface="Calibri" pitchFamily="34" charset="0"/>
                <a:ea typeface="宋体" pitchFamily="2" charset="-122"/>
                <a:cs typeface="+mn-cs"/>
              </a:rPr>
              <a:t>DoS</a:t>
            </a:r>
            <a:r>
              <a:rPr lang="zh-CN" altLang="zh-CN" sz="1200" kern="1200" dirty="0" smtClean="0">
                <a:solidFill>
                  <a:schemeClr val="tx1"/>
                </a:solidFill>
                <a:latin typeface="Calibri" pitchFamily="34" charset="0"/>
                <a:ea typeface="宋体" pitchFamily="2" charset="-122"/>
                <a:cs typeface="+mn-cs"/>
              </a:rPr>
              <a:t>。</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因此，我们需要防止将锁暴露给非信任代码。</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69</a:t>
            </a:fld>
            <a:endParaRPr lang="en-US"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我们再来看一对正反示例</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假设</a:t>
            </a:r>
            <a:r>
              <a:rPr lang="en-US" altLang="zh-CN" sz="1200" kern="1200" dirty="0" err="1" smtClean="0">
                <a:solidFill>
                  <a:schemeClr val="tx1"/>
                </a:solidFill>
                <a:latin typeface="Calibri" pitchFamily="34" charset="0"/>
                <a:ea typeface="宋体" pitchFamily="2" charset="-122"/>
                <a:cs typeface="+mn-cs"/>
              </a:rPr>
              <a:t>SomeObject</a:t>
            </a:r>
            <a:r>
              <a:rPr lang="zh-CN" altLang="zh-CN" sz="1200" kern="1200" dirty="0" smtClean="0">
                <a:solidFill>
                  <a:schemeClr val="tx1"/>
                </a:solidFill>
                <a:latin typeface="Calibri" pitchFamily="34" charset="0"/>
                <a:ea typeface="宋体" pitchFamily="2" charset="-122"/>
                <a:cs typeface="+mn-cs"/>
              </a:rPr>
              <a:t>类可以被非信任代码访问。它里面的</a:t>
            </a:r>
            <a:r>
              <a:rPr lang="en-US" altLang="zh-CN" sz="1200" kern="1200" dirty="0" err="1" smtClean="0">
                <a:solidFill>
                  <a:schemeClr val="tx1"/>
                </a:solidFill>
                <a:latin typeface="Calibri" pitchFamily="34" charset="0"/>
                <a:ea typeface="宋体" pitchFamily="2" charset="-122"/>
                <a:cs typeface="+mn-cs"/>
              </a:rPr>
              <a:t>changeValue</a:t>
            </a:r>
            <a:r>
              <a:rPr lang="zh-CN" altLang="zh-CN" sz="1200" kern="1200" dirty="0" smtClean="0">
                <a:solidFill>
                  <a:schemeClr val="tx1"/>
                </a:solidFill>
                <a:latin typeface="Calibri" pitchFamily="34" charset="0"/>
                <a:ea typeface="宋体" pitchFamily="2" charset="-122"/>
                <a:cs typeface="+mn-cs"/>
              </a:rPr>
              <a:t>方法通过</a:t>
            </a:r>
            <a:r>
              <a:rPr lang="en-US" altLang="zh-CN" sz="1200" kern="1200" dirty="0" smtClean="0">
                <a:solidFill>
                  <a:schemeClr val="tx1"/>
                </a:solidFill>
                <a:latin typeface="Calibri" pitchFamily="34" charset="0"/>
                <a:ea typeface="宋体" pitchFamily="2" charset="-122"/>
                <a:cs typeface="+mn-cs"/>
              </a:rPr>
              <a:t>synchronized</a:t>
            </a:r>
            <a:r>
              <a:rPr lang="zh-CN" altLang="zh-CN" sz="1200" kern="1200" dirty="0" smtClean="0">
                <a:solidFill>
                  <a:schemeClr val="tx1"/>
                </a:solidFill>
                <a:latin typeface="Calibri" pitchFamily="34" charset="0"/>
                <a:ea typeface="宋体" pitchFamily="2" charset="-122"/>
                <a:cs typeface="+mn-cs"/>
              </a:rPr>
              <a:t>关键字声明同步的，那么线程在进入该方法时就需要获取到</a:t>
            </a:r>
            <a:r>
              <a:rPr lang="en-US" altLang="zh-CN" sz="1200" kern="1200" dirty="0" err="1" smtClean="0">
                <a:solidFill>
                  <a:schemeClr val="tx1"/>
                </a:solidFill>
                <a:latin typeface="Calibri" pitchFamily="34" charset="0"/>
                <a:ea typeface="宋体" pitchFamily="2" charset="-122"/>
                <a:cs typeface="+mn-cs"/>
              </a:rPr>
              <a:t>SomeObject</a:t>
            </a:r>
            <a:r>
              <a:rPr lang="zh-CN" altLang="zh-CN" sz="1200" kern="1200" dirty="0" smtClean="0">
                <a:solidFill>
                  <a:schemeClr val="tx1"/>
                </a:solidFill>
                <a:latin typeface="Calibri" pitchFamily="34" charset="0"/>
                <a:ea typeface="宋体" pitchFamily="2" charset="-122"/>
                <a:cs typeface="+mn-cs"/>
              </a:rPr>
              <a:t>对象的隐式锁。</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因为</a:t>
            </a:r>
            <a:r>
              <a:rPr lang="en-US" altLang="zh-CN" sz="1200" kern="1200" dirty="0" err="1" smtClean="0">
                <a:solidFill>
                  <a:schemeClr val="tx1"/>
                </a:solidFill>
                <a:latin typeface="Calibri" pitchFamily="34" charset="0"/>
                <a:ea typeface="宋体" pitchFamily="2" charset="-122"/>
                <a:cs typeface="+mn-cs"/>
              </a:rPr>
              <a:t>SomeObject</a:t>
            </a:r>
            <a:r>
              <a:rPr lang="zh-CN" altLang="zh-CN" sz="1200" kern="1200" dirty="0" smtClean="0">
                <a:solidFill>
                  <a:schemeClr val="tx1"/>
                </a:solidFill>
                <a:latin typeface="Calibri" pitchFamily="34" charset="0"/>
                <a:ea typeface="宋体" pitchFamily="2" charset="-122"/>
                <a:cs typeface="+mn-cs"/>
              </a:rPr>
              <a:t>类可以被非信任代码所访问，那么恶意代码可以使用下面这种方式无限阻塞正常业务代码调用</a:t>
            </a:r>
            <a:r>
              <a:rPr lang="en-US" altLang="zh-CN" sz="1200" kern="1200" dirty="0" err="1" smtClean="0">
                <a:solidFill>
                  <a:schemeClr val="tx1"/>
                </a:solidFill>
                <a:latin typeface="Calibri" pitchFamily="34" charset="0"/>
                <a:ea typeface="宋体" pitchFamily="2" charset="-122"/>
                <a:cs typeface="+mn-cs"/>
              </a:rPr>
              <a:t>changeValue</a:t>
            </a:r>
            <a:r>
              <a:rPr lang="zh-CN" altLang="zh-CN" sz="1200" kern="1200" dirty="0" smtClean="0">
                <a:solidFill>
                  <a:schemeClr val="tx1"/>
                </a:solidFill>
                <a:latin typeface="Calibri" pitchFamily="34" charset="0"/>
                <a:ea typeface="宋体" pitchFamily="2" charset="-122"/>
                <a:cs typeface="+mn-cs"/>
              </a:rPr>
              <a:t>方法。</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因为</a:t>
            </a:r>
            <a:r>
              <a:rPr lang="en-US" altLang="zh-CN" sz="1200" kern="1200" dirty="0" err="1" smtClean="0">
                <a:solidFill>
                  <a:schemeClr val="tx1"/>
                </a:solidFill>
                <a:latin typeface="Calibri" pitchFamily="34" charset="0"/>
                <a:ea typeface="宋体" pitchFamily="2" charset="-122"/>
                <a:cs typeface="+mn-cs"/>
              </a:rPr>
              <a:t>someObject</a:t>
            </a:r>
            <a:r>
              <a:rPr lang="zh-CN" altLang="zh-CN" sz="1200" kern="1200" dirty="0" smtClean="0">
                <a:solidFill>
                  <a:schemeClr val="tx1"/>
                </a:solidFill>
                <a:latin typeface="Calibri" pitchFamily="34" charset="0"/>
                <a:ea typeface="宋体" pitchFamily="2" charset="-122"/>
                <a:cs typeface="+mn-cs"/>
              </a:rPr>
              <a:t>对象可以被恶意代码拿到，恶意代码也可以拿到它的隐式锁。这把锁跟</a:t>
            </a:r>
            <a:r>
              <a:rPr lang="en-US" altLang="zh-CN" sz="1200" kern="1200" dirty="0" err="1" smtClean="0">
                <a:solidFill>
                  <a:schemeClr val="tx1"/>
                </a:solidFill>
                <a:latin typeface="Calibri" pitchFamily="34" charset="0"/>
                <a:ea typeface="宋体" pitchFamily="2" charset="-122"/>
                <a:cs typeface="+mn-cs"/>
              </a:rPr>
              <a:t>changeValue</a:t>
            </a:r>
            <a:r>
              <a:rPr lang="zh-CN" altLang="zh-CN" sz="1200" kern="1200" dirty="0" smtClean="0">
                <a:solidFill>
                  <a:schemeClr val="tx1"/>
                </a:solidFill>
                <a:latin typeface="Calibri" pitchFamily="34" charset="0"/>
                <a:ea typeface="宋体" pitchFamily="2" charset="-122"/>
                <a:cs typeface="+mn-cs"/>
              </a:rPr>
              <a:t>方法使用的是同一把锁。</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恶意代码拿到锁之后永不释放，导致正常的</a:t>
            </a:r>
            <a:r>
              <a:rPr lang="en-US" altLang="zh-CN" sz="1200" kern="1200" dirty="0" err="1" smtClean="0">
                <a:solidFill>
                  <a:schemeClr val="tx1"/>
                </a:solidFill>
                <a:latin typeface="Calibri" pitchFamily="34" charset="0"/>
                <a:ea typeface="宋体" pitchFamily="2" charset="-122"/>
                <a:cs typeface="+mn-cs"/>
              </a:rPr>
              <a:t>changeValue</a:t>
            </a:r>
            <a:r>
              <a:rPr lang="zh-CN" altLang="zh-CN" sz="1200" kern="1200" dirty="0" smtClean="0">
                <a:solidFill>
                  <a:schemeClr val="tx1"/>
                </a:solidFill>
                <a:latin typeface="Calibri" pitchFamily="34" charset="0"/>
                <a:ea typeface="宋体" pitchFamily="2" charset="-122"/>
                <a:cs typeface="+mn-cs"/>
              </a:rPr>
              <a:t>方法调用被无限阻塞。</a:t>
            </a:r>
          </a:p>
          <a:p>
            <a:pPr lvl="0"/>
            <a:r>
              <a:rPr lang="en-US" altLang="zh-CN" sz="1200" kern="1200" smtClean="0">
                <a:solidFill>
                  <a:schemeClr val="tx1"/>
                </a:solidFill>
                <a:latin typeface="Calibri" pitchFamily="34" charset="0"/>
                <a:ea typeface="宋体" pitchFamily="2" charset="-122"/>
                <a:cs typeface="+mn-cs"/>
              </a:rPr>
              <a:t>6)</a:t>
            </a:r>
            <a:r>
              <a:rPr lang="zh-CN" altLang="zh-CN" sz="1200" kern="1200" smtClean="0">
                <a:solidFill>
                  <a:schemeClr val="tx1"/>
                </a:solidFill>
                <a:latin typeface="Calibri" pitchFamily="34" charset="0"/>
                <a:ea typeface="宋体" pitchFamily="2" charset="-122"/>
                <a:cs typeface="+mn-cs"/>
              </a:rPr>
              <a:t>这</a:t>
            </a:r>
            <a:r>
              <a:rPr lang="zh-CN" altLang="zh-CN" sz="1200" kern="1200" dirty="0" smtClean="0">
                <a:solidFill>
                  <a:schemeClr val="tx1"/>
                </a:solidFill>
                <a:latin typeface="Calibri" pitchFamily="34" charset="0"/>
                <a:ea typeface="宋体" pitchFamily="2" charset="-122"/>
                <a:cs typeface="+mn-cs"/>
              </a:rPr>
              <a:t>里正确的做法是使用内部的私有不变锁，这样即使恶意代码可以访问到</a:t>
            </a:r>
            <a:r>
              <a:rPr lang="en-US" altLang="zh-CN" sz="1200" kern="1200" dirty="0" err="1" smtClean="0">
                <a:solidFill>
                  <a:schemeClr val="tx1"/>
                </a:solidFill>
                <a:latin typeface="Calibri" pitchFamily="34" charset="0"/>
                <a:ea typeface="宋体" pitchFamily="2" charset="-122"/>
                <a:cs typeface="+mn-cs"/>
              </a:rPr>
              <a:t>SomeObject</a:t>
            </a:r>
            <a:r>
              <a:rPr lang="zh-CN" altLang="zh-CN" sz="1200" kern="1200" dirty="0" smtClean="0">
                <a:solidFill>
                  <a:schemeClr val="tx1"/>
                </a:solidFill>
                <a:latin typeface="Calibri" pitchFamily="34" charset="0"/>
                <a:ea typeface="宋体" pitchFamily="2" charset="-122"/>
                <a:cs typeface="+mn-cs"/>
              </a:rPr>
              <a:t>类，但是也拿不到</a:t>
            </a:r>
            <a:r>
              <a:rPr lang="en-US" altLang="zh-CN" sz="1200" kern="1200" dirty="0" err="1" smtClean="0">
                <a:solidFill>
                  <a:schemeClr val="tx1"/>
                </a:solidFill>
                <a:latin typeface="Calibri" pitchFamily="34" charset="0"/>
                <a:ea typeface="宋体" pitchFamily="2" charset="-122"/>
                <a:cs typeface="+mn-cs"/>
              </a:rPr>
              <a:t>changeValue</a:t>
            </a:r>
            <a:r>
              <a:rPr lang="zh-CN" altLang="zh-CN" sz="1200" kern="1200" dirty="0" smtClean="0">
                <a:solidFill>
                  <a:schemeClr val="tx1"/>
                </a:solidFill>
                <a:latin typeface="Calibri" pitchFamily="34" charset="0"/>
                <a:ea typeface="宋体" pitchFamily="2" charset="-122"/>
                <a:cs typeface="+mn-cs"/>
              </a:rPr>
              <a:t>方法使用的这把私有锁，从而无法造成危害。</a:t>
            </a:r>
          </a:p>
          <a:p>
            <a:pPr lvl="0" eaLnBrk="0" hangingPunct="0"/>
            <a:endParaRPr lang="en-US" altLang="zh-CN" sz="1200" dirty="0" smtClean="0">
              <a:latin typeface="微软雅黑" pitchFamily="34" charset="-122"/>
              <a:ea typeface="微软雅黑" pitchFamily="34" charset="-122"/>
              <a:cs typeface="Courier New" pitchFamily="49" charset="0"/>
            </a:endParaRP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70</a:t>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我们培训材料包含数据校验、敏感数据保护、平台安全、</a:t>
            </a:r>
            <a:r>
              <a:rPr lang="en-US" altLang="zh-CN" dirty="0" smtClean="0"/>
              <a:t>android</a:t>
            </a:r>
            <a:r>
              <a:rPr lang="zh-CN" altLang="en-US" dirty="0" smtClean="0"/>
              <a:t>安全、以及“其他”这几</a:t>
            </a:r>
            <a:r>
              <a:rPr lang="zh-CN" altLang="en-US" smtClean="0"/>
              <a:t>个章节的内容。</a:t>
            </a:r>
            <a:endParaRPr lang="en-US" altLang="zh-CN" dirty="0" smtClean="0"/>
          </a:p>
          <a:p>
            <a:r>
              <a:rPr lang="zh-CN" altLang="en-US" dirty="0" smtClean="0"/>
              <a:t>每个章节基本依次按照概念与问题分析、业界案例介绍、漏洞代码演示、正反示例分析这样的思路顺序来组织。</a:t>
            </a: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a:t>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首先给大家介绍“数据校验”这一章，“数据校验”实际是安全编码中最基础也是最重要的一个话题，很多代码安全漏洞都和缺乏有效的数据校验有关。</a:t>
            </a: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a:t>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说到数据校验，首先需要了解信任域、信任边界、不可信数据这几个概念，这些概念都和数据校验息息相关。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所谓信任域实际上是由系统的安全策略所划分，系统中的组件被划分到各个信任域中。 </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信任边界就是信任域之间的一个分界线 。</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对于一个组件来说不可信数据就是来自信任边界以外的数据，这个数据可能来自另一个组件，也可能是来自外部用户输入。</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例子：插件式系统，插件与基础核心组件一般应该被设计成处在不同的信任域中，插件与插件之间一般也是处在不同的信任域。他们之间的交互数据，对于接收方来说就是不可信数据。</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数据校验的涵义包括两部分，一个是校验的对象，另一个是可能包括的步骤和措施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数据校验的对象就是来自信任边界之外的不可信数据。 </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数据校验的步骤和方法可能包括这个图中所列出的所有或者部分。 </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标准化与归一化的目的是为了保证校验具有统一的比较标准</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实际上它是校验的一个前提步骤。 </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输入输出清理是对输入输出中不满足安全约束的内容进行过滤，比如过滤输入中的非法字符、过滤输出的中敏感信息等。 </a:t>
            </a:r>
          </a:p>
          <a:p>
            <a:pPr lvl="0"/>
            <a:r>
              <a:rPr lang="en-US" altLang="zh-CN" sz="1200" kern="1200" dirty="0" smtClean="0">
                <a:solidFill>
                  <a:schemeClr val="tx1"/>
                </a:solidFill>
                <a:latin typeface="Calibri" pitchFamily="34" charset="0"/>
                <a:ea typeface="宋体" pitchFamily="2" charset="-122"/>
                <a:cs typeface="+mn-cs"/>
              </a:rPr>
              <a:t>6)</a:t>
            </a:r>
            <a:r>
              <a:rPr lang="zh-CN" altLang="zh-CN" sz="1200" kern="1200" dirty="0" smtClean="0">
                <a:solidFill>
                  <a:schemeClr val="tx1"/>
                </a:solidFill>
                <a:latin typeface="Calibri" pitchFamily="34" charset="0"/>
                <a:ea typeface="宋体" pitchFamily="2" charset="-122"/>
                <a:cs typeface="+mn-cs"/>
              </a:rPr>
              <a:t>验证是确保输入数据符合程序预期的范围或者格式的过程。 </a:t>
            </a:r>
          </a:p>
          <a:p>
            <a:endParaRPr lang="zh-CN" altLang="en-US" dirty="0"/>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hemeOverride" Target="../theme/themeOverride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Title 3"/>
          <p:cNvSpPr>
            <a:spLocks noGrp="1"/>
          </p:cNvSpPr>
          <p:nvPr>
            <p:ph type="title"/>
          </p:nvPr>
        </p:nvSpPr>
        <p:spPr>
          <a:xfrm>
            <a:off x="755651" y="1697515"/>
            <a:ext cx="5688013" cy="561674"/>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xmlns="" val="2404942301"/>
      </p:ext>
    </p:extLst>
  </p:cSld>
  <p:clrMapOvr>
    <a:masterClrMapping/>
  </p:clrMapOvr>
  <p:transition advClick="0" advTm="8000">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7069" y="300085"/>
            <a:ext cx="7828703" cy="553101"/>
          </a:xfrm>
          <a:prstGeom prst="rect">
            <a:avLst/>
          </a:prstGeom>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30036" rIns="60073" bIns="30036" numCol="1" anchor="t" anchorCtr="0" compatLnSpc="1">
            <a:prstTxWarp prst="textNoShape">
              <a:avLst/>
            </a:prstTxWarp>
            <a:spAutoFit/>
          </a:bodyPr>
          <a:lstStyle>
            <a:lvl1pPr>
              <a:defRPr lang="zh-CN" altLang="en-US" kern="1200" dirty="0">
                <a:latin typeface="+mj-lt"/>
                <a:ea typeface="Arial Unicode MS" pitchFamily="34" charset="-122"/>
                <a:cs typeface="Times New Roman" pitchFamily="18" charset="0"/>
              </a:defRPr>
            </a:lvl1pPr>
          </a:lstStyle>
          <a:p>
            <a:pPr lvl="0"/>
            <a:r>
              <a:rPr lang="zh-CN" altLang="en-US" dirty="0" smtClean="0"/>
              <a:t>单击此处编辑母版标题样式</a:t>
            </a:r>
            <a:endParaRPr lang="zh-CN" altLang="en-US" dirty="0"/>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1020041562"/>
      </p:ext>
    </p:extLst>
  </p:cSld>
  <p:clrMapOvr>
    <a:masterClrMapping/>
  </p:clrMapOvr>
  <p:transition advClick="0" advTm="8000"/>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946192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946192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标题 2"/>
          <p:cNvSpPr>
            <a:spLocks noGrp="1"/>
          </p:cNvSpPr>
          <p:nvPr>
            <p:ph type="title"/>
          </p:nvPr>
        </p:nvSpPr>
        <p:spPr>
          <a:xfrm>
            <a:off x="76160" y="32666"/>
            <a:ext cx="6800032" cy="609601"/>
          </a:xfrm>
          <a:prstGeom prst="rect">
            <a:avLst/>
          </a:prstGeom>
        </p:spPr>
        <p:txBody>
          <a:bodyPr lIns="68553" tIns="34276" rIns="68553" bIns="34276" anchor="ctr"/>
          <a:lstStyle>
            <a:lvl1pPr algn="l">
              <a:defRPr sz="2700">
                <a:latin typeface="黑体" pitchFamily="2" charset="-122"/>
                <a:ea typeface="黑体" pitchFamily="2" charset="-122"/>
              </a:defRPr>
            </a:lvl1pPr>
          </a:lstStyle>
          <a:p>
            <a:r>
              <a:rPr lang="zh-CN" altLang="en-US" dirty="0" smtClean="0"/>
              <a:t>单击此处编辑母版标题样式</a:t>
            </a:r>
            <a:endParaRPr lang="zh-CN" altLang="en-US" dirty="0"/>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p14="http://schemas.microsoft.com/office/powerpoint/2010/main" xmlns="" val="77060748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表格">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755650" y="244086"/>
            <a:ext cx="7632700" cy="653653"/>
          </a:xfrm>
          <a:prstGeom prst="rect">
            <a:avLst/>
          </a:prstGeom>
        </p:spPr>
        <p:txBody>
          <a:bodyPr/>
          <a:lstStyle/>
          <a:p>
            <a:r>
              <a:rPr lang="zh-CN" altLang="en-US" smtClean="0"/>
              <a:t>单击此处编辑母版标题样式</a:t>
            </a:r>
            <a:endParaRPr lang="zh-CN" altLang="en-US"/>
          </a:p>
        </p:txBody>
      </p:sp>
      <p:sp>
        <p:nvSpPr>
          <p:cNvPr id="6" name="内容占位符 2"/>
          <p:cNvSpPr>
            <a:spLocks noGrp="1"/>
          </p:cNvSpPr>
          <p:nvPr>
            <p:ph idx="1"/>
          </p:nvPr>
        </p:nvSpPr>
        <p:spPr>
          <a:xfrm>
            <a:off x="755650" y="1221588"/>
            <a:ext cx="7632700" cy="3145631"/>
          </a:xfrm>
          <a:prstGeom prst="rect">
            <a:avLst/>
          </a:prstGeo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图片 3"/>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p14="http://schemas.microsoft.com/office/powerpoint/2010/main" xmlns="" val="31920322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p14="http://schemas.microsoft.com/office/powerpoint/2010/main" xmlns="" val="473246783"/>
      </p:ext>
    </p:extLst>
  </p:cSld>
  <p:clrMapOvr>
    <a:masterClrMapping/>
  </p:clrMapOvr>
  <p:transition advClick="0" advTm="8000">
    <p:fade thruBlk="1"/>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7065" y="300083"/>
            <a:ext cx="7828703" cy="737767"/>
          </a:xfrm>
          <a:prstGeom prst="rect">
            <a:avLst/>
          </a:prstGeom>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30036" rIns="60073" bIns="30036" numCol="1" anchor="t" anchorCtr="0" compatLnSpc="1">
            <a:prstTxWarp prst="textNoShape">
              <a:avLst/>
            </a:prstTxWarp>
            <a:spAutoFit/>
          </a:bodyPr>
          <a:lstStyle>
            <a:lvl1pPr>
              <a:defRPr lang="zh-CN" altLang="en-US" kern="1200" dirty="0">
                <a:latin typeface="+mj-lt"/>
                <a:ea typeface="Arial Unicode MS" pitchFamily="34" charset="-122"/>
                <a:cs typeface="Times New Roman" pitchFamily="18" charset="0"/>
              </a:defRPr>
            </a:lvl1pPr>
          </a:lstStyle>
          <a:p>
            <a:pPr lvl="0"/>
            <a:r>
              <a:rPr lang="zh-CN" altLang="en-US" dirty="0" smtClean="0"/>
              <a:t>单击此处编辑母版标题样式</a:t>
            </a:r>
            <a:endParaRPr lang="zh-CN" altLang="en-US" dirty="0"/>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p14="http://schemas.microsoft.com/office/powerpoint/2010/main" xmlns="" val="1020041562"/>
      </p:ext>
    </p:extLst>
  </p:cSld>
  <p:clrMapOvr>
    <a:masterClrMapping/>
  </p:clrMapOvr>
  <p:transition advClick="0" advTm="8000"/>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标题 2"/>
          <p:cNvSpPr>
            <a:spLocks noGrp="1"/>
          </p:cNvSpPr>
          <p:nvPr>
            <p:ph type="title"/>
          </p:nvPr>
        </p:nvSpPr>
        <p:spPr>
          <a:xfrm>
            <a:off x="76159" y="32666"/>
            <a:ext cx="6800032" cy="609601"/>
          </a:xfrm>
          <a:prstGeom prst="rect">
            <a:avLst/>
          </a:prstGeom>
        </p:spPr>
        <p:txBody>
          <a:bodyPr lIns="68553" tIns="34276" rIns="68553" bIns="34276" anchor="ctr"/>
          <a:lstStyle>
            <a:lvl1pPr algn="l">
              <a:defRPr sz="2700">
                <a:latin typeface="黑体" pitchFamily="2" charset="-122"/>
                <a:ea typeface="黑体" pitchFamily="2" charset="-122"/>
              </a:defRPr>
            </a:lvl1pPr>
          </a:lstStyle>
          <a:p>
            <a:r>
              <a:rPr lang="zh-CN" altLang="en-US" dirty="0" smtClean="0"/>
              <a:t>单击此处编辑母版标题样式</a:t>
            </a:r>
            <a:endParaRPr lang="zh-CN" altLang="en-US" dirty="0"/>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0"/>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p14="http://schemas.microsoft.com/office/powerpoint/2010/main" xmlns="" val="3977039246"/>
      </p:ext>
    </p:extLst>
  </p:cSld>
  <p:clrMapOvr>
    <a:masterClrMapping/>
  </p:clrMapOvr>
  <p:transition advClick="0" advTm="8000">
    <p:fade thruBlk="1"/>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3130" y="72458"/>
            <a:ext cx="8066635" cy="857250"/>
          </a:xfrm>
          <a:prstGeom prst="rect">
            <a:avLst/>
          </a:prstGeom>
        </p:spPr>
        <p:txBody>
          <a:bodyPr lIns="69961" tIns="34980" rIns="69961" bIns="34980"/>
          <a:lstStyle/>
          <a:p>
            <a:r>
              <a:rPr lang="zh-CN" altLang="en-US" smtClean="0"/>
              <a:t>单击此处编辑母版标题样式</a:t>
            </a:r>
            <a:endParaRPr lang="zh-CN" altLang="en-US"/>
          </a:p>
        </p:txBody>
      </p:sp>
      <p:sp>
        <p:nvSpPr>
          <p:cNvPr id="3" name="内容占位符 2"/>
          <p:cNvSpPr>
            <a:spLocks noGrp="1"/>
          </p:cNvSpPr>
          <p:nvPr>
            <p:ph idx="1"/>
          </p:nvPr>
        </p:nvSpPr>
        <p:spPr>
          <a:xfrm>
            <a:off x="621662" y="1200150"/>
            <a:ext cx="8065274" cy="3394302"/>
          </a:xfrm>
          <a:prstGeom prst="rect">
            <a:avLst/>
          </a:prstGeom>
        </p:spPr>
        <p:txBody>
          <a:bodyPr lIns="69961" tIns="34980" rIns="69961" bIns="3498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xfrm>
            <a:off x="5929590" y="4800600"/>
            <a:ext cx="1056960" cy="826634"/>
          </a:xfrm>
          <a:prstGeom prst="rect">
            <a:avLst/>
          </a:prstGeom>
          <a:ln/>
        </p:spPr>
        <p:txBody>
          <a:bodyPr lIns="69961" tIns="34980" rIns="69961" bIns="34980"/>
          <a:lstStyle>
            <a:lvl1pPr>
              <a:defRPr/>
            </a:lvl1pPr>
          </a:lstStyle>
          <a:p>
            <a:pPr>
              <a:defRPr/>
            </a:pPr>
            <a:endParaRPr lang="de-DE"/>
          </a:p>
          <a:p>
            <a:pPr>
              <a:defRPr/>
            </a:pPr>
            <a:r>
              <a:rPr lang="de-DE"/>
              <a:t>Page </a:t>
            </a:r>
            <a:fld id="{7C6B7321-7146-4891-A1B9-A12CC4EDE151}" type="slidenum">
              <a:rPr lang="de-DE"/>
              <a:pPr>
                <a:defRPr/>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109" name="Freeform 6"/>
          <p:cNvSpPr>
            <a:spLocks/>
          </p:cNvSpPr>
          <p:nvPr userDrawn="1"/>
        </p:nvSpPr>
        <p:spPr bwMode="auto">
          <a:xfrm>
            <a:off x="6257486" y="1003030"/>
            <a:ext cx="2885324" cy="2577704"/>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0" name="Freeform 5"/>
          <p:cNvSpPr>
            <a:spLocks/>
          </p:cNvSpPr>
          <p:nvPr userDrawn="1"/>
        </p:nvSpPr>
        <p:spPr bwMode="auto">
          <a:xfrm>
            <a:off x="2391" y="1003030"/>
            <a:ext cx="6646719" cy="2577704"/>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email"/>
            <a:srcRect/>
            <a:stretch>
              <a:fillRect/>
            </a:stretch>
          </a:blip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1" name="Text Box 7"/>
          <p:cNvSpPr txBox="1">
            <a:spLocks noChangeArrowheads="1"/>
          </p:cNvSpPr>
          <p:nvPr userDrawn="1"/>
        </p:nvSpPr>
        <p:spPr bwMode="auto">
          <a:xfrm>
            <a:off x="7389483" y="3108744"/>
            <a:ext cx="1111486" cy="207731"/>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None/>
              <a:defRPr/>
            </a:pPr>
            <a:r>
              <a:rPr lang="en-US" altLang="zh-CN" sz="900"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userDrawn="1"/>
        </p:nvSpPr>
        <p:spPr bwMode="auto">
          <a:xfrm>
            <a:off x="7801326" y="4145758"/>
            <a:ext cx="716570" cy="748904"/>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p>
            <a:endParaRPr lang="zh-CN" altLang="en-US"/>
          </a:p>
        </p:txBody>
      </p:sp>
      <p:sp>
        <p:nvSpPr>
          <p:cNvPr id="1508364" name="Rectangle 12"/>
          <p:cNvSpPr>
            <a:spLocks noGrp="1" noChangeArrowheads="1"/>
          </p:cNvSpPr>
          <p:nvPr>
            <p:ph type="ctrTitle"/>
          </p:nvPr>
        </p:nvSpPr>
        <p:spPr>
          <a:xfrm>
            <a:off x="672531" y="1597830"/>
            <a:ext cx="5511159" cy="1102519"/>
          </a:xfrm>
          <a:prstGeom prst="rect">
            <a:avLst/>
          </a:prstGeom>
        </p:spPr>
        <p:txBody>
          <a:bodyPr lIns="68562" tIns="34281" rIns="68562" bIns="34281"/>
          <a:lstStyle>
            <a:lvl1pPr>
              <a:defRPr sz="3000">
                <a:solidFill>
                  <a:schemeClr val="bg1"/>
                </a:solidFill>
                <a:effectLst>
                  <a:outerShdw blurRad="50800" dist="38100" dir="2700000" algn="tl" rotWithShape="0">
                    <a:prstClr val="black">
                      <a:alpha val="40000"/>
                    </a:prstClr>
                  </a:outerShdw>
                </a:effectLst>
              </a:defRPr>
            </a:lvl1pPr>
          </a:lstStyle>
          <a:p>
            <a:r>
              <a:rPr lang="zh-CN" altLang="en-US" dirty="0" smtClean="0"/>
              <a:t>单击此处编辑母版标题样式</a:t>
            </a:r>
            <a:endParaRPr lang="zh-CN" altLang="en-US" dirty="0"/>
          </a:p>
        </p:txBody>
      </p:sp>
      <p:sp>
        <p:nvSpPr>
          <p:cNvPr id="1508365" name="Rectangle 13"/>
          <p:cNvSpPr>
            <a:spLocks noGrp="1" noChangeArrowheads="1"/>
          </p:cNvSpPr>
          <p:nvPr>
            <p:ph type="subTitle" idx="1"/>
          </p:nvPr>
        </p:nvSpPr>
        <p:spPr>
          <a:xfrm>
            <a:off x="672529" y="3081338"/>
            <a:ext cx="5509968" cy="400050"/>
          </a:xfrm>
          <a:prstGeom prst="rect">
            <a:avLst/>
          </a:prstGeom>
        </p:spPr>
        <p:txBody>
          <a:bodyPr lIns="68562" tIns="34281" rIns="68562" bIns="34281"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1508366" name="Rectangle 14"/>
          <p:cNvSpPr>
            <a:spLocks noChangeArrowheads="1"/>
          </p:cNvSpPr>
          <p:nvPr userDrawn="1"/>
        </p:nvSpPr>
        <p:spPr bwMode="auto">
          <a:xfrm>
            <a:off x="-1844988" y="396479"/>
            <a:ext cx="1844988" cy="3980259"/>
          </a:xfrm>
          <a:prstGeom prst="rect">
            <a:avLst/>
          </a:prstGeom>
          <a:noFill/>
          <a:ln w="9525">
            <a:noFill/>
            <a:miter lim="800000"/>
            <a:headEnd/>
            <a:tailEnd/>
          </a:ln>
          <a:effectLst/>
        </p:spPr>
        <p:txBody>
          <a:bodyPr lIns="65831" tIns="32916" rIns="65831" bIns="32916"/>
          <a:lstStyle/>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英文标题</a:t>
            </a:r>
            <a:r>
              <a:rPr lang="en-US" altLang="zh-CN" sz="900" b="0" dirty="0">
                <a:solidFill>
                  <a:srgbClr val="F8F8F8"/>
                </a:solidFill>
                <a:ea typeface="华文细黑" pitchFamily="2" charset="-122"/>
                <a:cs typeface="SimSun" pitchFamily="2" charset="-122"/>
              </a:rPr>
              <a:t>:32-35pt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Medium</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中文标题</a:t>
            </a:r>
            <a:r>
              <a:rPr lang="en-US" altLang="zh-CN" sz="900" b="0" dirty="0">
                <a:solidFill>
                  <a:srgbClr val="F8F8F8"/>
                </a:solidFill>
                <a:ea typeface="华文细黑" pitchFamily="2" charset="-122"/>
                <a:cs typeface="SimSun" pitchFamily="2" charset="-122"/>
              </a:rPr>
              <a:t>:30-32pt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黑体</a:t>
            </a: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英文正文</a:t>
            </a:r>
            <a:r>
              <a:rPr lang="en-US" altLang="zh-CN" sz="900" b="0" dirty="0">
                <a:solidFill>
                  <a:srgbClr val="F8F8F8"/>
                </a:solidFill>
                <a:ea typeface="华文细黑" pitchFamily="2" charset="-122"/>
                <a:cs typeface="SimSun" pitchFamily="2" charset="-122"/>
              </a:rPr>
              <a:t>:20-22pt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 </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 :18pt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Regular</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中文正文</a:t>
            </a:r>
            <a:r>
              <a:rPr lang="en-US" altLang="zh-CN" sz="900" b="0" dirty="0">
                <a:solidFill>
                  <a:srgbClr val="F8F8F8"/>
                </a:solidFill>
                <a:ea typeface="华文细黑" pitchFamily="2" charset="-122"/>
                <a:cs typeface="SimSun" pitchFamily="2" charset="-122"/>
              </a:rPr>
              <a:t>:18-20pt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细黑体 </a:t>
            </a:r>
            <a:endParaRPr lang="zh-CN" altLang="en-US" sz="900" b="0" dirty="0">
              <a:solidFill>
                <a:srgbClr val="080808"/>
              </a:solidFill>
              <a:ea typeface="华文细黑" pitchFamily="2" charset="-122"/>
              <a:cs typeface="SimSun" pitchFamily="2" charset="-122"/>
            </a:endParaRPr>
          </a:p>
        </p:txBody>
      </p:sp>
      <p:sp>
        <p:nvSpPr>
          <p:cNvPr id="1508367" name="Rectangle 15"/>
          <p:cNvSpPr>
            <a:spLocks noChangeArrowheads="1"/>
          </p:cNvSpPr>
          <p:nvPr userDrawn="1"/>
        </p:nvSpPr>
        <p:spPr bwMode="auto">
          <a:xfrm>
            <a:off x="9268988" y="4085447"/>
            <a:ext cx="920113" cy="238497"/>
          </a:xfrm>
          <a:prstGeom prst="rect">
            <a:avLst/>
          </a:prstGeom>
          <a:solidFill>
            <a:srgbClr val="F8F8F8"/>
          </a:solidFill>
          <a:ln w="9525" algn="ctr">
            <a:noFill/>
            <a:miter lim="800000"/>
            <a:headEnd/>
            <a:tailEnd/>
          </a:ln>
          <a:effectLst/>
        </p:spPr>
        <p:txBody>
          <a:bodyPr lIns="68550" tIns="34275" rIns="68550" bIns="34275" anchor="ctr">
            <a:spAutoFit/>
          </a:bodyPr>
          <a:lstStyle/>
          <a:p>
            <a:pPr algn="ctr" defTabSz="658240" eaLnBrk="0" hangingPunct="0">
              <a:buClrTx/>
              <a:buFontTx/>
              <a:buNone/>
            </a:pPr>
            <a:endParaRPr lang="zh-CN" altLang="zh-CN" sz="1100" b="0" dirty="0">
              <a:latin typeface="FrutigerNext LT Regular" pitchFamily="34" charset="0"/>
              <a:ea typeface="MS PGothic" pitchFamily="34" charset="-128"/>
            </a:endParaRPr>
          </a:p>
        </p:txBody>
      </p:sp>
      <p:grpSp>
        <p:nvGrpSpPr>
          <p:cNvPr id="2" name="Group 16"/>
          <p:cNvGrpSpPr>
            <a:grpSpLocks/>
          </p:cNvGrpSpPr>
          <p:nvPr userDrawn="1"/>
        </p:nvGrpSpPr>
        <p:grpSpPr bwMode="auto">
          <a:xfrm>
            <a:off x="9352305" y="3958837"/>
            <a:ext cx="741566" cy="138113"/>
            <a:chOff x="6657" y="3492"/>
            <a:chExt cx="527" cy="121"/>
          </a:xfrm>
        </p:grpSpPr>
        <p:sp>
          <p:nvSpPr>
            <p:cNvPr id="1508369"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p>
          </p:txBody>
        </p:sp>
        <p:sp>
          <p:nvSpPr>
            <p:cNvPr id="1508370"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71"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p>
          </p:txBody>
        </p:sp>
        <p:sp>
          <p:nvSpPr>
            <p:cNvPr id="1508372"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3" name="Group 21"/>
          <p:cNvGrpSpPr>
            <a:grpSpLocks/>
          </p:cNvGrpSpPr>
          <p:nvPr userDrawn="1"/>
        </p:nvGrpSpPr>
        <p:grpSpPr bwMode="auto">
          <a:xfrm>
            <a:off x="9352305" y="4652965"/>
            <a:ext cx="741566" cy="136922"/>
            <a:chOff x="6657" y="4103"/>
            <a:chExt cx="527" cy="121"/>
          </a:xfrm>
        </p:grpSpPr>
        <p:sp>
          <p:nvSpPr>
            <p:cNvPr id="1508374"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375"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76"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p>
          </p:txBody>
        </p:sp>
        <p:sp>
          <p:nvSpPr>
            <p:cNvPr id="1508377"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p>
          </p:txBody>
        </p:sp>
      </p:grpSp>
      <p:grpSp>
        <p:nvGrpSpPr>
          <p:cNvPr id="4" name="Group 26"/>
          <p:cNvGrpSpPr>
            <a:grpSpLocks/>
          </p:cNvGrpSpPr>
          <p:nvPr userDrawn="1"/>
        </p:nvGrpSpPr>
        <p:grpSpPr bwMode="auto">
          <a:xfrm>
            <a:off x="9352305" y="4837510"/>
            <a:ext cx="741566" cy="136922"/>
            <a:chOff x="6657" y="4266"/>
            <a:chExt cx="527" cy="121"/>
          </a:xfrm>
        </p:grpSpPr>
        <p:sp>
          <p:nvSpPr>
            <p:cNvPr id="1508379"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80"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p>
          </p:txBody>
        </p:sp>
        <p:sp>
          <p:nvSpPr>
            <p:cNvPr id="1508381"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82"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p>
          </p:txBody>
        </p:sp>
      </p:grpSp>
      <p:grpSp>
        <p:nvGrpSpPr>
          <p:cNvPr id="5" name="Group 31"/>
          <p:cNvGrpSpPr>
            <a:grpSpLocks/>
          </p:cNvGrpSpPr>
          <p:nvPr userDrawn="1"/>
        </p:nvGrpSpPr>
        <p:grpSpPr bwMode="auto">
          <a:xfrm>
            <a:off x="9352305" y="4145758"/>
            <a:ext cx="741566" cy="136922"/>
            <a:chOff x="6657" y="3656"/>
            <a:chExt cx="527" cy="121"/>
          </a:xfrm>
        </p:grpSpPr>
        <p:sp>
          <p:nvSpPr>
            <p:cNvPr id="1508384"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385"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86"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387"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p>
          </p:txBody>
        </p:sp>
      </p:grpSp>
      <p:grpSp>
        <p:nvGrpSpPr>
          <p:cNvPr id="6" name="Group 36"/>
          <p:cNvGrpSpPr>
            <a:grpSpLocks/>
          </p:cNvGrpSpPr>
          <p:nvPr userDrawn="1"/>
        </p:nvGrpSpPr>
        <p:grpSpPr bwMode="auto">
          <a:xfrm>
            <a:off x="9352305" y="4468417"/>
            <a:ext cx="741566" cy="136922"/>
            <a:chOff x="6657" y="3941"/>
            <a:chExt cx="527" cy="121"/>
          </a:xfrm>
        </p:grpSpPr>
        <p:sp>
          <p:nvSpPr>
            <p:cNvPr id="1508389"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p>
          </p:txBody>
        </p:sp>
        <p:sp>
          <p:nvSpPr>
            <p:cNvPr id="1508390"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p>
          </p:txBody>
        </p:sp>
        <p:sp>
          <p:nvSpPr>
            <p:cNvPr id="1508391"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2"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p>
          </p:txBody>
        </p:sp>
      </p:grpSp>
      <p:grpSp>
        <p:nvGrpSpPr>
          <p:cNvPr id="7" name="Group 41"/>
          <p:cNvGrpSpPr>
            <a:grpSpLocks/>
          </p:cNvGrpSpPr>
          <p:nvPr userDrawn="1"/>
        </p:nvGrpSpPr>
        <p:grpSpPr bwMode="auto">
          <a:xfrm>
            <a:off x="9352305" y="5023249"/>
            <a:ext cx="741566" cy="136922"/>
            <a:chOff x="6657" y="4430"/>
            <a:chExt cx="527" cy="121"/>
          </a:xfrm>
        </p:grpSpPr>
        <p:sp>
          <p:nvSpPr>
            <p:cNvPr id="1508394"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95"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96"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7"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p>
          </p:txBody>
        </p:sp>
      </p:grpSp>
      <p:grpSp>
        <p:nvGrpSpPr>
          <p:cNvPr id="8" name="Group 46"/>
          <p:cNvGrpSpPr>
            <a:grpSpLocks/>
          </p:cNvGrpSpPr>
          <p:nvPr userDrawn="1"/>
        </p:nvGrpSpPr>
        <p:grpSpPr bwMode="auto">
          <a:xfrm>
            <a:off x="9352305" y="3774290"/>
            <a:ext cx="741566" cy="138113"/>
            <a:chOff x="6657" y="3329"/>
            <a:chExt cx="527" cy="122"/>
          </a:xfrm>
        </p:grpSpPr>
        <p:sp>
          <p:nvSpPr>
            <p:cNvPr id="1508399"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0"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p>
          </p:txBody>
        </p:sp>
        <p:sp>
          <p:nvSpPr>
            <p:cNvPr id="1508401"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02"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9" name="Group 51"/>
          <p:cNvGrpSpPr>
            <a:grpSpLocks/>
          </p:cNvGrpSpPr>
          <p:nvPr userDrawn="1"/>
        </p:nvGrpSpPr>
        <p:grpSpPr bwMode="auto">
          <a:xfrm>
            <a:off x="9352305" y="3450433"/>
            <a:ext cx="741566" cy="136922"/>
            <a:chOff x="6657" y="3043"/>
            <a:chExt cx="527" cy="121"/>
          </a:xfrm>
        </p:grpSpPr>
        <p:sp>
          <p:nvSpPr>
            <p:cNvPr id="150840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40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40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p>
          </p:txBody>
        </p:sp>
      </p:grpSp>
      <p:grpSp>
        <p:nvGrpSpPr>
          <p:cNvPr id="10" name="Group 56"/>
          <p:cNvGrpSpPr>
            <a:grpSpLocks/>
          </p:cNvGrpSpPr>
          <p:nvPr userDrawn="1"/>
        </p:nvGrpSpPr>
        <p:grpSpPr bwMode="auto">
          <a:xfrm>
            <a:off x="9352305" y="3265893"/>
            <a:ext cx="741566" cy="138113"/>
            <a:chOff x="6657" y="2881"/>
            <a:chExt cx="527" cy="121"/>
          </a:xfrm>
        </p:grpSpPr>
        <p:sp>
          <p:nvSpPr>
            <p:cNvPr id="1508409"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p>
          </p:txBody>
        </p:sp>
        <p:sp>
          <p:nvSpPr>
            <p:cNvPr id="1508410"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p>
          </p:txBody>
        </p:sp>
        <p:sp>
          <p:nvSpPr>
            <p:cNvPr id="1508411"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12"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p>
          </p:txBody>
        </p:sp>
      </p:grpSp>
      <p:sp>
        <p:nvSpPr>
          <p:cNvPr id="1508413" name="Rectangle 61"/>
          <p:cNvSpPr>
            <a:spLocks noChangeArrowheads="1"/>
          </p:cNvSpPr>
          <p:nvPr userDrawn="1"/>
        </p:nvSpPr>
        <p:spPr bwMode="auto">
          <a:xfrm>
            <a:off x="9199945" y="1697831"/>
            <a:ext cx="1051048" cy="1990725"/>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配色参考方案：</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（仅供参考）</a:t>
            </a:r>
          </a:p>
        </p:txBody>
      </p:sp>
      <p:sp>
        <p:nvSpPr>
          <p:cNvPr id="1508414" name="Rectangle 62"/>
          <p:cNvSpPr>
            <a:spLocks noChangeArrowheads="1"/>
          </p:cNvSpPr>
          <p:nvPr userDrawn="1"/>
        </p:nvSpPr>
        <p:spPr bwMode="auto">
          <a:xfrm>
            <a:off x="9199945" y="-46435"/>
            <a:ext cx="1051048" cy="628651"/>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b="0" dirty="0">
                <a:solidFill>
                  <a:srgbClr val="F8F8F8"/>
                </a:solidFill>
                <a:latin typeface="华文细黑" pitchFamily="2" charset="-122"/>
                <a:ea typeface="华文细黑" pitchFamily="2" charset="-122"/>
                <a:cs typeface="SimSun" pitchFamily="2" charset="-122"/>
              </a:rPr>
              <a:t>.</a:t>
            </a:r>
          </a:p>
        </p:txBody>
      </p:sp>
      <p:sp>
        <p:nvSpPr>
          <p:cNvPr id="64" name="Rectangle 19"/>
          <p:cNvSpPr>
            <a:spLocks noGrp="1" noChangeArrowheads="1"/>
          </p:cNvSpPr>
          <p:nvPr>
            <p:ph type="dt" sz="quarter" idx="2"/>
          </p:nvPr>
        </p:nvSpPr>
        <p:spPr bwMode="auto">
          <a:xfrm>
            <a:off x="657064" y="359570"/>
            <a:ext cx="1218883" cy="1538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000">
                <a:latin typeface="+mn-lt"/>
                <a:ea typeface="+mn-ea"/>
              </a:defRPr>
            </a:lvl1pPr>
          </a:lstStyle>
          <a:p>
            <a:pPr defTabSz="685617" fontAlgn="auto">
              <a:spcBef>
                <a:spcPts val="0"/>
              </a:spcBef>
              <a:spcAft>
                <a:spcPts val="0"/>
              </a:spcAft>
              <a:defRPr/>
            </a:pPr>
            <a:endParaRPr lang="en-US" altLang="zh-CN" kern="0" dirty="0">
              <a:solidFill>
                <a:sysClr val="windowText" lastClr="000000"/>
              </a:solidFill>
              <a:latin typeface="FrutigerNext LT Medium"/>
            </a:endParaRPr>
          </a:p>
        </p:txBody>
      </p:sp>
      <p:pic>
        <p:nvPicPr>
          <p:cNvPr id="115" name="Picture 77" descr="Logo"/>
          <p:cNvPicPr>
            <a:picLocks noChangeAspect="1" noChangeArrowheads="1"/>
          </p:cNvPicPr>
          <p:nvPr userDrawn="1"/>
        </p:nvPicPr>
        <p:blipFill>
          <a:blip r:embed="rId3" cstate="email"/>
          <a:srcRect/>
          <a:stretch>
            <a:fillRect/>
          </a:stretch>
        </p:blipFill>
        <p:spPr bwMode="auto">
          <a:xfrm>
            <a:off x="7956078" y="4272619"/>
            <a:ext cx="529691" cy="528638"/>
          </a:xfrm>
          <a:prstGeom prst="rect">
            <a:avLst/>
          </a:prstGeom>
          <a:noFill/>
        </p:spPr>
      </p:pic>
      <p:sp>
        <p:nvSpPr>
          <p:cNvPr id="62" name="Rectangle 21"/>
          <p:cNvSpPr>
            <a:spLocks noChangeArrowheads="1"/>
          </p:cNvSpPr>
          <p:nvPr userDrawn="1"/>
        </p:nvSpPr>
        <p:spPr bwMode="auto">
          <a:xfrm>
            <a:off x="666113" y="4547700"/>
            <a:ext cx="1602437" cy="184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0045" tIns="0" rIns="60045"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1106" eaLnBrk="0" hangingPunct="0">
              <a:buClrTx/>
              <a:buFontTx/>
              <a:buNone/>
            </a:pPr>
            <a:r>
              <a:rPr lang="en-US" altLang="zh-CN" sz="1200" b="0" dirty="0">
                <a:solidFill>
                  <a:schemeClr val="tx1">
                    <a:lumMod val="75000"/>
                    <a:lumOff val="25000"/>
                  </a:schemeClr>
                </a:solidFill>
                <a:latin typeface="FrutigerNext LT Bold" pitchFamily="1" charset="0"/>
                <a:ea typeface="ＭＳ Ｐゴシック" pitchFamily="34" charset="-128"/>
              </a:rPr>
              <a:t>Huawei Confidential </a:t>
            </a: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4083065280"/>
      </p:ext>
    </p:extLst>
  </p:cSld>
  <p:clrMapOvr>
    <a:masterClrMapping/>
  </p:clrMapOvr>
  <p:transition advClick="0" advTm="8000">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标题 2"/>
          <p:cNvSpPr>
            <a:spLocks noGrp="1"/>
          </p:cNvSpPr>
          <p:nvPr>
            <p:ph type="title"/>
          </p:nvPr>
        </p:nvSpPr>
        <p:spPr>
          <a:xfrm>
            <a:off x="76160" y="32668"/>
            <a:ext cx="6800032" cy="609601"/>
          </a:xfrm>
          <a:prstGeom prst="rect">
            <a:avLst/>
          </a:prstGeom>
        </p:spPr>
        <p:txBody>
          <a:bodyPr lIns="68553" tIns="34276" rIns="68553" bIns="34276" anchor="ctr"/>
          <a:lstStyle>
            <a:lvl1pPr algn="l">
              <a:defRPr sz="2700">
                <a:latin typeface="黑体" pitchFamily="2" charset="-122"/>
                <a:ea typeface="黑体" pitchFamily="2" charset="-122"/>
              </a:defRPr>
            </a:lvl1pPr>
          </a:lstStyle>
          <a:p>
            <a:r>
              <a:rPr lang="zh-CN" altLang="en-US" dirty="0" smtClean="0"/>
              <a:t>单击此处编辑母版标题样式</a:t>
            </a:r>
            <a:endParaRPr lang="zh-CN" altLang="en-US" dirty="0"/>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77060748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1" y="4767267"/>
            <a:ext cx="2133600" cy="273844"/>
          </a:xfrm>
          <a:prstGeom prst="rect">
            <a:avLst/>
          </a:prstGeom>
        </p:spPr>
        <p:txBody>
          <a:bodyPr/>
          <a:lstStyle/>
          <a:p>
            <a:fld id="{5BAA12BA-7539-4DF8-9800-C0C05854C258}" type="datetimeFigureOut">
              <a:rPr lang="zh-CN" altLang="en-US" smtClean="0"/>
              <a:pPr/>
              <a:t>2014/12/16</a:t>
            </a:fld>
            <a:endParaRPr lang="zh-CN" altLang="en-US"/>
          </a:p>
        </p:txBody>
      </p:sp>
      <p:sp>
        <p:nvSpPr>
          <p:cNvPr id="4" name="页脚占位符 3"/>
          <p:cNvSpPr>
            <a:spLocks noGrp="1"/>
          </p:cNvSpPr>
          <p:nvPr>
            <p:ph type="ftr" sz="quarter" idx="11"/>
          </p:nvPr>
        </p:nvSpPr>
        <p:spPr>
          <a:xfrm>
            <a:off x="3124200" y="4767267"/>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7"/>
            <a:ext cx="2133600" cy="273844"/>
          </a:xfrm>
          <a:prstGeom prst="rect">
            <a:avLst/>
          </a:prstGeom>
        </p:spPr>
        <p:txBody>
          <a:bodyPr/>
          <a:lstStyle/>
          <a:p>
            <a:fld id="{0235F95F-31AD-4167-851A-AF7B1C5F54E7}" type="slidenum">
              <a:rPr lang="zh-CN" altLang="en-US" smtClean="0"/>
              <a:pPr/>
              <a:t>‹#›</a:t>
            </a:fld>
            <a:endParaRPr lang="zh-CN" altLang="en-US"/>
          </a:p>
        </p:txBody>
      </p:sp>
      <p:pic>
        <p:nvPicPr>
          <p:cNvPr id="6" name="图片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表格">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755650" y="244088"/>
            <a:ext cx="7632700" cy="653653"/>
          </a:xfrm>
          <a:prstGeom prst="rect">
            <a:avLst/>
          </a:prstGeom>
        </p:spPr>
        <p:txBody>
          <a:bodyPr/>
          <a:lstStyle/>
          <a:p>
            <a:r>
              <a:rPr lang="zh-CN" altLang="en-US" smtClean="0"/>
              <a:t>单击此处编辑母版标题样式</a:t>
            </a:r>
            <a:endParaRPr lang="zh-CN" altLang="en-US"/>
          </a:p>
        </p:txBody>
      </p:sp>
      <p:sp>
        <p:nvSpPr>
          <p:cNvPr id="6" name="内容占位符 2"/>
          <p:cNvSpPr>
            <a:spLocks noGrp="1"/>
          </p:cNvSpPr>
          <p:nvPr>
            <p:ph idx="1"/>
          </p:nvPr>
        </p:nvSpPr>
        <p:spPr>
          <a:xfrm>
            <a:off x="755650" y="1221590"/>
            <a:ext cx="7632700" cy="3145631"/>
          </a:xfrm>
          <a:prstGeom prst="rect">
            <a:avLst/>
          </a:prstGeo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图片 3"/>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31920322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473246783"/>
      </p:ext>
    </p:extLst>
  </p:cSld>
  <p:clrMapOvr>
    <a:masterClrMapping/>
  </p:clrMapOvr>
  <p:transition advClick="0" advTm="8000">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907220280"/>
      </p:ext>
    </p:extLst>
  </p:cSld>
  <p:clrMapOvr>
    <a:masterClrMapping/>
  </p:clrMapOvr>
  <p:transition advClick="0" advTm="8000">
    <p:fade thruBlk="1"/>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7069" y="300079"/>
            <a:ext cx="7828703" cy="645434"/>
          </a:xfrm>
          <a:prstGeom prst="rect">
            <a:avLst/>
          </a:prstGeom>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30036" rIns="60073" bIns="30036" numCol="1" anchor="t" anchorCtr="0" compatLnSpc="1">
            <a:prstTxWarp prst="textNoShape">
              <a:avLst/>
            </a:prstTxWarp>
            <a:spAutoFit/>
          </a:bodyPr>
          <a:lstStyle>
            <a:lvl1pPr>
              <a:defRPr lang="zh-CN" altLang="en-US" kern="1200" dirty="0">
                <a:latin typeface="+mj-lt"/>
                <a:ea typeface="Arial Unicode MS" pitchFamily="34" charset="-122"/>
                <a:cs typeface="Times New Roman" pitchFamily="18" charset="0"/>
              </a:defRPr>
            </a:lvl1pPr>
          </a:lstStyle>
          <a:p>
            <a:pPr lvl="0"/>
            <a:r>
              <a:rPr lang="zh-CN" altLang="en-US" dirty="0" smtClean="0"/>
              <a:t>单击此处编辑母版标题样式</a:t>
            </a:r>
            <a:endParaRPr lang="zh-CN" altLang="en-US" dirty="0"/>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1020041562"/>
      </p:ext>
    </p:extLst>
  </p:cSld>
  <p:clrMapOvr>
    <a:masterClrMapping/>
  </p:clrMapOvr>
  <p:transition advClick="0" advTm="8000"/>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3977039246"/>
      </p:ext>
    </p:extLst>
  </p:cSld>
  <p:clrMapOvr>
    <a:masterClrMapping/>
  </p:clrMapOvr>
  <p:transition advClick="0" advTm="8000">
    <p:fade thruBlk="1"/>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4"/>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4"/>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1" y="4767267"/>
            <a:ext cx="2133600" cy="273844"/>
          </a:xfrm>
          <a:prstGeom prst="rect">
            <a:avLst/>
          </a:prstGeom>
        </p:spPr>
        <p:txBody>
          <a:bodyPr/>
          <a:lstStyle/>
          <a:p>
            <a:fld id="{5BAA12BA-7539-4DF8-9800-C0C05854C258}" type="datetimeFigureOut">
              <a:rPr lang="zh-CN" altLang="en-US" smtClean="0"/>
              <a:pPr/>
              <a:t>2014/12/16</a:t>
            </a:fld>
            <a:endParaRPr lang="zh-CN" altLang="en-US"/>
          </a:p>
        </p:txBody>
      </p:sp>
      <p:sp>
        <p:nvSpPr>
          <p:cNvPr id="6" name="页脚占位符 5"/>
          <p:cNvSpPr>
            <a:spLocks noGrp="1"/>
          </p:cNvSpPr>
          <p:nvPr>
            <p:ph type="ftr" sz="quarter" idx="11"/>
          </p:nvPr>
        </p:nvSpPr>
        <p:spPr>
          <a:xfrm>
            <a:off x="3124200" y="4767267"/>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7"/>
            <a:ext cx="2133600" cy="273844"/>
          </a:xfrm>
          <a:prstGeom prst="rect">
            <a:avLst/>
          </a:prstGeom>
        </p:spPr>
        <p:txBody>
          <a:bodyPr/>
          <a:lstStyle/>
          <a:p>
            <a:fld id="{0235F95F-31AD-4167-851A-AF7B1C5F54E7}"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4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1" y="4767267"/>
            <a:ext cx="2133600" cy="273844"/>
          </a:xfrm>
          <a:prstGeom prst="rect">
            <a:avLst/>
          </a:prstGeom>
        </p:spPr>
        <p:txBody>
          <a:bodyPr/>
          <a:lstStyle/>
          <a:p>
            <a:fld id="{5BAA12BA-7539-4DF8-9800-C0C05854C258}" type="datetimeFigureOut">
              <a:rPr lang="zh-CN" altLang="en-US" smtClean="0"/>
              <a:pPr/>
              <a:t>2014/12/16</a:t>
            </a:fld>
            <a:endParaRPr lang="zh-CN" altLang="en-US"/>
          </a:p>
        </p:txBody>
      </p:sp>
      <p:sp>
        <p:nvSpPr>
          <p:cNvPr id="5" name="页脚占位符 4"/>
          <p:cNvSpPr>
            <a:spLocks noGrp="1"/>
          </p:cNvSpPr>
          <p:nvPr>
            <p:ph type="ftr" sz="quarter" idx="11"/>
          </p:nvPr>
        </p:nvSpPr>
        <p:spPr>
          <a:xfrm>
            <a:off x="3124200" y="4767267"/>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7"/>
            <a:ext cx="2133600" cy="273844"/>
          </a:xfrm>
          <a:prstGeom prst="rect">
            <a:avLst/>
          </a:prstGeom>
        </p:spPr>
        <p:txBody>
          <a:bodyPr/>
          <a:lstStyle/>
          <a:p>
            <a:fld id="{0235F95F-31AD-4167-851A-AF7B1C5F54E7}"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44089"/>
            <a:ext cx="7632700" cy="65365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55650" y="1221590"/>
            <a:ext cx="7632700" cy="314563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23494486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473246783"/>
      </p:ext>
    </p:extLst>
  </p:cSld>
  <p:clrMapOvr>
    <a:masterClrMapping/>
  </p:clrMapOvr>
  <p:transition advClick="0" advTm="8000">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109" name="Freeform 6"/>
          <p:cNvSpPr>
            <a:spLocks/>
          </p:cNvSpPr>
          <p:nvPr userDrawn="1"/>
        </p:nvSpPr>
        <p:spPr bwMode="auto">
          <a:xfrm>
            <a:off x="6257486" y="1003030"/>
            <a:ext cx="2885324" cy="2577704"/>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0" name="Freeform 5"/>
          <p:cNvSpPr>
            <a:spLocks/>
          </p:cNvSpPr>
          <p:nvPr userDrawn="1"/>
        </p:nvSpPr>
        <p:spPr bwMode="auto">
          <a:xfrm>
            <a:off x="2391" y="1003030"/>
            <a:ext cx="6646719" cy="2577704"/>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email"/>
            <a:srcRect/>
            <a:stretch>
              <a:fillRect/>
            </a:stretch>
          </a:blip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1" name="Text Box 7"/>
          <p:cNvSpPr txBox="1">
            <a:spLocks noChangeArrowheads="1"/>
          </p:cNvSpPr>
          <p:nvPr userDrawn="1"/>
        </p:nvSpPr>
        <p:spPr bwMode="auto">
          <a:xfrm>
            <a:off x="7389483" y="3108744"/>
            <a:ext cx="1111486" cy="207731"/>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None/>
              <a:defRPr/>
            </a:pPr>
            <a:r>
              <a:rPr lang="en-US" altLang="zh-CN" sz="900"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userDrawn="1"/>
        </p:nvSpPr>
        <p:spPr bwMode="auto">
          <a:xfrm>
            <a:off x="7801326" y="4145758"/>
            <a:ext cx="716570" cy="748904"/>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p>
            <a:endParaRPr lang="zh-CN" altLang="en-US"/>
          </a:p>
        </p:txBody>
      </p:sp>
      <p:sp>
        <p:nvSpPr>
          <p:cNvPr id="1508364" name="Rectangle 12"/>
          <p:cNvSpPr>
            <a:spLocks noGrp="1" noChangeArrowheads="1"/>
          </p:cNvSpPr>
          <p:nvPr>
            <p:ph type="ctrTitle"/>
          </p:nvPr>
        </p:nvSpPr>
        <p:spPr>
          <a:xfrm>
            <a:off x="672531" y="1597830"/>
            <a:ext cx="5511159" cy="1102519"/>
          </a:xfrm>
          <a:prstGeom prst="rect">
            <a:avLst/>
          </a:prstGeom>
        </p:spPr>
        <p:txBody>
          <a:bodyPr lIns="68562" tIns="34281" rIns="68562" bIns="34281"/>
          <a:lstStyle>
            <a:lvl1pPr>
              <a:defRPr sz="3000">
                <a:solidFill>
                  <a:schemeClr val="bg1"/>
                </a:solidFill>
                <a:effectLst>
                  <a:outerShdw blurRad="50800" dist="38100" dir="2700000" algn="tl" rotWithShape="0">
                    <a:prstClr val="black">
                      <a:alpha val="40000"/>
                    </a:prstClr>
                  </a:outerShdw>
                </a:effectLst>
              </a:defRPr>
            </a:lvl1pPr>
          </a:lstStyle>
          <a:p>
            <a:r>
              <a:rPr lang="zh-CN" altLang="en-US" dirty="0" smtClean="0"/>
              <a:t>单击此处编辑母版标题样式</a:t>
            </a:r>
            <a:endParaRPr lang="zh-CN" altLang="en-US" dirty="0"/>
          </a:p>
        </p:txBody>
      </p:sp>
      <p:sp>
        <p:nvSpPr>
          <p:cNvPr id="1508365" name="Rectangle 13"/>
          <p:cNvSpPr>
            <a:spLocks noGrp="1" noChangeArrowheads="1"/>
          </p:cNvSpPr>
          <p:nvPr>
            <p:ph type="subTitle" idx="1"/>
          </p:nvPr>
        </p:nvSpPr>
        <p:spPr>
          <a:xfrm>
            <a:off x="672529" y="3081338"/>
            <a:ext cx="5509968" cy="400050"/>
          </a:xfrm>
          <a:prstGeom prst="rect">
            <a:avLst/>
          </a:prstGeom>
        </p:spPr>
        <p:txBody>
          <a:bodyPr lIns="68562" tIns="34281" rIns="68562" bIns="34281"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1508366" name="Rectangle 14"/>
          <p:cNvSpPr>
            <a:spLocks noChangeArrowheads="1"/>
          </p:cNvSpPr>
          <p:nvPr userDrawn="1"/>
        </p:nvSpPr>
        <p:spPr bwMode="auto">
          <a:xfrm>
            <a:off x="-1844988" y="396479"/>
            <a:ext cx="1844988" cy="3980259"/>
          </a:xfrm>
          <a:prstGeom prst="rect">
            <a:avLst/>
          </a:prstGeom>
          <a:noFill/>
          <a:ln w="9525">
            <a:noFill/>
            <a:miter lim="800000"/>
            <a:headEnd/>
            <a:tailEnd/>
          </a:ln>
          <a:effectLst/>
        </p:spPr>
        <p:txBody>
          <a:bodyPr lIns="65831" tIns="32916" rIns="65831" bIns="32916"/>
          <a:lstStyle/>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英文标题</a:t>
            </a:r>
            <a:r>
              <a:rPr lang="en-US" altLang="zh-CN" sz="900" b="0" dirty="0">
                <a:solidFill>
                  <a:srgbClr val="F8F8F8"/>
                </a:solidFill>
                <a:ea typeface="华文细黑" pitchFamily="2" charset="-122"/>
                <a:cs typeface="SimSun" pitchFamily="2" charset="-122"/>
              </a:rPr>
              <a:t>:32-35pt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Medium</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中文标题</a:t>
            </a:r>
            <a:r>
              <a:rPr lang="en-US" altLang="zh-CN" sz="900" b="0" dirty="0">
                <a:solidFill>
                  <a:srgbClr val="F8F8F8"/>
                </a:solidFill>
                <a:ea typeface="华文细黑" pitchFamily="2" charset="-122"/>
                <a:cs typeface="SimSun" pitchFamily="2" charset="-122"/>
              </a:rPr>
              <a:t>:30-32pt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黑体</a:t>
            </a: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英文正文</a:t>
            </a:r>
            <a:r>
              <a:rPr lang="en-US" altLang="zh-CN" sz="900" b="0" dirty="0">
                <a:solidFill>
                  <a:srgbClr val="F8F8F8"/>
                </a:solidFill>
                <a:ea typeface="华文细黑" pitchFamily="2" charset="-122"/>
                <a:cs typeface="SimSun" pitchFamily="2" charset="-122"/>
              </a:rPr>
              <a:t>:20-22pt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 </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 :18pt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Regular</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中文正文</a:t>
            </a:r>
            <a:r>
              <a:rPr lang="en-US" altLang="zh-CN" sz="900" b="0" dirty="0">
                <a:solidFill>
                  <a:srgbClr val="F8F8F8"/>
                </a:solidFill>
                <a:ea typeface="华文细黑" pitchFamily="2" charset="-122"/>
                <a:cs typeface="SimSun" pitchFamily="2" charset="-122"/>
              </a:rPr>
              <a:t>:18-20pt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细黑体 </a:t>
            </a:r>
            <a:endParaRPr lang="zh-CN" altLang="en-US" sz="900" b="0" dirty="0">
              <a:solidFill>
                <a:srgbClr val="080808"/>
              </a:solidFill>
              <a:ea typeface="华文细黑" pitchFamily="2" charset="-122"/>
              <a:cs typeface="SimSun" pitchFamily="2" charset="-122"/>
            </a:endParaRPr>
          </a:p>
        </p:txBody>
      </p:sp>
      <p:sp>
        <p:nvSpPr>
          <p:cNvPr id="1508367" name="Rectangle 15"/>
          <p:cNvSpPr>
            <a:spLocks noChangeArrowheads="1"/>
          </p:cNvSpPr>
          <p:nvPr userDrawn="1"/>
        </p:nvSpPr>
        <p:spPr bwMode="auto">
          <a:xfrm>
            <a:off x="9268988" y="4085447"/>
            <a:ext cx="920113" cy="238497"/>
          </a:xfrm>
          <a:prstGeom prst="rect">
            <a:avLst/>
          </a:prstGeom>
          <a:solidFill>
            <a:srgbClr val="F8F8F8"/>
          </a:solidFill>
          <a:ln w="9525" algn="ctr">
            <a:noFill/>
            <a:miter lim="800000"/>
            <a:headEnd/>
            <a:tailEnd/>
          </a:ln>
          <a:effectLst/>
        </p:spPr>
        <p:txBody>
          <a:bodyPr lIns="68550" tIns="34275" rIns="68550" bIns="34275" anchor="ctr">
            <a:spAutoFit/>
          </a:bodyPr>
          <a:lstStyle/>
          <a:p>
            <a:pPr algn="ctr" defTabSz="658240" eaLnBrk="0" hangingPunct="0">
              <a:buClrTx/>
              <a:buFontTx/>
              <a:buNone/>
            </a:pPr>
            <a:endParaRPr lang="zh-CN" altLang="zh-CN" sz="1100" b="0" dirty="0">
              <a:latin typeface="FrutigerNext LT Regular" pitchFamily="34" charset="0"/>
              <a:ea typeface="MS PGothic" pitchFamily="34" charset="-128"/>
            </a:endParaRPr>
          </a:p>
        </p:txBody>
      </p:sp>
      <p:grpSp>
        <p:nvGrpSpPr>
          <p:cNvPr id="2" name="Group 16"/>
          <p:cNvGrpSpPr>
            <a:grpSpLocks/>
          </p:cNvGrpSpPr>
          <p:nvPr userDrawn="1"/>
        </p:nvGrpSpPr>
        <p:grpSpPr bwMode="auto">
          <a:xfrm>
            <a:off x="9352305" y="3958837"/>
            <a:ext cx="741566" cy="138113"/>
            <a:chOff x="6657" y="3492"/>
            <a:chExt cx="527" cy="121"/>
          </a:xfrm>
        </p:grpSpPr>
        <p:sp>
          <p:nvSpPr>
            <p:cNvPr id="1508369"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p>
          </p:txBody>
        </p:sp>
        <p:sp>
          <p:nvSpPr>
            <p:cNvPr id="1508370"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71"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p>
          </p:txBody>
        </p:sp>
        <p:sp>
          <p:nvSpPr>
            <p:cNvPr id="1508372"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3" name="Group 21"/>
          <p:cNvGrpSpPr>
            <a:grpSpLocks/>
          </p:cNvGrpSpPr>
          <p:nvPr userDrawn="1"/>
        </p:nvGrpSpPr>
        <p:grpSpPr bwMode="auto">
          <a:xfrm>
            <a:off x="9352305" y="4652965"/>
            <a:ext cx="741566" cy="136922"/>
            <a:chOff x="6657" y="4103"/>
            <a:chExt cx="527" cy="121"/>
          </a:xfrm>
        </p:grpSpPr>
        <p:sp>
          <p:nvSpPr>
            <p:cNvPr id="1508374"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375"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76"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p>
          </p:txBody>
        </p:sp>
        <p:sp>
          <p:nvSpPr>
            <p:cNvPr id="1508377"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p>
          </p:txBody>
        </p:sp>
      </p:grpSp>
      <p:grpSp>
        <p:nvGrpSpPr>
          <p:cNvPr id="4" name="Group 26"/>
          <p:cNvGrpSpPr>
            <a:grpSpLocks/>
          </p:cNvGrpSpPr>
          <p:nvPr userDrawn="1"/>
        </p:nvGrpSpPr>
        <p:grpSpPr bwMode="auto">
          <a:xfrm>
            <a:off x="9352305" y="4837510"/>
            <a:ext cx="741566" cy="136922"/>
            <a:chOff x="6657" y="4266"/>
            <a:chExt cx="527" cy="121"/>
          </a:xfrm>
        </p:grpSpPr>
        <p:sp>
          <p:nvSpPr>
            <p:cNvPr id="1508379"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80"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p>
          </p:txBody>
        </p:sp>
        <p:sp>
          <p:nvSpPr>
            <p:cNvPr id="1508381"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82"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p>
          </p:txBody>
        </p:sp>
      </p:grpSp>
      <p:grpSp>
        <p:nvGrpSpPr>
          <p:cNvPr id="5" name="Group 31"/>
          <p:cNvGrpSpPr>
            <a:grpSpLocks/>
          </p:cNvGrpSpPr>
          <p:nvPr userDrawn="1"/>
        </p:nvGrpSpPr>
        <p:grpSpPr bwMode="auto">
          <a:xfrm>
            <a:off x="9352305" y="4145758"/>
            <a:ext cx="741566" cy="136922"/>
            <a:chOff x="6657" y="3656"/>
            <a:chExt cx="527" cy="121"/>
          </a:xfrm>
        </p:grpSpPr>
        <p:sp>
          <p:nvSpPr>
            <p:cNvPr id="1508384"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385"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86"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387"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p>
          </p:txBody>
        </p:sp>
      </p:grpSp>
      <p:grpSp>
        <p:nvGrpSpPr>
          <p:cNvPr id="6" name="Group 36"/>
          <p:cNvGrpSpPr>
            <a:grpSpLocks/>
          </p:cNvGrpSpPr>
          <p:nvPr userDrawn="1"/>
        </p:nvGrpSpPr>
        <p:grpSpPr bwMode="auto">
          <a:xfrm>
            <a:off x="9352305" y="4468417"/>
            <a:ext cx="741566" cy="136922"/>
            <a:chOff x="6657" y="3941"/>
            <a:chExt cx="527" cy="121"/>
          </a:xfrm>
        </p:grpSpPr>
        <p:sp>
          <p:nvSpPr>
            <p:cNvPr id="1508389"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p>
          </p:txBody>
        </p:sp>
        <p:sp>
          <p:nvSpPr>
            <p:cNvPr id="1508390"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p>
          </p:txBody>
        </p:sp>
        <p:sp>
          <p:nvSpPr>
            <p:cNvPr id="1508391"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2"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p>
          </p:txBody>
        </p:sp>
      </p:grpSp>
      <p:grpSp>
        <p:nvGrpSpPr>
          <p:cNvPr id="7" name="Group 41"/>
          <p:cNvGrpSpPr>
            <a:grpSpLocks/>
          </p:cNvGrpSpPr>
          <p:nvPr userDrawn="1"/>
        </p:nvGrpSpPr>
        <p:grpSpPr bwMode="auto">
          <a:xfrm>
            <a:off x="9352305" y="5023249"/>
            <a:ext cx="741566" cy="136922"/>
            <a:chOff x="6657" y="4430"/>
            <a:chExt cx="527" cy="121"/>
          </a:xfrm>
        </p:grpSpPr>
        <p:sp>
          <p:nvSpPr>
            <p:cNvPr id="1508394"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95"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96"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7"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p>
          </p:txBody>
        </p:sp>
      </p:grpSp>
      <p:grpSp>
        <p:nvGrpSpPr>
          <p:cNvPr id="8" name="Group 46"/>
          <p:cNvGrpSpPr>
            <a:grpSpLocks/>
          </p:cNvGrpSpPr>
          <p:nvPr userDrawn="1"/>
        </p:nvGrpSpPr>
        <p:grpSpPr bwMode="auto">
          <a:xfrm>
            <a:off x="9352305" y="3774290"/>
            <a:ext cx="741566" cy="138113"/>
            <a:chOff x="6657" y="3329"/>
            <a:chExt cx="527" cy="122"/>
          </a:xfrm>
        </p:grpSpPr>
        <p:sp>
          <p:nvSpPr>
            <p:cNvPr id="1508399"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0"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p>
          </p:txBody>
        </p:sp>
        <p:sp>
          <p:nvSpPr>
            <p:cNvPr id="1508401"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02"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9" name="Group 51"/>
          <p:cNvGrpSpPr>
            <a:grpSpLocks/>
          </p:cNvGrpSpPr>
          <p:nvPr userDrawn="1"/>
        </p:nvGrpSpPr>
        <p:grpSpPr bwMode="auto">
          <a:xfrm>
            <a:off x="9352305" y="3450433"/>
            <a:ext cx="741566" cy="136922"/>
            <a:chOff x="6657" y="3043"/>
            <a:chExt cx="527" cy="121"/>
          </a:xfrm>
        </p:grpSpPr>
        <p:sp>
          <p:nvSpPr>
            <p:cNvPr id="150840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40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40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p>
          </p:txBody>
        </p:sp>
      </p:grpSp>
      <p:grpSp>
        <p:nvGrpSpPr>
          <p:cNvPr id="10" name="Group 56"/>
          <p:cNvGrpSpPr>
            <a:grpSpLocks/>
          </p:cNvGrpSpPr>
          <p:nvPr userDrawn="1"/>
        </p:nvGrpSpPr>
        <p:grpSpPr bwMode="auto">
          <a:xfrm>
            <a:off x="9352305" y="3265893"/>
            <a:ext cx="741566" cy="138113"/>
            <a:chOff x="6657" y="2881"/>
            <a:chExt cx="527" cy="121"/>
          </a:xfrm>
        </p:grpSpPr>
        <p:sp>
          <p:nvSpPr>
            <p:cNvPr id="1508409"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p>
          </p:txBody>
        </p:sp>
        <p:sp>
          <p:nvSpPr>
            <p:cNvPr id="1508410"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p>
          </p:txBody>
        </p:sp>
        <p:sp>
          <p:nvSpPr>
            <p:cNvPr id="1508411"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12"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p>
          </p:txBody>
        </p:sp>
      </p:grpSp>
      <p:sp>
        <p:nvSpPr>
          <p:cNvPr id="1508413" name="Rectangle 61"/>
          <p:cNvSpPr>
            <a:spLocks noChangeArrowheads="1"/>
          </p:cNvSpPr>
          <p:nvPr userDrawn="1"/>
        </p:nvSpPr>
        <p:spPr bwMode="auto">
          <a:xfrm>
            <a:off x="9199945" y="1697831"/>
            <a:ext cx="1051048" cy="1990725"/>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配色参考方案：</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（仅供参考）</a:t>
            </a:r>
          </a:p>
        </p:txBody>
      </p:sp>
      <p:sp>
        <p:nvSpPr>
          <p:cNvPr id="1508414" name="Rectangle 62"/>
          <p:cNvSpPr>
            <a:spLocks noChangeArrowheads="1"/>
          </p:cNvSpPr>
          <p:nvPr userDrawn="1"/>
        </p:nvSpPr>
        <p:spPr bwMode="auto">
          <a:xfrm>
            <a:off x="9199945" y="-46435"/>
            <a:ext cx="1051048" cy="628651"/>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b="0" dirty="0">
                <a:solidFill>
                  <a:srgbClr val="F8F8F8"/>
                </a:solidFill>
                <a:latin typeface="华文细黑" pitchFamily="2" charset="-122"/>
                <a:ea typeface="华文细黑" pitchFamily="2" charset="-122"/>
                <a:cs typeface="SimSun" pitchFamily="2" charset="-122"/>
              </a:rPr>
              <a:t>.</a:t>
            </a:r>
          </a:p>
        </p:txBody>
      </p:sp>
      <p:sp>
        <p:nvSpPr>
          <p:cNvPr id="64" name="Rectangle 19"/>
          <p:cNvSpPr>
            <a:spLocks noGrp="1" noChangeArrowheads="1"/>
          </p:cNvSpPr>
          <p:nvPr>
            <p:ph type="dt" sz="quarter" idx="2"/>
          </p:nvPr>
        </p:nvSpPr>
        <p:spPr bwMode="auto">
          <a:xfrm>
            <a:off x="657064" y="359570"/>
            <a:ext cx="1218883" cy="1538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000">
                <a:latin typeface="+mn-lt"/>
                <a:ea typeface="+mn-ea"/>
              </a:defRPr>
            </a:lvl1pPr>
          </a:lstStyle>
          <a:p>
            <a:pPr defTabSz="685617" fontAlgn="auto">
              <a:spcBef>
                <a:spcPts val="0"/>
              </a:spcBef>
              <a:spcAft>
                <a:spcPts val="0"/>
              </a:spcAft>
              <a:defRPr/>
            </a:pPr>
            <a:endParaRPr lang="en-US" altLang="zh-CN" kern="0" dirty="0">
              <a:solidFill>
                <a:sysClr val="windowText" lastClr="000000"/>
              </a:solidFill>
              <a:latin typeface="FrutigerNext LT Medium"/>
            </a:endParaRPr>
          </a:p>
        </p:txBody>
      </p:sp>
      <p:pic>
        <p:nvPicPr>
          <p:cNvPr id="115" name="Picture 77" descr="Logo"/>
          <p:cNvPicPr>
            <a:picLocks noChangeAspect="1" noChangeArrowheads="1"/>
          </p:cNvPicPr>
          <p:nvPr userDrawn="1"/>
        </p:nvPicPr>
        <p:blipFill>
          <a:blip r:embed="rId3" cstate="email"/>
          <a:srcRect/>
          <a:stretch>
            <a:fillRect/>
          </a:stretch>
        </p:blipFill>
        <p:spPr bwMode="auto">
          <a:xfrm>
            <a:off x="7956078" y="4272619"/>
            <a:ext cx="529691" cy="528638"/>
          </a:xfrm>
          <a:prstGeom prst="rect">
            <a:avLst/>
          </a:prstGeom>
          <a:noFill/>
        </p:spPr>
      </p:pic>
      <p:sp>
        <p:nvSpPr>
          <p:cNvPr id="62" name="Rectangle 21"/>
          <p:cNvSpPr>
            <a:spLocks noChangeArrowheads="1"/>
          </p:cNvSpPr>
          <p:nvPr userDrawn="1"/>
        </p:nvSpPr>
        <p:spPr bwMode="auto">
          <a:xfrm>
            <a:off x="666113" y="4547700"/>
            <a:ext cx="1602437" cy="184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0045" tIns="0" rIns="60045"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1106" eaLnBrk="0" hangingPunct="0">
              <a:buClrTx/>
              <a:buFontTx/>
              <a:buNone/>
            </a:pPr>
            <a:r>
              <a:rPr lang="en-US" altLang="zh-CN" sz="1200" b="0" dirty="0">
                <a:solidFill>
                  <a:schemeClr val="tx1">
                    <a:lumMod val="75000"/>
                    <a:lumOff val="25000"/>
                  </a:schemeClr>
                </a:solidFill>
                <a:latin typeface="FrutigerNext LT Bold" pitchFamily="1" charset="0"/>
                <a:ea typeface="ＭＳ Ｐゴシック" pitchFamily="34" charset="-128"/>
              </a:rPr>
              <a:t>Huawei Confidential </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表格">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755650" y="244088"/>
            <a:ext cx="7632700" cy="653653"/>
          </a:xfrm>
          <a:prstGeom prst="rect">
            <a:avLst/>
          </a:prstGeom>
        </p:spPr>
        <p:txBody>
          <a:bodyPr/>
          <a:lstStyle/>
          <a:p>
            <a:r>
              <a:rPr lang="zh-CN" altLang="en-US" smtClean="0"/>
              <a:t>单击此处编辑母版标题样式</a:t>
            </a:r>
            <a:endParaRPr lang="zh-CN" altLang="en-US"/>
          </a:p>
        </p:txBody>
      </p:sp>
      <p:sp>
        <p:nvSpPr>
          <p:cNvPr id="6" name="内容占位符 2"/>
          <p:cNvSpPr>
            <a:spLocks noGrp="1"/>
          </p:cNvSpPr>
          <p:nvPr>
            <p:ph idx="1"/>
          </p:nvPr>
        </p:nvSpPr>
        <p:spPr>
          <a:xfrm>
            <a:off x="755650" y="1221590"/>
            <a:ext cx="7632700" cy="3145631"/>
          </a:xfrm>
          <a:prstGeom prst="rect">
            <a:avLst/>
          </a:prstGeo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图片 3"/>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31920322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85635" y="205979"/>
            <a:ext cx="8229838" cy="857250"/>
          </a:xfrm>
          <a:prstGeom prst="rect">
            <a:avLst/>
          </a:prstGeom>
        </p:spPr>
        <p:txBody>
          <a:bodyPr/>
          <a:lstStyle/>
          <a:p>
            <a:r>
              <a:rPr lang="zh-CN" altLang="en-US" smtClean="0"/>
              <a:t>单击此处编辑母版标题样式</a:t>
            </a:r>
            <a:endParaRPr lang="zh-CN" alt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7.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9.jpe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2" descr="E:\01 日常工作\10 多媒体\PPT内部汇报用模板\PPT封面03副本.jpg"/>
          <p:cNvPicPr>
            <a:picLocks noChangeAspect="1" noChangeArrowheads="1"/>
          </p:cNvPicPr>
          <p:nvPr/>
        </p:nvPicPr>
        <p:blipFill>
          <a:blip r:embed="rId3" cstate="print"/>
          <a:srcRect/>
          <a:stretch>
            <a:fillRect/>
          </a:stretch>
        </p:blipFill>
        <p:spPr bwMode="auto">
          <a:xfrm>
            <a:off x="0" y="0"/>
            <a:ext cx="9144000" cy="5143500"/>
          </a:xfrm>
          <a:prstGeom prst="rect">
            <a:avLst/>
          </a:prstGeom>
          <a:noFill/>
        </p:spPr>
      </p:pic>
      <p:sp>
        <p:nvSpPr>
          <p:cNvPr id="15" name="Rectangle 8"/>
          <p:cNvSpPr>
            <a:spLocks noGrp="1" noChangeArrowheads="1"/>
          </p:cNvSpPr>
          <p:nvPr>
            <p:ph type="title"/>
          </p:nvPr>
        </p:nvSpPr>
        <p:spPr bwMode="auto">
          <a:xfrm>
            <a:off x="504832" y="1977631"/>
            <a:ext cx="5686135" cy="5616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34281" rIns="68562" bIns="34281"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21"/>
          <p:cNvSpPr>
            <a:spLocks noChangeArrowheads="1"/>
          </p:cNvSpPr>
          <p:nvPr/>
        </p:nvSpPr>
        <p:spPr bwMode="auto">
          <a:xfrm>
            <a:off x="450234" y="277776"/>
            <a:ext cx="1424894" cy="153888"/>
          </a:xfrm>
          <a:prstGeom prst="rect">
            <a:avLst/>
          </a:prstGeom>
          <a:noFill/>
          <a:ln w="9525" algn="ctr">
            <a:noFill/>
            <a:miter lim="800000"/>
            <a:headEnd/>
            <a:tailEnd/>
          </a:ln>
          <a:effectLst/>
        </p:spPr>
        <p:txBody>
          <a:bodyPr wrap="none" lIns="80082" tIns="0" rIns="80082" bIns="0">
            <a:spAutoFit/>
          </a:bodyPr>
          <a:lstStyle/>
          <a:p>
            <a:pPr defTabSz="801688" eaLnBrk="0" hangingPunct="0"/>
            <a:fld id="{8520E964-B8DE-4320-8AEF-101A290CFAF7}" type="datetime3">
              <a:rPr lang="zh-CN" altLang="en-US" sz="1000" smtClean="0">
                <a:solidFill>
                  <a:schemeClr val="tx1"/>
                </a:solidFill>
                <a:latin typeface="+mn-ea"/>
                <a:ea typeface="+mn-ea"/>
              </a:rPr>
              <a:pPr defTabSz="801688" eaLnBrk="0" hangingPunct="0"/>
              <a:t>2014年12月16日星期二</a:t>
            </a:fld>
            <a:endParaRPr lang="en-US" altLang="zh-CN" sz="1000" dirty="0">
              <a:solidFill>
                <a:schemeClr val="tx1"/>
              </a:solidFill>
              <a:latin typeface="+mn-ea"/>
              <a:ea typeface="+mn-ea"/>
            </a:endParaRPr>
          </a:p>
        </p:txBody>
      </p:sp>
      <p:pic>
        <p:nvPicPr>
          <p:cNvPr id="20" name="Picture 3" descr="C:\Users\z00124665\Desktop\Operational Guide for Background Panels of the Enterprise Business Group.WMF"/>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504825" y="906454"/>
            <a:ext cx="3168650" cy="126223"/>
          </a:xfrm>
          <a:prstGeom prst="rect">
            <a:avLst/>
          </a:prstGeom>
          <a:noFill/>
        </p:spPr>
      </p:pic>
      <p:sp>
        <p:nvSpPr>
          <p:cNvPr id="21" name="Text Box 5"/>
          <p:cNvSpPr txBox="1">
            <a:spLocks noChangeArrowheads="1"/>
          </p:cNvSpPr>
          <p:nvPr/>
        </p:nvSpPr>
        <p:spPr bwMode="auto">
          <a:xfrm>
            <a:off x="504836" y="4647903"/>
            <a:ext cx="2166619" cy="153888"/>
          </a:xfrm>
          <a:prstGeom prst="rect">
            <a:avLst/>
          </a:prstGeom>
          <a:noFill/>
          <a:ln>
            <a:noFill/>
          </a:ln>
          <a:extLst>
            <a:ext uri="{909E8E84-426E-40DD-AFC4-6F175D3DCCD1}">
              <a14:hiddenFill xmlns:a14="http://schemas.microsoft.com/office/drawing/2010/main" xmlns="">
                <a:solidFill>
                  <a:srgbClr val="4F81BD"/>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000000"/>
                </a:solidFill>
                <a:latin typeface="FrutigerNext LT Bold" pitchFamily="34" charset="0"/>
                <a:ea typeface="MS PGothic" pitchFamily="34" charset="-128"/>
              </a:rPr>
              <a:t>HUAWEI TECHNOLOGIES CO., LTD.</a:t>
            </a:r>
          </a:p>
        </p:txBody>
      </p:sp>
      <p:sp>
        <p:nvSpPr>
          <p:cNvPr id="22" name="Text Box 5"/>
          <p:cNvSpPr txBox="1">
            <a:spLocks noChangeArrowheads="1"/>
          </p:cNvSpPr>
          <p:nvPr/>
        </p:nvSpPr>
        <p:spPr bwMode="auto">
          <a:xfrm>
            <a:off x="7338102" y="3220555"/>
            <a:ext cx="1310615" cy="138499"/>
          </a:xfrm>
          <a:prstGeom prst="rect">
            <a:avLst/>
          </a:prstGeom>
          <a:noFill/>
          <a:ln>
            <a:noFill/>
          </a:ln>
          <a:extLst>
            <a:ext uri="{909E8E84-426E-40DD-AFC4-6F175D3DCCD1}">
              <a14:hiddenFill xmlns:a14="http://schemas.microsoft.com/office/drawing/2010/main" xmlns="">
                <a:solidFill>
                  <a:srgbClr val="4F81BD"/>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defRPr/>
            </a:pPr>
            <a:r>
              <a:rPr lang="en-US" altLang="zh-CN" sz="900" dirty="0" smtClean="0">
                <a:solidFill>
                  <a:schemeClr val="bg1"/>
                </a:solidFill>
                <a:latin typeface="FrutigerNext LT Bold" pitchFamily="34" charset="0"/>
                <a:ea typeface="MS PGothic" pitchFamily="34" charset="-128"/>
              </a:rPr>
              <a:t>enterprise.huawei.com</a:t>
            </a:r>
          </a:p>
        </p:txBody>
      </p:sp>
      <p:pic>
        <p:nvPicPr>
          <p:cNvPr id="24" name="Picture 20" descr="Logo"/>
          <p:cNvPicPr>
            <a:picLocks noChangeAspect="1" noChangeArrowheads="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7796502" y="4028549"/>
            <a:ext cx="764054" cy="762535"/>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15"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2"/>
          <p:cNvSpPr>
            <a:spLocks noChangeArrowheads="1"/>
          </p:cNvSpPr>
          <p:nvPr/>
        </p:nvSpPr>
        <p:spPr bwMode="auto">
          <a:xfrm>
            <a:off x="0" y="2375231"/>
            <a:ext cx="9144000" cy="393938"/>
          </a:xfrm>
          <a:prstGeom prst="rect">
            <a:avLst/>
          </a:prstGeom>
          <a:solidFill>
            <a:srgbClr val="EAEAEA"/>
          </a:solidFill>
          <a:ln w="9525" algn="ctr">
            <a:noFill/>
            <a:miter lim="800000"/>
            <a:headEnd/>
            <a:tailEnd/>
          </a:ln>
          <a:effectLst/>
        </p:spPr>
        <p:txBody>
          <a:bodyPr wrap="square" lIns="91425" tIns="45712" rIns="91425" bIns="45712" anchor="ctr">
            <a:spAutoFit/>
          </a:bodyPr>
          <a:lstStyle/>
          <a:p>
            <a:pPr>
              <a:lnSpc>
                <a:spcPct val="140000"/>
              </a:lnSpc>
              <a:buClr>
                <a:srgbClr val="FF0000"/>
              </a:buClr>
              <a:buSzPct val="90000"/>
              <a:buFont typeface="Wingdings" pitchFamily="2" charset="2"/>
              <a:buChar char="l"/>
              <a:defRPr/>
            </a:pPr>
            <a:endParaRPr lang="zh-CN" altLang="en-US" sz="1400" b="1">
              <a:solidFill>
                <a:srgbClr val="000000"/>
              </a:solidFill>
              <a:latin typeface="Arial" charset="0"/>
              <a:ea typeface="华文细黑" pitchFamily="2" charset="-122"/>
            </a:endParaRPr>
          </a:p>
        </p:txBody>
      </p:sp>
    </p:spTree>
  </p:cSld>
  <p:clrMap bg1="lt1" tx1="dk1" bg2="lt2" tx2="dk2" accent1="accent1" accent2="accent2" accent3="accent3" accent4="accent4" accent5="accent5" accent6="accent6" hlink="hlink" folHlink="folHlink"/>
  <p:sldLayoutIdLst>
    <p:sldLayoutId id="2147483823" r:id="rId1"/>
    <p:sldLayoutId id="2147483850" r:id="rId2"/>
    <p:sldLayoutId id="2147483854" r:id="rId3"/>
    <p:sldLayoutId id="2147483856" r:id="rId4"/>
    <p:sldLayoutId id="2147483864" r:id="rId5"/>
    <p:sldLayoutId id="2147483867"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54" r:id="rId15"/>
    <p:sldLayoutId id="2147483955" r:id="rId16"/>
    <p:sldLayoutId id="2147483956" r:id="rId17"/>
    <p:sldLayoutId id="2147483957" r:id="rId18"/>
    <p:sldLayoutId id="2147483958" r:id="rId1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p:nvSpPr>
        <p:spPr bwMode="auto">
          <a:xfrm>
            <a:off x="0" y="0"/>
            <a:ext cx="9144000" cy="5143500"/>
          </a:xfrm>
          <a:prstGeom prst="rect">
            <a:avLst/>
          </a:prstGeom>
          <a:solidFill>
            <a:schemeClr val="bg1">
              <a:lumMod val="95000"/>
            </a:schemeClr>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pic>
        <p:nvPicPr>
          <p:cNvPr id="15" name="Picture 104" descr="PPT胶片内页元素-16比9-内页灰条"/>
          <p:cNvPicPr>
            <a:picLocks noChangeAspect="1" noChangeArrowheads="1"/>
          </p:cNvPicPr>
          <p:nvPr/>
        </p:nvPicPr>
        <p:blipFill>
          <a:blip r:embed="rId15" cstate="print">
            <a:extLst>
              <a:ext uri="{28A0092B-C50C-407E-A947-70E740481C1C}">
                <a14:useLocalDpi xmlns:a14="http://schemas.microsoft.com/office/drawing/2010/main" xmlns=""/>
              </a:ext>
            </a:extLst>
          </a:blip>
          <a:srcRect/>
          <a:stretch>
            <a:fillRect/>
          </a:stretch>
        </p:blipFill>
        <p:spPr bwMode="auto">
          <a:xfrm>
            <a:off x="0" y="4668388"/>
            <a:ext cx="9144000" cy="475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01" descr="图片3副本"/>
          <p:cNvPicPr>
            <a:picLocks noChangeAspect="1" noChangeArrowheads="1"/>
          </p:cNvPicPr>
          <p:nvPr/>
        </p:nvPicPr>
        <p:blipFill>
          <a:blip r:embed="rId16" cstate="print">
            <a:extLst>
              <a:ext uri="{28A0092B-C50C-407E-A947-70E740481C1C}">
                <a14:useLocalDpi xmlns:a14="http://schemas.microsoft.com/office/drawing/2010/main" xmlns=""/>
              </a:ext>
            </a:extLst>
          </a:blip>
          <a:srcRect/>
          <a:stretch>
            <a:fillRect/>
          </a:stretch>
        </p:blipFill>
        <p:spPr bwMode="auto">
          <a:xfrm>
            <a:off x="7637663" y="4805337"/>
            <a:ext cx="971676" cy="231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Box 8"/>
          <p:cNvSpPr txBox="1">
            <a:spLocks noChangeArrowheads="1"/>
          </p:cNvSpPr>
          <p:nvPr/>
        </p:nvSpPr>
        <p:spPr bwMode="auto">
          <a:xfrm>
            <a:off x="504835" y="4887509"/>
            <a:ext cx="1744813" cy="12311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800" dirty="0" smtClean="0">
                <a:latin typeface="FrutigerNext LT Bold" pitchFamily="34" charset="0"/>
                <a:ea typeface="MS PGothic" pitchFamily="34" charset="-128"/>
              </a:rPr>
              <a:t>HUAWEI TECHNOLOGIES CO., LTD.</a:t>
            </a:r>
          </a:p>
        </p:txBody>
      </p:sp>
      <p:sp>
        <p:nvSpPr>
          <p:cNvPr id="18" name="Rectangle 21"/>
          <p:cNvSpPr>
            <a:spLocks noChangeArrowheads="1"/>
          </p:cNvSpPr>
          <p:nvPr/>
        </p:nvSpPr>
        <p:spPr bwMode="auto">
          <a:xfrm>
            <a:off x="3853364" y="4887509"/>
            <a:ext cx="1149178" cy="1231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80082" tIns="0" rIns="80082" bIns="0">
            <a:spAutoFit/>
          </a:bodyPr>
          <a:lstStyle/>
          <a:p>
            <a:pPr defTabSz="801688" eaLnBrk="0" hangingPunct="0"/>
            <a:r>
              <a:rPr lang="en-US" altLang="zh-CN" sz="800" dirty="0">
                <a:latin typeface="FrutigerNext LT Bold" pitchFamily="34" charset="0"/>
                <a:ea typeface="ＭＳ Ｐゴシック" pitchFamily="34" charset="-128"/>
              </a:rPr>
              <a:t>Huawei Confidential </a:t>
            </a:r>
          </a:p>
        </p:txBody>
      </p:sp>
      <p:sp>
        <p:nvSpPr>
          <p:cNvPr id="19" name="Rectangle 5"/>
          <p:cNvSpPr>
            <a:spLocks noChangeArrowheads="1"/>
          </p:cNvSpPr>
          <p:nvPr/>
        </p:nvSpPr>
        <p:spPr bwMode="auto">
          <a:xfrm>
            <a:off x="6363528" y="4887509"/>
            <a:ext cx="2098154" cy="3417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eaLnBrk="0" hangingPunct="0">
              <a:lnSpc>
                <a:spcPct val="85000"/>
              </a:lnSpc>
            </a:pPr>
            <a:r>
              <a:rPr lang="de-DE" altLang="zh-CN" sz="800" dirty="0" smtClean="0">
                <a:solidFill>
                  <a:srgbClr val="000000"/>
                </a:solidFill>
                <a:latin typeface="FrutigerNext LT Bold" pitchFamily="34" charset="0"/>
                <a:ea typeface="ＭＳ Ｐゴシック" pitchFamily="34" charset="-128"/>
              </a:rPr>
              <a:t>Page </a:t>
            </a:r>
            <a:fld id="{78ECEAFF-B846-4D61-B32B-143CBFF944E0}" type="slidenum">
              <a:rPr lang="de-DE" altLang="zh-CN" sz="8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8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824" r:id="rId1"/>
    <p:sldLayoutId id="2147483822" r:id="rId2"/>
    <p:sldLayoutId id="2147483836" r:id="rId3"/>
    <p:sldLayoutId id="2147483865" r:id="rId4"/>
    <p:sldLayoutId id="2147483928" r:id="rId5"/>
    <p:sldLayoutId id="2147483929" r:id="rId6"/>
    <p:sldLayoutId id="2147483930" r:id="rId7"/>
    <p:sldLayoutId id="2147483931" r:id="rId8"/>
    <p:sldLayoutId id="2147483933" r:id="rId9"/>
    <p:sldLayoutId id="2147483934" r:id="rId10"/>
    <p:sldLayoutId id="2147483935" r:id="rId11"/>
    <p:sldLayoutId id="2147483959" r:id="rId12"/>
    <p:sldLayoutId id="2147483960" r:id="rId1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bwMode="auto">
          <a:xfrm>
            <a:off x="0" y="0"/>
            <a:ext cx="9144000" cy="5143500"/>
          </a:xfrm>
          <a:prstGeom prst="rect">
            <a:avLst/>
          </a:prstGeom>
          <a:solidFill>
            <a:schemeClr val="bg1">
              <a:lumMod val="95000"/>
            </a:schemeClr>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grpSp>
        <p:nvGrpSpPr>
          <p:cNvPr id="9" name="组合 8"/>
          <p:cNvGrpSpPr/>
          <p:nvPr/>
        </p:nvGrpSpPr>
        <p:grpSpPr>
          <a:xfrm>
            <a:off x="12" y="1962988"/>
            <a:ext cx="9143999" cy="3180521"/>
            <a:chOff x="0" y="2616200"/>
            <a:chExt cx="12195175" cy="4241800"/>
          </a:xfrm>
        </p:grpSpPr>
        <p:pic>
          <p:nvPicPr>
            <p:cNvPr id="10" name="Picture 79" descr="5"/>
            <p:cNvPicPr>
              <a:picLocks noChangeAspect="1" noChangeArrowheads="1"/>
            </p:cNvPicPr>
            <p:nvPr userDrawn="1"/>
          </p:nvPicPr>
          <p:blipFill>
            <a:blip r:embed="rId15" cstate="print">
              <a:extLst>
                <a:ext uri="{28A0092B-C50C-407E-A947-70E740481C1C}">
                  <a14:useLocalDpi xmlns:a14="http://schemas.microsoft.com/office/drawing/2010/main" xmlns=""/>
                </a:ext>
              </a:extLst>
            </a:blip>
            <a:srcRect/>
            <a:stretch>
              <a:fillRect/>
            </a:stretch>
          </p:blipFill>
          <p:spPr bwMode="auto">
            <a:xfrm>
              <a:off x="0" y="5616575"/>
              <a:ext cx="12195175" cy="1241425"/>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 Box 80"/>
            <p:cNvSpPr txBox="1">
              <a:spLocks noChangeArrowheads="1"/>
            </p:cNvSpPr>
            <p:nvPr userDrawn="1"/>
          </p:nvSpPr>
          <p:spPr bwMode="auto">
            <a:xfrm>
              <a:off x="4613275" y="2616200"/>
              <a:ext cx="2796794" cy="77990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zh-CN" sz="3200" dirty="0">
                  <a:solidFill>
                    <a:srgbClr val="990000"/>
                  </a:solidFill>
                  <a:latin typeface="FrutigerNext LT Medium" pitchFamily="34" charset="0"/>
                  <a:ea typeface="ＭＳ Ｐゴシック" pitchFamily="34" charset="-128"/>
                </a:rPr>
                <a:t>Thank you</a:t>
              </a:r>
            </a:p>
          </p:txBody>
        </p:sp>
        <p:sp>
          <p:nvSpPr>
            <p:cNvPr id="14" name="Text Box 81"/>
            <p:cNvSpPr txBox="1">
              <a:spLocks noChangeArrowheads="1"/>
            </p:cNvSpPr>
            <p:nvPr userDrawn="1"/>
          </p:nvSpPr>
          <p:spPr bwMode="auto">
            <a:xfrm>
              <a:off x="4683441" y="3389507"/>
              <a:ext cx="2823218" cy="4925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zh-CN" sz="1800" dirty="0">
                  <a:solidFill>
                    <a:srgbClr val="666666"/>
                  </a:solidFill>
                  <a:latin typeface="FrutigerNext LT Regular" pitchFamily="34" charset="0"/>
                  <a:ea typeface="ＭＳ Ｐゴシック" pitchFamily="34" charset="-128"/>
                </a:rPr>
                <a:t>www.huawei.com</a:t>
              </a:r>
              <a:endParaRPr lang="en-US" altLang="zh-CN" sz="1600" dirty="0">
                <a:solidFill>
                  <a:srgbClr val="990000"/>
                </a:solidFill>
                <a:latin typeface="FrutigerNext LT Regular" pitchFamily="34" charset="0"/>
                <a:ea typeface="ＭＳ Ｐゴシック" pitchFamily="34" charset="-128"/>
              </a:endParaRPr>
            </a:p>
          </p:txBody>
        </p:sp>
        <p:sp>
          <p:nvSpPr>
            <p:cNvPr id="15" name="TextBox 14"/>
            <p:cNvSpPr txBox="1"/>
            <p:nvPr userDrawn="1"/>
          </p:nvSpPr>
          <p:spPr>
            <a:xfrm>
              <a:off x="865188" y="4187924"/>
              <a:ext cx="10412412" cy="1200641"/>
            </a:xfrm>
            <a:prstGeom prst="rect">
              <a:avLst/>
            </a:prstGeom>
            <a:noFill/>
          </p:spPr>
          <p:txBody>
            <a:bodyPr wrap="square" rtlCol="0">
              <a:spAutoFit/>
            </a:bodyPr>
            <a:lstStyle/>
            <a:p>
              <a:pPr algn="just">
                <a:lnSpc>
                  <a:spcPct val="100000"/>
                </a:lnSpc>
              </a:pPr>
              <a:r>
                <a:rPr lang="en-US" altLang="zh-CN" sz="1050" b="1" kern="1200" dirty="0" smtClean="0">
                  <a:solidFill>
                    <a:schemeClr val="tx1"/>
                  </a:solidFill>
                  <a:effectLst/>
                  <a:latin typeface="Calibri" pitchFamily="34" charset="0"/>
                  <a:ea typeface="宋体" charset="-122"/>
                  <a:cs typeface="+mn-cs"/>
                </a:rPr>
                <a:t>Copyright©2012 Huawei Technologies Co., Ltd. All Rights Reserved.</a:t>
              </a:r>
              <a:endParaRPr lang="zh-CN" altLang="zh-CN" sz="1050" kern="1200" dirty="0" smtClean="0">
                <a:solidFill>
                  <a:schemeClr val="tx1"/>
                </a:solidFill>
                <a:effectLst/>
                <a:latin typeface="Calibri" pitchFamily="34" charset="0"/>
                <a:ea typeface="宋体" charset="-122"/>
                <a:cs typeface="+mn-cs"/>
              </a:endParaRPr>
            </a:p>
            <a:p>
              <a:pPr algn="just">
                <a:lnSpc>
                  <a:spcPct val="100000"/>
                </a:lnSpc>
              </a:pPr>
              <a:r>
                <a:rPr lang="en-US" altLang="zh-CN" sz="1050" kern="1200" dirty="0" smtClean="0">
                  <a:solidFill>
                    <a:schemeClr val="tx1"/>
                  </a:solidFill>
                  <a:effectLst/>
                  <a:latin typeface="Calibri" pitchFamily="34" charset="0"/>
                  <a:ea typeface="宋体"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50" kern="1200" dirty="0">
                <a:solidFill>
                  <a:schemeClr val="tx1"/>
                </a:solidFill>
                <a:effectLst/>
                <a:latin typeface="Calibri" pitchFamily="34" charset="0"/>
                <a:ea typeface="宋体" charset="-122"/>
                <a:cs typeface="+mn-cs"/>
              </a:endParaRPr>
            </a:p>
          </p:txBody>
        </p:sp>
      </p:grpSp>
    </p:spTree>
  </p:cSld>
  <p:clrMap bg1="lt1" tx1="dk1" bg2="lt2" tx2="dk2" accent1="accent1" accent2="accent2" accent3="accent3" accent4="accent4" accent5="accent5" accent6="accent6" hlink="hlink" folHlink="folHlink"/>
  <p:sldLayoutIdLst>
    <p:sldLayoutId id="2147483834" r:id="rId1"/>
    <p:sldLayoutId id="2147483861"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84" r:id="rId11"/>
    <p:sldLayoutId id="2147483938" r:id="rId12"/>
    <p:sldLayoutId id="2147483939" r:id="rId13"/>
  </p:sldLayoutIdLst>
  <p:transition>
    <p:fade/>
  </p:transition>
  <p:timing>
    <p:tnLst>
      <p:par>
        <p:cTn id="1" dur="indefinite" restart="never" nodeType="tmRoot"/>
      </p:par>
    </p:tnLst>
  </p:timing>
  <p:txStyles>
    <p:titleStyle>
      <a:lvl1pPr algn="ctr" defTabSz="801688" rtl="0" eaLnBrk="0" fontAlgn="base" hangingPunct="0">
        <a:spcBef>
          <a:spcPct val="0"/>
        </a:spcBef>
        <a:spcAft>
          <a:spcPct val="0"/>
        </a:spcAft>
        <a:defRPr sz="3800">
          <a:solidFill>
            <a:schemeClr val="tx2"/>
          </a:solidFill>
          <a:latin typeface="+mj-lt"/>
          <a:ea typeface="+mj-ea"/>
          <a:cs typeface="+mj-cs"/>
        </a:defRPr>
      </a:lvl1pPr>
      <a:lvl2pPr algn="ctr" defTabSz="801688" rtl="0" eaLnBrk="0" fontAlgn="base" hangingPunct="0">
        <a:spcBef>
          <a:spcPct val="0"/>
        </a:spcBef>
        <a:spcAft>
          <a:spcPct val="0"/>
        </a:spcAft>
        <a:defRPr sz="3800">
          <a:solidFill>
            <a:schemeClr val="tx2"/>
          </a:solidFill>
          <a:latin typeface="Arial" charset="0"/>
          <a:ea typeface="宋体" pitchFamily="2" charset="-122"/>
        </a:defRPr>
      </a:lvl2pPr>
      <a:lvl3pPr algn="ctr" defTabSz="801688" rtl="0" eaLnBrk="0" fontAlgn="base" hangingPunct="0">
        <a:spcBef>
          <a:spcPct val="0"/>
        </a:spcBef>
        <a:spcAft>
          <a:spcPct val="0"/>
        </a:spcAft>
        <a:defRPr sz="3800">
          <a:solidFill>
            <a:schemeClr val="tx2"/>
          </a:solidFill>
          <a:latin typeface="Arial" charset="0"/>
          <a:ea typeface="宋体" pitchFamily="2" charset="-122"/>
        </a:defRPr>
      </a:lvl3pPr>
      <a:lvl4pPr algn="ctr" defTabSz="801688" rtl="0" eaLnBrk="0" fontAlgn="base" hangingPunct="0">
        <a:spcBef>
          <a:spcPct val="0"/>
        </a:spcBef>
        <a:spcAft>
          <a:spcPct val="0"/>
        </a:spcAft>
        <a:defRPr sz="3800">
          <a:solidFill>
            <a:schemeClr val="tx2"/>
          </a:solidFill>
          <a:latin typeface="Arial" charset="0"/>
          <a:ea typeface="宋体" pitchFamily="2" charset="-122"/>
        </a:defRPr>
      </a:lvl4pPr>
      <a:lvl5pPr algn="ctr" defTabSz="801688" rtl="0" eaLnBrk="0" fontAlgn="base" hangingPunct="0">
        <a:spcBef>
          <a:spcPct val="0"/>
        </a:spcBef>
        <a:spcAft>
          <a:spcPct val="0"/>
        </a:spcAft>
        <a:defRPr sz="3800">
          <a:solidFill>
            <a:schemeClr val="tx2"/>
          </a:solidFill>
          <a:latin typeface="Arial" charset="0"/>
          <a:ea typeface="宋体" pitchFamily="2" charset="-122"/>
        </a:defRPr>
      </a:lvl5pPr>
      <a:lvl6pPr marL="457200" algn="ctr" defTabSz="801688" rtl="0" fontAlgn="base">
        <a:spcBef>
          <a:spcPct val="0"/>
        </a:spcBef>
        <a:spcAft>
          <a:spcPct val="0"/>
        </a:spcAft>
        <a:defRPr sz="3800">
          <a:solidFill>
            <a:schemeClr val="tx2"/>
          </a:solidFill>
          <a:latin typeface="Arial" charset="0"/>
          <a:ea typeface="宋体" pitchFamily="2" charset="-122"/>
        </a:defRPr>
      </a:lvl6pPr>
      <a:lvl7pPr marL="914400" algn="ctr" defTabSz="801688" rtl="0" fontAlgn="base">
        <a:spcBef>
          <a:spcPct val="0"/>
        </a:spcBef>
        <a:spcAft>
          <a:spcPct val="0"/>
        </a:spcAft>
        <a:defRPr sz="3800">
          <a:solidFill>
            <a:schemeClr val="tx2"/>
          </a:solidFill>
          <a:latin typeface="Arial" charset="0"/>
          <a:ea typeface="宋体" pitchFamily="2" charset="-122"/>
        </a:defRPr>
      </a:lvl7pPr>
      <a:lvl8pPr marL="1371600" algn="ctr" defTabSz="801688" rtl="0" fontAlgn="base">
        <a:spcBef>
          <a:spcPct val="0"/>
        </a:spcBef>
        <a:spcAft>
          <a:spcPct val="0"/>
        </a:spcAft>
        <a:defRPr sz="3800">
          <a:solidFill>
            <a:schemeClr val="tx2"/>
          </a:solidFill>
          <a:latin typeface="Arial" charset="0"/>
          <a:ea typeface="宋体" pitchFamily="2" charset="-122"/>
        </a:defRPr>
      </a:lvl8pPr>
      <a:lvl9pPr marL="1828800" algn="ctr" defTabSz="801688" rtl="0" fontAlgn="base">
        <a:spcBef>
          <a:spcPct val="0"/>
        </a:spcBef>
        <a:spcAft>
          <a:spcPct val="0"/>
        </a:spcAft>
        <a:defRPr sz="3800">
          <a:solidFill>
            <a:schemeClr val="tx2"/>
          </a:solidFill>
          <a:latin typeface="Arial" charset="0"/>
          <a:ea typeface="宋体" pitchFamily="2" charset="-122"/>
        </a:defRPr>
      </a:lvl9pPr>
    </p:titleStyle>
    <p:bodyStyle>
      <a:lvl1pPr marL="300038" indent="-300038" algn="l" defTabSz="801688" rtl="0" eaLnBrk="0" fontAlgn="base" hangingPunct="0">
        <a:spcBef>
          <a:spcPct val="20000"/>
        </a:spcBef>
        <a:spcAft>
          <a:spcPct val="0"/>
        </a:spcAft>
        <a:buChar char="•"/>
        <a:defRPr sz="2800">
          <a:solidFill>
            <a:schemeClr val="tx1"/>
          </a:solidFill>
          <a:latin typeface="+mn-lt"/>
          <a:ea typeface="+mn-ea"/>
          <a:cs typeface="+mn-cs"/>
        </a:defRPr>
      </a:lvl1pPr>
      <a:lvl2pPr marL="652463" indent="-250825"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1763" indent="-200025" algn="l" defTabSz="801688" rtl="0" eaLnBrk="0" fontAlgn="base" hangingPunct="0">
        <a:spcBef>
          <a:spcPct val="20000"/>
        </a:spcBef>
        <a:spcAft>
          <a:spcPct val="0"/>
        </a:spcAft>
        <a:buChar char="–"/>
        <a:defRPr sz="1700">
          <a:solidFill>
            <a:schemeClr val="tx1"/>
          </a:solidFill>
          <a:latin typeface="+mn-lt"/>
          <a:ea typeface="+mn-ea"/>
        </a:defRPr>
      </a:lvl4pPr>
      <a:lvl5pPr marL="1803400" indent="-201613" algn="l" defTabSz="801688" rtl="0" eaLnBrk="0" fontAlgn="base" hangingPunct="0">
        <a:spcBef>
          <a:spcPct val="20000"/>
        </a:spcBef>
        <a:spcAft>
          <a:spcPct val="0"/>
        </a:spcAft>
        <a:buChar char="»"/>
        <a:defRPr sz="1700">
          <a:solidFill>
            <a:schemeClr val="tx1"/>
          </a:solidFill>
          <a:latin typeface="+mn-lt"/>
          <a:ea typeface="+mn-ea"/>
        </a:defRPr>
      </a:lvl5pPr>
      <a:lvl6pPr marL="2260600" indent="-201613" algn="l" defTabSz="801688" rtl="0" fontAlgn="base">
        <a:spcBef>
          <a:spcPct val="20000"/>
        </a:spcBef>
        <a:spcAft>
          <a:spcPct val="0"/>
        </a:spcAft>
        <a:buChar char="»"/>
        <a:defRPr sz="1700">
          <a:solidFill>
            <a:schemeClr val="tx1"/>
          </a:solidFill>
          <a:latin typeface="+mn-lt"/>
          <a:ea typeface="+mn-ea"/>
        </a:defRPr>
      </a:lvl6pPr>
      <a:lvl7pPr marL="2717800" indent="-201613" algn="l" defTabSz="801688" rtl="0" fontAlgn="base">
        <a:spcBef>
          <a:spcPct val="20000"/>
        </a:spcBef>
        <a:spcAft>
          <a:spcPct val="0"/>
        </a:spcAft>
        <a:buChar char="»"/>
        <a:defRPr sz="1700">
          <a:solidFill>
            <a:schemeClr val="tx1"/>
          </a:solidFill>
          <a:latin typeface="+mn-lt"/>
          <a:ea typeface="+mn-ea"/>
        </a:defRPr>
      </a:lvl7pPr>
      <a:lvl8pPr marL="3175000" indent="-201613" algn="l" defTabSz="801688" rtl="0" fontAlgn="base">
        <a:spcBef>
          <a:spcPct val="20000"/>
        </a:spcBef>
        <a:spcAft>
          <a:spcPct val="0"/>
        </a:spcAft>
        <a:buChar char="»"/>
        <a:defRPr sz="1700">
          <a:solidFill>
            <a:schemeClr val="tx1"/>
          </a:solidFill>
          <a:latin typeface="+mn-lt"/>
          <a:ea typeface="+mn-ea"/>
        </a:defRPr>
      </a:lvl8pPr>
      <a:lvl9pPr marL="3632200"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32.xml"/><Relationship Id="rId5" Type="http://schemas.openxmlformats.org/officeDocument/2006/relationships/image" Target="../media/image37.jpe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vmlDrawing" Target="../drawings/vmlDrawing1.vml"/><Relationship Id="rId6" Type="http://schemas.openxmlformats.org/officeDocument/2006/relationships/image" Target="../media/image40.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42.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9.png"/><Relationship Id="rId2" Type="http://schemas.openxmlformats.org/officeDocument/2006/relationships/slideLayout" Target="../slideLayouts/slideLayout3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hyperlink" Target="http://test.webarticles.com/show.asp?view=oldarchive.html" TargetMode="External"/><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hyperlink" Target="http://www.wooyun.org/upload/201210/2518015195e28cc0b09e0487d094788ad8863d2e.jpg" TargetMode="External"/><Relationship Id="rId2" Type="http://schemas.openxmlformats.org/officeDocument/2006/relationships/notesSlide" Target="../notesSlides/notesSlide26.xml"/><Relationship Id="rId1" Type="http://schemas.openxmlformats.org/officeDocument/2006/relationships/slideLayout" Target="../slideLayouts/slideLayout32.xml"/><Relationship Id="rId5" Type="http://schemas.openxmlformats.org/officeDocument/2006/relationships/image" Target="../media/image52.png"/><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2.xml"/><Relationship Id="rId4" Type="http://schemas.openxmlformats.org/officeDocument/2006/relationships/image" Target="../media/image54.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2.xml"/><Relationship Id="rId1" Type="http://schemas.openxmlformats.org/officeDocument/2006/relationships/vmlDrawing" Target="../drawings/vmlDrawing3.vml"/><Relationship Id="rId6" Type="http://schemas.openxmlformats.org/officeDocument/2006/relationships/image" Target="../media/image57.png"/><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32.xml"/><Relationship Id="rId4" Type="http://schemas.openxmlformats.org/officeDocument/2006/relationships/image" Target="../media/image69.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93190" y="1230599"/>
            <a:ext cx="6342869" cy="1102519"/>
          </a:xfrm>
        </p:spPr>
        <p:txBody>
          <a:bodyPr/>
          <a:lstStyle/>
          <a:p>
            <a:r>
              <a:rPr lang="en-US" altLang="zh-CN" sz="4000" dirty="0" smtClean="0">
                <a:latin typeface="黑体" pitchFamily="2" charset="-122"/>
                <a:ea typeface="黑体" pitchFamily="2" charset="-122"/>
              </a:rPr>
              <a:t>Java</a:t>
            </a:r>
            <a:r>
              <a:rPr lang="zh-CN" altLang="en-US" sz="4000" dirty="0" smtClean="0">
                <a:latin typeface="黑体" pitchFamily="2" charset="-122"/>
                <a:ea typeface="黑体" pitchFamily="2" charset="-122"/>
              </a:rPr>
              <a:t>安全编码</a:t>
            </a:r>
            <a:r>
              <a:rPr lang="en-US" altLang="zh-CN" sz="4000" dirty="0" smtClean="0">
                <a:latin typeface="黑体" pitchFamily="2" charset="-122"/>
                <a:ea typeface="黑体" pitchFamily="2" charset="-122"/>
              </a:rPr>
              <a:t/>
            </a:r>
            <a:br>
              <a:rPr lang="en-US" altLang="zh-CN" sz="4000" dirty="0" smtClean="0">
                <a:latin typeface="黑体" pitchFamily="2" charset="-122"/>
                <a:ea typeface="黑体" pitchFamily="2" charset="-122"/>
              </a:rPr>
            </a:br>
            <a:r>
              <a:rPr lang="en-US" altLang="zh-CN" sz="4000" dirty="0" smtClean="0">
                <a:latin typeface="黑体" pitchFamily="2" charset="-122"/>
                <a:ea typeface="黑体" pitchFamily="2" charset="-122"/>
              </a:rPr>
              <a:t>          --</a:t>
            </a:r>
            <a:r>
              <a:rPr lang="zh-CN" altLang="en-US" sz="4000" dirty="0" smtClean="0">
                <a:latin typeface="黑体" pitchFamily="2" charset="-122"/>
                <a:ea typeface="黑体" pitchFamily="2" charset="-122"/>
              </a:rPr>
              <a:t>引言</a:t>
            </a:r>
            <a:endParaRPr lang="en-US" altLang="zh-CN" sz="5400" dirty="0">
              <a:latin typeface="黑体" pitchFamily="2" charset="-122"/>
              <a:ea typeface="黑体" pitchFamily="2" charset="-122"/>
            </a:endParaRPr>
          </a:p>
        </p:txBody>
      </p:sp>
      <p:sp>
        <p:nvSpPr>
          <p:cNvPr id="4" name="日期占位符 3"/>
          <p:cNvSpPr>
            <a:spLocks noGrp="1"/>
          </p:cNvSpPr>
          <p:nvPr>
            <p:ph type="dt" sz="quarter" idx="2"/>
          </p:nvPr>
        </p:nvSpPr>
        <p:spPr/>
        <p:txBody>
          <a:bodyPr/>
          <a:lstStyle/>
          <a:p>
            <a:pPr defTabSz="685617" fontAlgn="auto">
              <a:spcBef>
                <a:spcPts val="0"/>
              </a:spcBef>
              <a:spcAft>
                <a:spcPts val="0"/>
              </a:spcAft>
              <a:defRPr/>
            </a:pPr>
            <a:r>
              <a:rPr lang="en-US" altLang="zh-CN" kern="0" dirty="0" smtClean="0">
                <a:solidFill>
                  <a:sysClr val="windowText" lastClr="000000"/>
                </a:solidFill>
                <a:latin typeface="FrutigerNext LT Medium"/>
                <a:ea typeface="华文细黑"/>
              </a:rPr>
              <a:t>Feb 2012</a:t>
            </a:r>
            <a:endParaRPr lang="en-US" altLang="zh-CN" kern="0" dirty="0">
              <a:solidFill>
                <a:sysClr val="windowText" lastClr="000000"/>
              </a:solidFill>
              <a:latin typeface="FrutigerNext LT Medium"/>
              <a:ea typeface="华文细黑"/>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33166"/>
            <a:ext cx="8066635" cy="438553"/>
          </a:xfrm>
        </p:spPr>
        <p:txBody>
          <a:bodyPr lIns="68553" tIns="34276" rIns="68553" bIns="34276" anchor="ctr">
            <a:spAutoFit/>
          </a:bodyPr>
          <a:lstStyle/>
          <a:p>
            <a:r>
              <a:rPr lang="zh-CN" altLang="en-US" sz="2400" dirty="0" smtClean="0">
                <a:cs typeface="+mn-cs"/>
              </a:rPr>
              <a:t>注入攻击</a:t>
            </a:r>
            <a:endParaRPr lang="zh-CN" altLang="en-US" sz="2400" dirty="0">
              <a:cs typeface="+mn-cs"/>
            </a:endParaRPr>
          </a:p>
        </p:txBody>
      </p:sp>
      <p:sp>
        <p:nvSpPr>
          <p:cNvPr id="6" name="内容占位符 2"/>
          <p:cNvSpPr txBox="1">
            <a:spLocks/>
          </p:cNvSpPr>
          <p:nvPr/>
        </p:nvSpPr>
        <p:spPr bwMode="auto">
          <a:xfrm>
            <a:off x="461225" y="883751"/>
            <a:ext cx="4898715" cy="1840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a:spcBef>
                <a:spcPct val="30000"/>
              </a:spcBef>
              <a:defRPr/>
            </a:pPr>
            <a:r>
              <a:rPr lang="zh-CN" altLang="zh-CN" sz="1600" dirty="0" smtClean="0">
                <a:latin typeface="微软雅黑" pitchFamily="34" charset="-122"/>
                <a:ea typeface="微软雅黑" pitchFamily="34" charset="-122"/>
              </a:rPr>
              <a:t>对于</a:t>
            </a:r>
            <a:r>
              <a:rPr lang="zh-CN" altLang="en-US" sz="1600" dirty="0" smtClean="0">
                <a:latin typeface="微软雅黑" pitchFamily="34" charset="-122"/>
                <a:ea typeface="微软雅黑" pitchFamily="34" charset="-122"/>
              </a:rPr>
              <a:t>字符串输入，如果这个字符串将被解释为某种指令，那么需要特别注意防止注入攻击，典型的如：</a:t>
            </a:r>
            <a:endParaRPr lang="en-US" altLang="zh-CN" sz="1600"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SQL</a:t>
            </a:r>
            <a:r>
              <a:rPr lang="zh-CN" altLang="en-US" sz="1600" b="1" dirty="0" smtClean="0">
                <a:latin typeface="微软雅黑" pitchFamily="34" charset="-122"/>
                <a:ea typeface="微软雅黑" pitchFamily="34" charset="-122"/>
              </a:rPr>
              <a:t>注入</a:t>
            </a:r>
            <a:endParaRPr lang="en-US" altLang="zh-CN" sz="1600" b="1"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OS</a:t>
            </a:r>
            <a:r>
              <a:rPr lang="zh-CN" altLang="en-US" sz="1600" b="1" dirty="0" smtClean="0">
                <a:latin typeface="微软雅黑" pitchFamily="34" charset="-122"/>
                <a:ea typeface="微软雅黑" pitchFamily="34" charset="-122"/>
              </a:rPr>
              <a:t>命令注入</a:t>
            </a:r>
            <a:endParaRPr lang="en-US" altLang="zh-CN" sz="1600" b="1"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XML</a:t>
            </a:r>
            <a:r>
              <a:rPr lang="zh-CN" altLang="en-US" sz="1600" b="1" dirty="0" smtClean="0">
                <a:latin typeface="微软雅黑" pitchFamily="34" charset="-122"/>
                <a:ea typeface="微软雅黑" pitchFamily="34" charset="-122"/>
              </a:rPr>
              <a:t>注入</a:t>
            </a:r>
            <a:endParaRPr lang="en-US" altLang="zh-CN" sz="1600" b="1"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a:t>
            </a:r>
          </a:p>
          <a:p>
            <a:pPr eaLnBrk="0" hangingPunct="0">
              <a:lnSpc>
                <a:spcPct val="140000"/>
              </a:lnSpc>
              <a:buClr>
                <a:srgbClr val="777777"/>
              </a:buClr>
              <a:buSzPct val="60000"/>
            </a:pPr>
            <a:endParaRPr lang="zh-CN" altLang="zh-CN" sz="1600" dirty="0" smtClean="0">
              <a:latin typeface="微软雅黑" pitchFamily="34" charset="-122"/>
              <a:ea typeface="微软雅黑" pitchFamily="34" charset="-122"/>
            </a:endParaRPr>
          </a:p>
          <a:p>
            <a:pPr marL="0" marR="0" lvl="0" indent="0" algn="l" defTabSz="914400" rtl="0" eaLnBrk="0" fontAlgn="base" latinLnBrk="0" hangingPunct="0">
              <a:lnSpc>
                <a:spcPct val="140000"/>
              </a:lnSpc>
              <a:spcBef>
                <a:spcPct val="0"/>
              </a:spcBef>
              <a:spcAft>
                <a:spcPct val="0"/>
              </a:spcAft>
              <a:buClr>
                <a:srgbClr val="777777"/>
              </a:buClr>
              <a:buSzPct val="60000"/>
              <a:buFont typeface="Wingdings" pitchFamily="2" charset="2"/>
              <a:buNone/>
              <a:tabLst/>
              <a:defRPr/>
            </a:pPr>
            <a:endParaRPr kumimoji="0" lang="en-US" altLang="zh-CN" sz="16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p:txBody>
      </p:sp>
      <p:grpSp>
        <p:nvGrpSpPr>
          <p:cNvPr id="3" name="组合 44"/>
          <p:cNvGrpSpPr/>
          <p:nvPr/>
        </p:nvGrpSpPr>
        <p:grpSpPr>
          <a:xfrm>
            <a:off x="601501" y="2690518"/>
            <a:ext cx="7345683" cy="1749697"/>
            <a:chOff x="662109" y="2171942"/>
            <a:chExt cx="7345683" cy="2332934"/>
          </a:xfrm>
        </p:grpSpPr>
        <p:sp>
          <p:nvSpPr>
            <p:cNvPr id="46" name="矩形 45"/>
            <p:cNvSpPr/>
            <p:nvPr/>
          </p:nvSpPr>
          <p:spPr bwMode="auto">
            <a:xfrm>
              <a:off x="1426629" y="2603816"/>
              <a:ext cx="3585079" cy="122413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可信组件</a:t>
              </a:r>
            </a:p>
          </p:txBody>
        </p:sp>
        <p:sp>
          <p:nvSpPr>
            <p:cNvPr id="47" name="圆角矩形 46"/>
            <p:cNvSpPr/>
            <p:nvPr/>
          </p:nvSpPr>
          <p:spPr bwMode="auto">
            <a:xfrm>
              <a:off x="1633461" y="2971244"/>
              <a:ext cx="758382" cy="6520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标准化、归一化</a:t>
              </a:r>
            </a:p>
          </p:txBody>
        </p:sp>
        <p:sp>
          <p:nvSpPr>
            <p:cNvPr id="48" name="圆角矩形 47"/>
            <p:cNvSpPr/>
            <p:nvPr/>
          </p:nvSpPr>
          <p:spPr bwMode="auto">
            <a:xfrm>
              <a:off x="2667618" y="2973802"/>
              <a:ext cx="460710" cy="6463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输入清理</a:t>
              </a:r>
            </a:p>
          </p:txBody>
        </p:sp>
        <p:sp>
          <p:nvSpPr>
            <p:cNvPr id="49" name="圆角矩形 48"/>
            <p:cNvSpPr/>
            <p:nvPr/>
          </p:nvSpPr>
          <p:spPr bwMode="auto">
            <a:xfrm>
              <a:off x="3426000" y="3074776"/>
              <a:ext cx="482607" cy="432047"/>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验证</a:t>
              </a:r>
            </a:p>
          </p:txBody>
        </p:sp>
        <p:sp>
          <p:nvSpPr>
            <p:cNvPr id="50" name="圆角矩形 49"/>
            <p:cNvSpPr/>
            <p:nvPr/>
          </p:nvSpPr>
          <p:spPr bwMode="auto">
            <a:xfrm>
              <a:off x="4184382" y="2971244"/>
              <a:ext cx="551551" cy="6520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输出清理</a:t>
              </a:r>
            </a:p>
          </p:txBody>
        </p:sp>
        <p:sp>
          <p:nvSpPr>
            <p:cNvPr id="51" name="流程图: 联系 50"/>
            <p:cNvSpPr/>
            <p:nvPr/>
          </p:nvSpPr>
          <p:spPr bwMode="auto">
            <a:xfrm>
              <a:off x="978494" y="3210302"/>
              <a:ext cx="206831" cy="169723"/>
            </a:xfrm>
            <a:prstGeom prst="flowChartConnector">
              <a:avLst/>
            </a:prstGeom>
            <a:solidFill>
              <a:schemeClr val="tx1"/>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marL="0" marR="0" indent="0" algn="r" defTabSz="877888" rtl="0" eaLnBrk="0" fontAlgn="base" latinLnBrk="0" hangingPunct="0">
                <a:lnSpc>
                  <a:spcPct val="100000"/>
                </a:lnSpc>
                <a:spcBef>
                  <a:spcPct val="0"/>
                </a:spcBef>
                <a:spcAft>
                  <a:spcPct val="0"/>
                </a:spcAft>
                <a:buClrTx/>
                <a:buSzTx/>
                <a:buFontTx/>
                <a:buNone/>
                <a:tabLst/>
              </a:pPr>
              <a:endPar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52" name="直接箭头连接符 51"/>
            <p:cNvCxnSpPr>
              <a:stCxn id="51" idx="6"/>
              <a:endCxn id="47" idx="1"/>
            </p:cNvCxnSpPr>
            <p:nvPr/>
          </p:nvCxnSpPr>
          <p:spPr bwMode="auto">
            <a:xfrm>
              <a:off x="1185325" y="3295163"/>
              <a:ext cx="448136" cy="2121"/>
            </a:xfrm>
            <a:prstGeom prst="straightConnector1">
              <a:avLst/>
            </a:prstGeom>
            <a:noFill/>
            <a:ln w="9525" cap="flat" cmpd="sng" algn="ctr">
              <a:solidFill>
                <a:schemeClr val="tx1"/>
              </a:solidFill>
              <a:prstDash val="solid"/>
              <a:round/>
              <a:headEnd type="none" w="med" len="med"/>
              <a:tailEnd type="triangle"/>
            </a:ln>
            <a:effectLst/>
          </p:spPr>
        </p:cxnSp>
        <p:cxnSp>
          <p:nvCxnSpPr>
            <p:cNvPr id="53" name="直接箭头连接符 52"/>
            <p:cNvCxnSpPr>
              <a:stCxn id="47" idx="3"/>
              <a:endCxn id="48" idx="1"/>
            </p:cNvCxnSpPr>
            <p:nvPr/>
          </p:nvCxnSpPr>
          <p:spPr bwMode="auto">
            <a:xfrm flipV="1">
              <a:off x="2391843" y="3296992"/>
              <a:ext cx="275775" cy="292"/>
            </a:xfrm>
            <a:prstGeom prst="straightConnector1">
              <a:avLst/>
            </a:prstGeom>
            <a:noFill/>
            <a:ln w="9525" cap="flat" cmpd="sng" algn="ctr">
              <a:solidFill>
                <a:schemeClr val="tx1"/>
              </a:solidFill>
              <a:prstDash val="solid"/>
              <a:round/>
              <a:headEnd type="none" w="med" len="med"/>
              <a:tailEnd type="triangle"/>
            </a:ln>
            <a:effectLst/>
          </p:spPr>
        </p:cxnSp>
        <p:cxnSp>
          <p:nvCxnSpPr>
            <p:cNvPr id="54" name="直接箭头连接符 53"/>
            <p:cNvCxnSpPr>
              <a:stCxn id="48" idx="3"/>
              <a:endCxn id="49" idx="1"/>
            </p:cNvCxnSpPr>
            <p:nvPr/>
          </p:nvCxnSpPr>
          <p:spPr bwMode="auto">
            <a:xfrm flipV="1">
              <a:off x="3128328" y="3290800"/>
              <a:ext cx="297672" cy="6192"/>
            </a:xfrm>
            <a:prstGeom prst="straightConnector1">
              <a:avLst/>
            </a:prstGeom>
            <a:noFill/>
            <a:ln w="9525" cap="flat" cmpd="sng" algn="ctr">
              <a:solidFill>
                <a:schemeClr val="tx1"/>
              </a:solidFill>
              <a:prstDash val="solid"/>
              <a:round/>
              <a:headEnd type="none" w="med" len="med"/>
              <a:tailEnd type="triangle"/>
            </a:ln>
            <a:effectLst/>
          </p:spPr>
        </p:cxnSp>
        <p:cxnSp>
          <p:nvCxnSpPr>
            <p:cNvPr id="55" name="直接箭头连接符 54"/>
            <p:cNvCxnSpPr>
              <a:stCxn id="49" idx="3"/>
              <a:endCxn id="50" idx="1"/>
            </p:cNvCxnSpPr>
            <p:nvPr/>
          </p:nvCxnSpPr>
          <p:spPr bwMode="auto">
            <a:xfrm>
              <a:off x="3908607" y="3290800"/>
              <a:ext cx="275775" cy="6484"/>
            </a:xfrm>
            <a:prstGeom prst="straightConnector1">
              <a:avLst/>
            </a:prstGeom>
            <a:noFill/>
            <a:ln w="9525" cap="flat" cmpd="sng" algn="ctr">
              <a:solidFill>
                <a:schemeClr val="tx1"/>
              </a:solidFill>
              <a:prstDash val="solid"/>
              <a:round/>
              <a:headEnd type="none" w="med" len="med"/>
              <a:tailEnd type="triangle"/>
            </a:ln>
            <a:effectLst/>
          </p:spPr>
        </p:cxnSp>
        <p:cxnSp>
          <p:nvCxnSpPr>
            <p:cNvPr id="56" name="直接连接符 55"/>
            <p:cNvCxnSpPr>
              <a:stCxn id="57" idx="3"/>
            </p:cNvCxnSpPr>
            <p:nvPr/>
          </p:nvCxnSpPr>
          <p:spPr bwMode="auto">
            <a:xfrm flipV="1">
              <a:off x="1185325" y="3303263"/>
              <a:ext cx="241304" cy="697556"/>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57" name="剪去单角的矩形 56"/>
            <p:cNvSpPr/>
            <p:nvPr/>
          </p:nvSpPr>
          <p:spPr bwMode="auto">
            <a:xfrm>
              <a:off x="662109" y="4000819"/>
              <a:ext cx="1046432" cy="504057"/>
            </a:xfrm>
            <a:prstGeom prst="snip1Rect">
              <a:avLst/>
            </a:prstGeom>
            <a:solidFill>
              <a:schemeClr val="accent3">
                <a:lumMod val="8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不可信数据</a:t>
              </a:r>
            </a:p>
          </p:txBody>
        </p:sp>
        <p:sp>
          <p:nvSpPr>
            <p:cNvPr id="58" name="圆角矩形 57"/>
            <p:cNvSpPr/>
            <p:nvPr/>
          </p:nvSpPr>
          <p:spPr bwMode="auto">
            <a:xfrm>
              <a:off x="5652120" y="2186077"/>
              <a:ext cx="1034157" cy="652081"/>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命令解释器</a:t>
              </a:r>
              <a:r>
                <a:rPr lang="en-US" altLang="zh-CN" sz="1200" dirty="0" smtClean="0">
                  <a:latin typeface="微软雅黑" pitchFamily="34" charset="-122"/>
                  <a:ea typeface="微软雅黑" pitchFamily="34" charset="-122"/>
                </a:rPr>
                <a:t>(RDBMS)</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9" name="圆角矩形 58"/>
            <p:cNvSpPr/>
            <p:nvPr/>
          </p:nvSpPr>
          <p:spPr bwMode="auto">
            <a:xfrm>
              <a:off x="5652120" y="2977223"/>
              <a:ext cx="1023075" cy="6520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命令解释器</a:t>
              </a:r>
              <a:r>
                <a:rPr lang="en-US" altLang="zh-CN" sz="1200" dirty="0" smtClean="0">
                  <a:latin typeface="微软雅黑" pitchFamily="34" charset="-122"/>
                  <a:ea typeface="微软雅黑" pitchFamily="34" charset="-122"/>
                </a:rPr>
                <a:t>(OS)</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0" name="圆角矩形 59"/>
            <p:cNvSpPr/>
            <p:nvPr/>
          </p:nvSpPr>
          <p:spPr bwMode="auto">
            <a:xfrm>
              <a:off x="5652120" y="3800672"/>
              <a:ext cx="1034157" cy="652081"/>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命令解释器</a:t>
              </a:r>
              <a:r>
                <a:rPr lang="en-US" altLang="zh-CN" sz="1200" dirty="0" smtClean="0">
                  <a:latin typeface="微软雅黑" pitchFamily="34" charset="-122"/>
                  <a:ea typeface="微软雅黑" pitchFamily="34" charset="-122"/>
                </a:rPr>
                <a:t>(XML</a:t>
              </a:r>
              <a:r>
                <a:rPr lang="zh-CN" altLang="en-US" sz="1200" dirty="0" smtClean="0">
                  <a:latin typeface="微软雅黑" pitchFamily="34" charset="-122"/>
                  <a:ea typeface="微软雅黑" pitchFamily="34" charset="-122"/>
                </a:rPr>
                <a:t>解析器</a:t>
              </a:r>
              <a:r>
                <a:rPr lang="en-US" altLang="zh-CN" sz="1200" dirty="0" smtClean="0">
                  <a:latin typeface="微软雅黑" pitchFamily="34" charset="-122"/>
                  <a:ea typeface="微软雅黑" pitchFamily="34" charset="-122"/>
                </a:rPr>
                <a:t>)</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61" name="肘形连接符 60"/>
            <p:cNvCxnSpPr>
              <a:stCxn id="50" idx="3"/>
              <a:endCxn id="58" idx="1"/>
            </p:cNvCxnSpPr>
            <p:nvPr/>
          </p:nvCxnSpPr>
          <p:spPr bwMode="auto">
            <a:xfrm flipV="1">
              <a:off x="4735933" y="2512117"/>
              <a:ext cx="916187" cy="785166"/>
            </a:xfrm>
            <a:prstGeom prst="bentConnector3">
              <a:avLst>
                <a:gd name="adj1" fmla="val 50000"/>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2" name="肘形连接符 61"/>
            <p:cNvCxnSpPr>
              <a:stCxn id="50" idx="3"/>
              <a:endCxn id="59" idx="1"/>
            </p:cNvCxnSpPr>
            <p:nvPr/>
          </p:nvCxnSpPr>
          <p:spPr bwMode="auto">
            <a:xfrm>
              <a:off x="4735933" y="3297284"/>
              <a:ext cx="916187" cy="5979"/>
            </a:xfrm>
            <a:prstGeom prst="bentConnector3">
              <a:avLst>
                <a:gd name="adj1" fmla="val 50000"/>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3" name="肘形连接符 62"/>
            <p:cNvCxnSpPr>
              <a:stCxn id="50" idx="3"/>
              <a:endCxn id="60" idx="1"/>
            </p:cNvCxnSpPr>
            <p:nvPr/>
          </p:nvCxnSpPr>
          <p:spPr bwMode="auto">
            <a:xfrm>
              <a:off x="4735933" y="3297284"/>
              <a:ext cx="916187" cy="829429"/>
            </a:xfrm>
            <a:prstGeom prst="bentConnector3">
              <a:avLst>
                <a:gd name="adj1" fmla="val 50000"/>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4" name="剪去单角的矩形 63"/>
            <p:cNvSpPr/>
            <p:nvPr/>
          </p:nvSpPr>
          <p:spPr bwMode="auto">
            <a:xfrm>
              <a:off x="7036963" y="2171942"/>
              <a:ext cx="936104" cy="666214"/>
            </a:xfrm>
            <a:prstGeom prst="snip1Rect">
              <a:avLst/>
            </a:prstGeom>
            <a:solidFill>
              <a:schemeClr val="accent3">
                <a:lumMod val="8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防止</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SQL</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注入</a:t>
              </a:r>
            </a:p>
          </p:txBody>
        </p:sp>
        <p:sp>
          <p:nvSpPr>
            <p:cNvPr id="65" name="剪去单角的矩形 64"/>
            <p:cNvSpPr/>
            <p:nvPr/>
          </p:nvSpPr>
          <p:spPr bwMode="auto">
            <a:xfrm>
              <a:off x="7048538" y="2971243"/>
              <a:ext cx="936104" cy="648938"/>
            </a:xfrm>
            <a:prstGeom prst="snip1Rect">
              <a:avLst/>
            </a:prstGeom>
            <a:solidFill>
              <a:schemeClr val="accent3">
                <a:lumMod val="8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防止</a:t>
              </a:r>
              <a:r>
                <a:rPr lang="en-US" altLang="zh-CN" sz="1200" dirty="0" smtClean="0">
                  <a:latin typeface="微软雅黑" pitchFamily="34" charset="-122"/>
                  <a:ea typeface="微软雅黑" pitchFamily="34" charset="-122"/>
                </a:rPr>
                <a:t>OS</a:t>
              </a:r>
              <a:r>
                <a:rPr lang="zh-CN" altLang="en-US" sz="1200" dirty="0" smtClean="0">
                  <a:latin typeface="微软雅黑" pitchFamily="34" charset="-122"/>
                  <a:ea typeface="微软雅黑" pitchFamily="34" charset="-122"/>
                </a:rPr>
                <a:t>命令</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注入</a:t>
              </a:r>
            </a:p>
          </p:txBody>
        </p:sp>
        <p:sp>
          <p:nvSpPr>
            <p:cNvPr id="66" name="剪去单角的矩形 65"/>
            <p:cNvSpPr/>
            <p:nvPr/>
          </p:nvSpPr>
          <p:spPr bwMode="auto">
            <a:xfrm>
              <a:off x="7071688" y="3800673"/>
              <a:ext cx="936104" cy="652080"/>
            </a:xfrm>
            <a:prstGeom prst="snip1Rect">
              <a:avLst/>
            </a:prstGeom>
            <a:solidFill>
              <a:schemeClr val="accent3">
                <a:lumMod val="8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防止</a:t>
              </a:r>
              <a:r>
                <a:rPr lang="en-US" altLang="zh-CN" sz="1200" dirty="0" smtClean="0">
                  <a:latin typeface="微软雅黑" pitchFamily="34" charset="-122"/>
                  <a:ea typeface="微软雅黑" pitchFamily="34" charset="-122"/>
                </a:rPr>
                <a:t>XML</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注入</a:t>
              </a:r>
            </a:p>
          </p:txBody>
        </p:sp>
        <p:cxnSp>
          <p:nvCxnSpPr>
            <p:cNvPr id="67" name="直接连接符 66"/>
            <p:cNvCxnSpPr>
              <a:stCxn id="58" idx="3"/>
              <a:endCxn id="64" idx="2"/>
            </p:cNvCxnSpPr>
            <p:nvPr/>
          </p:nvCxnSpPr>
          <p:spPr bwMode="auto">
            <a:xfrm flipV="1">
              <a:off x="6686277" y="2505049"/>
              <a:ext cx="350686" cy="7068"/>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8" name="直接连接符 67"/>
            <p:cNvCxnSpPr>
              <a:stCxn id="59" idx="3"/>
              <a:endCxn id="65" idx="2"/>
            </p:cNvCxnSpPr>
            <p:nvPr/>
          </p:nvCxnSpPr>
          <p:spPr bwMode="auto">
            <a:xfrm flipV="1">
              <a:off x="6675195" y="3295713"/>
              <a:ext cx="373343" cy="7549"/>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9" name="直接连接符 68"/>
            <p:cNvCxnSpPr>
              <a:stCxn id="60" idx="3"/>
              <a:endCxn id="66" idx="2"/>
            </p:cNvCxnSpPr>
            <p:nvPr/>
          </p:nvCxnSpPr>
          <p:spPr bwMode="auto">
            <a:xfrm>
              <a:off x="6686277" y="4126713"/>
              <a:ext cx="385411" cy="0"/>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568324" name="Picture 4" descr="http://t1.gstatic.com/images?q=tbn:ANd9GcRmYFkH_OdyILIF0DScCc8O1H1pglVIj8YyuDEqtHXBmS3wWTvdlQ"/>
          <p:cNvPicPr>
            <a:picLocks noChangeAspect="1" noChangeArrowheads="1"/>
          </p:cNvPicPr>
          <p:nvPr/>
        </p:nvPicPr>
        <p:blipFill>
          <a:blip r:embed="rId3" cstate="print"/>
          <a:srcRect/>
          <a:stretch>
            <a:fillRect/>
          </a:stretch>
        </p:blipFill>
        <p:spPr bwMode="auto">
          <a:xfrm>
            <a:off x="5542905" y="925512"/>
            <a:ext cx="3096270" cy="150640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68324"/>
                                        </p:tgtEl>
                                        <p:attrNameLst>
                                          <p:attrName>style.visibility</p:attrName>
                                        </p:attrNameLst>
                                      </p:cBhvr>
                                      <p:to>
                                        <p:strVal val="visible"/>
                                      </p:to>
                                    </p:set>
                                    <p:animEffect transition="in" filter="blinds(horizontal)">
                                      <p:cBhvr>
                                        <p:cTn id="10" dur="500"/>
                                        <p:tgtEl>
                                          <p:spTgt spid="56832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1226" y="223438"/>
            <a:ext cx="8066635" cy="438553"/>
          </a:xfrm>
        </p:spPr>
        <p:txBody>
          <a:bodyPr lIns="68553" tIns="34276" rIns="68553" bIns="34276" anchor="ctr">
            <a:spAutoFit/>
          </a:bodyPr>
          <a:lstStyle/>
          <a:p>
            <a:r>
              <a:rPr lang="en-US" altLang="zh-CN" sz="2400" dirty="0" smtClean="0">
                <a:cs typeface="+mn-cs"/>
              </a:rPr>
              <a:t>SQL</a:t>
            </a:r>
            <a:r>
              <a:rPr lang="zh-CN" altLang="en-US" sz="2400" dirty="0" smtClean="0">
                <a:cs typeface="+mn-cs"/>
              </a:rPr>
              <a:t>注入及其原理</a:t>
            </a:r>
            <a:endParaRPr lang="zh-CN" altLang="en-US" sz="2400" dirty="0">
              <a:cs typeface="+mn-cs"/>
            </a:endParaRPr>
          </a:p>
        </p:txBody>
      </p:sp>
      <p:sp>
        <p:nvSpPr>
          <p:cNvPr id="3" name="内容占位符 2"/>
          <p:cNvSpPr>
            <a:spLocks noGrp="1"/>
          </p:cNvSpPr>
          <p:nvPr>
            <p:ph idx="1"/>
          </p:nvPr>
        </p:nvSpPr>
        <p:spPr>
          <a:xfrm>
            <a:off x="461225" y="876873"/>
            <a:ext cx="6134127" cy="930621"/>
          </a:xfrm>
          <a:noFill/>
        </p:spPr>
        <p:txBody>
          <a:bodyPr wrap="square">
            <a:spAutoFit/>
          </a:bodyPr>
          <a:lstStyle/>
          <a:p>
            <a:pPr marL="0" indent="0">
              <a:lnSpc>
                <a:spcPct val="120000"/>
              </a:lnSpc>
              <a:buNone/>
            </a:pPr>
            <a:r>
              <a:rPr lang="en-US" altLang="zh-CN" sz="1600" dirty="0" smtClean="0"/>
              <a:t>SQL</a:t>
            </a:r>
            <a:r>
              <a:rPr lang="zh-CN" altLang="en-US" sz="1600" dirty="0" smtClean="0"/>
              <a:t>注入</a:t>
            </a:r>
            <a:r>
              <a:rPr lang="en-US" altLang="zh-CN" sz="1600" dirty="0" smtClean="0"/>
              <a:t>: </a:t>
            </a:r>
            <a:r>
              <a:rPr lang="zh-CN" altLang="en-US" sz="1600" b="0" dirty="0" smtClean="0"/>
              <a:t>程序里面如果使用了未经校验的外部输入来构造</a:t>
            </a:r>
            <a:r>
              <a:rPr lang="en-US" altLang="zh-CN" sz="1600" b="0" dirty="0" smtClean="0"/>
              <a:t>SQL</a:t>
            </a:r>
            <a:r>
              <a:rPr lang="zh-CN" altLang="en-US" sz="1600" b="0" dirty="0" smtClean="0"/>
              <a:t>语句，就很可能会引入</a:t>
            </a:r>
            <a:r>
              <a:rPr lang="en-US" altLang="zh-CN" sz="1600" b="0" dirty="0" smtClean="0"/>
              <a:t>SQL</a:t>
            </a:r>
            <a:r>
              <a:rPr lang="zh-CN" altLang="en-US" sz="1600" b="0" dirty="0" smtClean="0"/>
              <a:t>注入漏洞。攻击者可以通过构造恶意输入来改变原本的</a:t>
            </a:r>
            <a:r>
              <a:rPr lang="en-US" altLang="zh-CN" sz="1600" b="0" dirty="0" smtClean="0"/>
              <a:t>SQL</a:t>
            </a:r>
            <a:r>
              <a:rPr lang="zh-CN" altLang="en-US" sz="1600" b="0" dirty="0" smtClean="0"/>
              <a:t>逻辑或者执行额外的</a:t>
            </a:r>
            <a:r>
              <a:rPr lang="en-US" altLang="zh-CN" sz="1600" b="0" dirty="0" smtClean="0"/>
              <a:t>SQL</a:t>
            </a:r>
            <a:r>
              <a:rPr lang="zh-CN" altLang="en-US" sz="1600" b="0" dirty="0" smtClean="0"/>
              <a:t>语句。</a:t>
            </a:r>
            <a:endParaRPr lang="en-US" altLang="zh-CN" sz="1600" b="0" dirty="0" smtClean="0"/>
          </a:p>
        </p:txBody>
      </p:sp>
      <p:sp>
        <p:nvSpPr>
          <p:cNvPr id="4" name="TextBox 3"/>
          <p:cNvSpPr txBox="1"/>
          <p:nvPr/>
        </p:nvSpPr>
        <p:spPr>
          <a:xfrm>
            <a:off x="1030505" y="3054788"/>
            <a:ext cx="5845677" cy="30777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select * from db_user where name = ‘?’ and pwd = ‘?’</a:t>
            </a:r>
            <a:endParaRPr lang="zh-CN" altLang="en-US" sz="1400" dirty="0" smtClean="0">
              <a:latin typeface="微软雅黑" pitchFamily="34" charset="-122"/>
              <a:ea typeface="微软雅黑" pitchFamily="34" charset="-122"/>
            </a:endParaRPr>
          </a:p>
        </p:txBody>
      </p:sp>
      <p:sp>
        <p:nvSpPr>
          <p:cNvPr id="5" name="TextBox 4"/>
          <p:cNvSpPr txBox="1"/>
          <p:nvPr/>
        </p:nvSpPr>
        <p:spPr>
          <a:xfrm>
            <a:off x="3183959" y="2551277"/>
            <a:ext cx="553868"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b="1" dirty="0" smtClean="0">
                <a:latin typeface="微软雅黑" pitchFamily="34" charset="-122"/>
                <a:ea typeface="微软雅黑" pitchFamily="34" charset="-122"/>
              </a:rPr>
              <a:t>Jack</a:t>
            </a:r>
            <a:endParaRPr lang="zh-CN" altLang="en-US" sz="1400" b="1" dirty="0" smtClean="0">
              <a:latin typeface="微软雅黑" pitchFamily="34" charset="-122"/>
              <a:ea typeface="微软雅黑" pitchFamily="34" charset="-122"/>
            </a:endParaRPr>
          </a:p>
        </p:txBody>
      </p:sp>
      <p:sp>
        <p:nvSpPr>
          <p:cNvPr id="6" name="TextBox 5"/>
          <p:cNvSpPr txBox="1"/>
          <p:nvPr/>
        </p:nvSpPr>
        <p:spPr>
          <a:xfrm>
            <a:off x="4506455" y="2559975"/>
            <a:ext cx="928785"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b="1" dirty="0" smtClean="0">
                <a:latin typeface="微软雅黑" pitchFamily="34" charset="-122"/>
                <a:ea typeface="微软雅黑" pitchFamily="34" charset="-122"/>
              </a:rPr>
              <a:t>!@#$%^</a:t>
            </a:r>
            <a:endParaRPr lang="zh-CN" altLang="en-US" sz="1400" b="1" dirty="0" smtClean="0">
              <a:latin typeface="微软雅黑" pitchFamily="34" charset="-122"/>
              <a:ea typeface="微软雅黑" pitchFamily="34" charset="-122"/>
            </a:endParaRPr>
          </a:p>
        </p:txBody>
      </p:sp>
      <p:sp>
        <p:nvSpPr>
          <p:cNvPr id="7" name="TextBox 6"/>
          <p:cNvSpPr txBox="1"/>
          <p:nvPr/>
        </p:nvSpPr>
        <p:spPr>
          <a:xfrm>
            <a:off x="1030505" y="2551277"/>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正常输入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cxnSp>
        <p:nvCxnSpPr>
          <p:cNvPr id="12" name="直接箭头连接符 11"/>
          <p:cNvCxnSpPr>
            <a:stCxn id="5" idx="3"/>
          </p:cNvCxnSpPr>
          <p:nvPr/>
        </p:nvCxnSpPr>
        <p:spPr bwMode="auto">
          <a:xfrm>
            <a:off x="3737827" y="2705166"/>
            <a:ext cx="569266" cy="204431"/>
          </a:xfrm>
          <a:prstGeom prst="straightConnector1">
            <a:avLst/>
          </a:prstGeom>
          <a:noFill/>
          <a:ln w="6350" cap="flat" cmpd="sng" algn="ctr">
            <a:solidFill>
              <a:srgbClr val="00B050"/>
            </a:solidFill>
            <a:prstDash val="solid"/>
            <a:round/>
            <a:headEnd type="none" w="med" len="med"/>
            <a:tailEnd type="arrow"/>
          </a:ln>
          <a:effectLst/>
        </p:spPr>
      </p:cxnSp>
      <p:cxnSp>
        <p:nvCxnSpPr>
          <p:cNvPr id="13" name="直接箭头连接符 12"/>
          <p:cNvCxnSpPr>
            <a:stCxn id="6" idx="3"/>
          </p:cNvCxnSpPr>
          <p:nvPr/>
        </p:nvCxnSpPr>
        <p:spPr bwMode="auto">
          <a:xfrm>
            <a:off x="5435240" y="2713864"/>
            <a:ext cx="290585" cy="195733"/>
          </a:xfrm>
          <a:prstGeom prst="straightConnector1">
            <a:avLst/>
          </a:prstGeom>
          <a:noFill/>
          <a:ln w="6350" cap="flat" cmpd="sng" algn="ctr">
            <a:solidFill>
              <a:srgbClr val="00B050"/>
            </a:solidFill>
            <a:prstDash val="solid"/>
            <a:round/>
            <a:headEnd type="none" w="med" len="med"/>
            <a:tailEnd type="arrow"/>
          </a:ln>
          <a:effectLst/>
        </p:spPr>
      </p:cxnSp>
      <p:sp>
        <p:nvSpPr>
          <p:cNvPr id="8" name="TextBox 7"/>
          <p:cNvSpPr txBox="1"/>
          <p:nvPr/>
        </p:nvSpPr>
        <p:spPr>
          <a:xfrm>
            <a:off x="1001321" y="3522585"/>
            <a:ext cx="1325576" cy="338554"/>
          </a:xfrm>
          <a:prstGeom prst="rect">
            <a:avLst/>
          </a:prstGeom>
          <a:noFill/>
        </p:spPr>
        <p:txBody>
          <a:bodyPr wrap="square" rtlCol="0">
            <a:spAutoFit/>
          </a:bodyPr>
          <a:lstStyle/>
          <a:p>
            <a:r>
              <a:rPr lang="zh-CN" altLang="en-US" sz="1600" b="1" dirty="0" smtClean="0">
                <a:latin typeface="微软雅黑" pitchFamily="34" charset="-122"/>
                <a:ea typeface="微软雅黑" pitchFamily="34" charset="-122"/>
              </a:rPr>
              <a:t>恶意输入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9" name="TextBox 8"/>
          <p:cNvSpPr txBox="1"/>
          <p:nvPr/>
        </p:nvSpPr>
        <p:spPr>
          <a:xfrm>
            <a:off x="2735912" y="3575212"/>
            <a:ext cx="1904034"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Jack</a:t>
            </a:r>
            <a:r>
              <a:rPr lang="en-US" altLang="zh-CN" sz="1400" b="1" dirty="0" smtClean="0">
                <a:solidFill>
                  <a:srgbClr val="FF0000"/>
                </a:solidFill>
                <a:latin typeface="微软雅黑" pitchFamily="34" charset="-122"/>
                <a:ea typeface="微软雅黑" pitchFamily="34" charset="-122"/>
              </a:rPr>
              <a:t>’ or  ‘1’=‘1</a:t>
            </a:r>
            <a:endParaRPr lang="zh-CN" altLang="en-US" sz="1400" b="1" dirty="0" smtClean="0">
              <a:solidFill>
                <a:srgbClr val="FF0000"/>
              </a:solidFill>
              <a:latin typeface="微软雅黑" pitchFamily="34" charset="-122"/>
              <a:ea typeface="微软雅黑" pitchFamily="34" charset="-122"/>
            </a:endParaRPr>
          </a:p>
        </p:txBody>
      </p:sp>
      <p:sp>
        <p:nvSpPr>
          <p:cNvPr id="10" name="TextBox 9"/>
          <p:cNvSpPr txBox="1"/>
          <p:nvPr/>
        </p:nvSpPr>
        <p:spPr>
          <a:xfrm>
            <a:off x="4970848" y="3590410"/>
            <a:ext cx="754977"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123456</a:t>
            </a:r>
            <a:endParaRPr lang="zh-CN" altLang="en-US" sz="1400" dirty="0" smtClean="0">
              <a:latin typeface="微软雅黑" pitchFamily="34" charset="-122"/>
              <a:ea typeface="微软雅黑" pitchFamily="34" charset="-122"/>
            </a:endParaRPr>
          </a:p>
        </p:txBody>
      </p:sp>
      <p:sp>
        <p:nvSpPr>
          <p:cNvPr id="11" name="TextBox 10"/>
          <p:cNvSpPr txBox="1"/>
          <p:nvPr/>
        </p:nvSpPr>
        <p:spPr>
          <a:xfrm>
            <a:off x="755650" y="4146125"/>
            <a:ext cx="7632700" cy="32316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spAutoFit/>
          </a:bodyPr>
          <a:lstStyle/>
          <a:p>
            <a:r>
              <a:rPr lang="en-US" altLang="zh-CN" sz="1400" dirty="0" smtClean="0">
                <a:latin typeface="微软雅黑" pitchFamily="34" charset="-122"/>
                <a:ea typeface="微软雅黑" pitchFamily="34" charset="-122"/>
              </a:rPr>
              <a:t>select * from db_user where name =</a:t>
            </a:r>
            <a:r>
              <a:rPr lang="en-US" altLang="zh-CN" sz="1400" b="1"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Jack’</a:t>
            </a:r>
            <a:r>
              <a:rPr lang="en-US" altLang="zh-CN" sz="1400" b="1" dirty="0" smtClean="0">
                <a:latin typeface="微软雅黑" pitchFamily="34" charset="-122"/>
                <a:ea typeface="微软雅黑" pitchFamily="34" charset="-122"/>
              </a:rPr>
              <a:t> </a:t>
            </a:r>
            <a:r>
              <a:rPr lang="en-US" altLang="zh-CN" sz="1400" b="1" dirty="0" smtClean="0">
                <a:solidFill>
                  <a:srgbClr val="FF0000"/>
                </a:solidFill>
                <a:latin typeface="微软雅黑" pitchFamily="34" charset="-122"/>
                <a:ea typeface="微软雅黑" pitchFamily="34" charset="-122"/>
              </a:rPr>
              <a:t>or  ‘1’=‘1’ </a:t>
            </a:r>
            <a:r>
              <a:rPr lang="en-US" altLang="zh-CN" sz="1400" dirty="0" smtClean="0">
                <a:latin typeface="微软雅黑" pitchFamily="34" charset="-122"/>
                <a:ea typeface="微软雅黑" pitchFamily="34" charset="-122"/>
              </a:rPr>
              <a:t>and pwd =</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‘123456</a:t>
            </a:r>
            <a:r>
              <a:rPr lang="en-US" altLang="zh-CN" sz="1500" dirty="0" smtClean="0">
                <a:latin typeface="微软雅黑" pitchFamily="34" charset="-122"/>
                <a:ea typeface="微软雅黑" pitchFamily="34" charset="-122"/>
              </a:rPr>
              <a:t>’</a:t>
            </a:r>
            <a:endParaRPr lang="zh-CN" altLang="en-US" sz="1500" dirty="0" smtClean="0">
              <a:latin typeface="微软雅黑" pitchFamily="34" charset="-122"/>
              <a:ea typeface="微软雅黑" pitchFamily="34" charset="-122"/>
            </a:endParaRPr>
          </a:p>
        </p:txBody>
      </p:sp>
      <p:cxnSp>
        <p:nvCxnSpPr>
          <p:cNvPr id="14" name="直接箭头连接符 13"/>
          <p:cNvCxnSpPr>
            <a:stCxn id="9" idx="0"/>
          </p:cNvCxnSpPr>
          <p:nvPr/>
        </p:nvCxnSpPr>
        <p:spPr bwMode="auto">
          <a:xfrm flipV="1">
            <a:off x="3687929" y="3398935"/>
            <a:ext cx="619164" cy="176277"/>
          </a:xfrm>
          <a:prstGeom prst="straightConnector1">
            <a:avLst/>
          </a:prstGeom>
          <a:noFill/>
          <a:ln w="6350" cap="flat" cmpd="sng" algn="ctr">
            <a:solidFill>
              <a:srgbClr val="FF0000"/>
            </a:solidFill>
            <a:prstDash val="solid"/>
            <a:round/>
            <a:headEnd type="none" w="med" len="med"/>
            <a:tailEnd type="arrow"/>
          </a:ln>
          <a:effectLst/>
        </p:spPr>
      </p:cxnSp>
      <p:cxnSp>
        <p:nvCxnSpPr>
          <p:cNvPr id="15" name="直接箭头连接符 14"/>
          <p:cNvCxnSpPr>
            <a:stCxn id="10" idx="0"/>
          </p:cNvCxnSpPr>
          <p:nvPr/>
        </p:nvCxnSpPr>
        <p:spPr bwMode="auto">
          <a:xfrm flipV="1">
            <a:off x="5348337" y="3389294"/>
            <a:ext cx="528483" cy="201116"/>
          </a:xfrm>
          <a:prstGeom prst="straightConnector1">
            <a:avLst/>
          </a:prstGeom>
          <a:noFill/>
          <a:ln w="6350" cap="flat" cmpd="sng" algn="ctr">
            <a:solidFill>
              <a:srgbClr val="FF0000"/>
            </a:solidFill>
            <a:prstDash val="solid"/>
            <a:round/>
            <a:headEnd type="none" w="med" len="med"/>
            <a:tailEnd type="arrow"/>
          </a:ln>
          <a:effectLst/>
        </p:spPr>
      </p:cxnSp>
      <p:sp>
        <p:nvSpPr>
          <p:cNvPr id="16" name="下箭头 15"/>
          <p:cNvSpPr/>
          <p:nvPr/>
        </p:nvSpPr>
        <p:spPr bwMode="auto">
          <a:xfrm>
            <a:off x="4571792" y="3921901"/>
            <a:ext cx="508119" cy="205904"/>
          </a:xfrm>
          <a:prstGeom prst="down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noAutofit/>
          </a:bodyPr>
          <a:lstStyle/>
          <a:p>
            <a:pPr marR="0" indent="0" fontAlgn="base">
              <a:lnSpc>
                <a:spcPct val="100000"/>
              </a:lnSpc>
              <a:spcBef>
                <a:spcPct val="0"/>
              </a:spcBef>
              <a:spcAft>
                <a:spcPct val="0"/>
              </a:spcAft>
              <a:buClrTx/>
              <a:buSzTx/>
              <a:buFontTx/>
              <a:buNone/>
              <a:tabLst/>
            </a:pPr>
            <a:endParaRPr lang="zh-CN" altLang="en-US" sz="1600" b="1" smtClean="0">
              <a:latin typeface="微软雅黑" pitchFamily="34" charset="-122"/>
              <a:ea typeface="微软雅黑" pitchFamily="34" charset="-122"/>
            </a:endParaRPr>
          </a:p>
        </p:txBody>
      </p:sp>
      <p:sp>
        <p:nvSpPr>
          <p:cNvPr id="27" name="云形标注 26"/>
          <p:cNvSpPr/>
          <p:nvPr/>
        </p:nvSpPr>
        <p:spPr bwMode="auto">
          <a:xfrm>
            <a:off x="6943759" y="2530372"/>
            <a:ext cx="1681382" cy="1048831"/>
          </a:xfrm>
          <a:prstGeom prst="cloudCallout">
            <a:avLst>
              <a:gd name="adj1" fmla="val -44160"/>
              <a:gd name="adj2" fmla="val 92092"/>
            </a:avLst>
          </a:prstGeom>
          <a:solidFill>
            <a:schemeClr val="accent1">
              <a:lumMod val="40000"/>
              <a:lumOff val="60000"/>
            </a:schemeClr>
          </a:solidFill>
          <a:ln>
            <a:solidFill>
              <a:schemeClr val="accent5">
                <a:lumMod val="50000"/>
              </a:schemeClr>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pPr>
            <a:r>
              <a:rPr lang="zh-CN" altLang="en-US" sz="1200" dirty="0" smtClean="0">
                <a:latin typeface="微软雅黑" pitchFamily="34" charset="-122"/>
                <a:ea typeface="微软雅黑" pitchFamily="34" charset="-122"/>
              </a:rPr>
              <a:t>只要</a:t>
            </a:r>
            <a:r>
              <a:rPr lang="en-US" altLang="zh-CN" sz="1200" dirty="0" smtClean="0">
                <a:latin typeface="微软雅黑" pitchFamily="34" charset="-122"/>
                <a:ea typeface="微软雅黑" pitchFamily="34" charset="-122"/>
              </a:rPr>
              <a:t>Jack</a:t>
            </a:r>
            <a:r>
              <a:rPr lang="zh-CN" altLang="en-US" sz="1200" dirty="0" smtClean="0">
                <a:latin typeface="微软雅黑" pitchFamily="34" charset="-122"/>
                <a:ea typeface="微软雅黑" pitchFamily="34" charset="-122"/>
              </a:rPr>
              <a:t>是有效用户，便可以绕开对口令的验证</a:t>
            </a:r>
          </a:p>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3075" name="Picture 3"/>
          <p:cNvPicPr>
            <a:picLocks noChangeAspect="1" noChangeArrowheads="1"/>
          </p:cNvPicPr>
          <p:nvPr/>
        </p:nvPicPr>
        <p:blipFill>
          <a:blip r:embed="rId3" cstate="print"/>
          <a:srcRect/>
          <a:stretch>
            <a:fillRect/>
          </a:stretch>
        </p:blipFill>
        <p:spPr bwMode="auto">
          <a:xfrm>
            <a:off x="2224965" y="2063530"/>
            <a:ext cx="2337099" cy="412046"/>
          </a:xfrm>
          <a:prstGeom prst="rect">
            <a:avLst/>
          </a:prstGeom>
          <a:noFill/>
          <a:ln w="9525">
            <a:noFill/>
            <a:miter lim="800000"/>
            <a:headEnd/>
            <a:tailEnd/>
          </a:ln>
        </p:spPr>
      </p:pic>
      <p:sp>
        <p:nvSpPr>
          <p:cNvPr id="21" name="矩形 20"/>
          <p:cNvSpPr/>
          <p:nvPr/>
        </p:nvSpPr>
        <p:spPr>
          <a:xfrm>
            <a:off x="503238" y="1940649"/>
            <a:ext cx="1614545" cy="461665"/>
          </a:xfrm>
          <a:prstGeom prst="rect">
            <a:avLst/>
          </a:prstGeom>
        </p:spPr>
        <p:txBody>
          <a:bodyPr wrap="none">
            <a:spAutoFit/>
          </a:bodyPr>
          <a:lstStyle/>
          <a:p>
            <a:pPr marL="0" indent="0">
              <a:lnSpc>
                <a:spcPct val="150000"/>
              </a:lnSpc>
              <a:buNone/>
            </a:pPr>
            <a:r>
              <a:rPr lang="en-US" altLang="zh-CN" sz="1600" b="1" dirty="0" smtClean="0">
                <a:latin typeface="微软雅黑" pitchFamily="34" charset="-122"/>
                <a:ea typeface="微软雅黑" pitchFamily="34" charset="-122"/>
              </a:rPr>
              <a:t>SQL</a:t>
            </a:r>
            <a:r>
              <a:rPr lang="zh-CN" altLang="en-US" sz="1600" b="1" dirty="0" smtClean="0">
                <a:latin typeface="微软雅黑" pitchFamily="34" charset="-122"/>
                <a:ea typeface="微软雅黑" pitchFamily="34" charset="-122"/>
              </a:rPr>
              <a:t>注入原理：</a:t>
            </a:r>
            <a:endParaRPr lang="en-US" altLang="zh-CN" sz="1600" b="1" dirty="0" smtClean="0">
              <a:latin typeface="微软雅黑" pitchFamily="34" charset="-122"/>
              <a:ea typeface="微软雅黑" pitchFamily="34" charset="-122"/>
            </a:endParaRPr>
          </a:p>
        </p:txBody>
      </p:sp>
      <p:pic>
        <p:nvPicPr>
          <p:cNvPr id="566274" name="Picture 2" descr="http://t2.gstatic.com/images?q=tbn:ANd9GcSD8Ms3lT0l6yPw4hchNPCQfQE7y-EAq9DOMq8g0MOvNoUIc7MjMg"/>
          <p:cNvPicPr>
            <a:picLocks noChangeAspect="1" noChangeArrowheads="1"/>
          </p:cNvPicPr>
          <p:nvPr/>
        </p:nvPicPr>
        <p:blipFill>
          <a:blip r:embed="rId4" cstate="print"/>
          <a:srcRect/>
          <a:stretch>
            <a:fillRect/>
          </a:stretch>
        </p:blipFill>
        <p:spPr bwMode="auto">
          <a:xfrm>
            <a:off x="6523788" y="925513"/>
            <a:ext cx="2101353" cy="10910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66274"/>
                                        </p:tgtEl>
                                        <p:attrNameLst>
                                          <p:attrName>style.visibility</p:attrName>
                                        </p:attrNameLst>
                                      </p:cBhvr>
                                      <p:to>
                                        <p:strVal val="visible"/>
                                      </p:to>
                                    </p:set>
                                    <p:animEffect transition="in" filter="blinds(horizontal)">
                                      <p:cBhvr>
                                        <p:cTn id="10" dur="500"/>
                                        <p:tgtEl>
                                          <p:spTgt spid="5662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par>
                                <p:cTn id="19" presetID="3" presetClass="entr" presetSubtype="10" fill="hold" nodeType="with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blinds(horizontal)">
                                      <p:cBhvr>
                                        <p:cTn id="21" dur="500"/>
                                        <p:tgtEl>
                                          <p:spTgt spid="307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par>
                                <p:cTn id="33" presetID="3" presetClass="entr" presetSubtype="1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par>
                                <p:cTn id="36" presetID="3" presetClass="entr" presetSubtype="1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par>
                                <p:cTn id="50" presetID="3" presetClass="entr" presetSubtype="1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par>
                                <p:cTn id="53" presetID="3" presetClass="entr" presetSubtype="1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linds(horizontal)">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linds(horizontal)">
                                      <p:cBhvr>
                                        <p:cTn id="60" dur="500"/>
                                        <p:tgtEl>
                                          <p:spTgt spid="16"/>
                                        </p:tgtEl>
                                      </p:cBhvr>
                                    </p:animEffect>
                                  </p:childTnLst>
                                </p:cTn>
                              </p:par>
                            </p:childTnLst>
                          </p:cTn>
                        </p:par>
                        <p:par>
                          <p:cTn id="61" fill="hold">
                            <p:stCondLst>
                              <p:cond delay="500"/>
                            </p:stCondLst>
                            <p:childTnLst>
                              <p:par>
                                <p:cTn id="62" presetID="3" presetClass="entr" presetSubtype="10"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blinds(horizontal)">
                                      <p:cBhvr>
                                        <p:cTn id="64" dur="500"/>
                                        <p:tgtEl>
                                          <p:spTgt spid="11"/>
                                        </p:tgtEl>
                                      </p:cBhvr>
                                    </p:animEffect>
                                  </p:childTnLst>
                                </p:cTn>
                              </p:par>
                            </p:childTnLst>
                          </p:cTn>
                        </p:par>
                        <p:par>
                          <p:cTn id="65" fill="hold">
                            <p:stCondLst>
                              <p:cond delay="1000"/>
                            </p:stCondLst>
                            <p:childTnLst>
                              <p:par>
                                <p:cTn id="66" presetID="3" presetClass="entr" presetSubtype="10"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blinds(horizontal)">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p:bldP spid="8" grpId="0"/>
      <p:bldP spid="9" grpId="0" animBg="1"/>
      <p:bldP spid="10" grpId="0" animBg="1"/>
      <p:bldP spid="11" grpId="0" animBg="1"/>
      <p:bldP spid="16" grpId="0" animBg="1"/>
      <p:bldP spid="27"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42894"/>
            <a:ext cx="8066635" cy="438553"/>
          </a:xfrm>
        </p:spPr>
        <p:txBody>
          <a:bodyPr lIns="68553" tIns="34276" rIns="68553" bIns="34276" anchor="ctr">
            <a:spAutoFit/>
          </a:bodyPr>
          <a:lstStyle/>
          <a:p>
            <a:r>
              <a:rPr lang="en-US" altLang="zh-CN" sz="2400" dirty="0" smtClean="0">
                <a:cs typeface="+mn-cs"/>
              </a:rPr>
              <a:t>SQL</a:t>
            </a:r>
            <a:r>
              <a:rPr lang="zh-CN" altLang="en-US" sz="2400" dirty="0" smtClean="0">
                <a:cs typeface="+mn-cs"/>
              </a:rPr>
              <a:t>注入的危害</a:t>
            </a:r>
            <a:endParaRPr lang="zh-CN" altLang="en-US" sz="2400" dirty="0">
              <a:cs typeface="+mn-cs"/>
            </a:endParaRPr>
          </a:p>
        </p:txBody>
      </p:sp>
      <p:sp>
        <p:nvSpPr>
          <p:cNvPr id="6" name="矩形 5"/>
          <p:cNvSpPr/>
          <p:nvPr/>
        </p:nvSpPr>
        <p:spPr>
          <a:xfrm>
            <a:off x="434523" y="847689"/>
            <a:ext cx="8204652" cy="1274195"/>
          </a:xfrm>
          <a:prstGeom prst="rect">
            <a:avLst/>
          </a:prstGeom>
        </p:spPr>
        <p:txBody>
          <a:bodyPr wrap="square">
            <a:spAutoFit/>
          </a:bodyPr>
          <a:lstStyle/>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使系统某些业务功能异常或失效</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zh-CN" sz="1600" dirty="0" smtClean="0">
                <a:latin typeface="微软雅黑" pitchFamily="34" charset="-122"/>
                <a:ea typeface="微软雅黑" pitchFamily="34" charset="-122"/>
              </a:rPr>
              <a:t>获取</a:t>
            </a:r>
            <a:r>
              <a:rPr lang="zh-CN" altLang="en-US" sz="1600" dirty="0" smtClean="0">
                <a:latin typeface="微软雅黑" pitchFamily="34" charset="-122"/>
                <a:ea typeface="微软雅黑" pitchFamily="34" charset="-122"/>
              </a:rPr>
              <a:t>、修改</a:t>
            </a:r>
            <a:r>
              <a:rPr lang="zh-CN" altLang="zh-CN" sz="1600" dirty="0" smtClean="0">
                <a:latin typeface="微软雅黑" pitchFamily="34" charset="-122"/>
                <a:ea typeface="微软雅黑" pitchFamily="34" charset="-122"/>
              </a:rPr>
              <a:t>数据库中数据</a:t>
            </a:r>
            <a:r>
              <a:rPr lang="zh-CN" altLang="en-US" sz="1600" dirty="0" smtClean="0">
                <a:latin typeface="微软雅黑" pitchFamily="34" charset="-122"/>
                <a:ea typeface="微软雅黑" pitchFamily="34" charset="-122"/>
              </a:rPr>
              <a:t>，导致敏感数据泄露与篡改</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探知数据库类型、结构，有助于其进一步发动其他攻击</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修改数据库配置，控制服务器，进行恶意的活动 </a:t>
            </a:r>
          </a:p>
        </p:txBody>
      </p:sp>
      <p:sp>
        <p:nvSpPr>
          <p:cNvPr id="5" name="矩形 4"/>
          <p:cNvSpPr/>
          <p:nvPr/>
        </p:nvSpPr>
        <p:spPr bwMode="auto">
          <a:xfrm>
            <a:off x="2518656" y="2175443"/>
            <a:ext cx="1728192" cy="216024"/>
          </a:xfrm>
          <a:prstGeom prst="rect">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 name="矩形 7"/>
          <p:cNvSpPr/>
          <p:nvPr/>
        </p:nvSpPr>
        <p:spPr bwMode="auto">
          <a:xfrm>
            <a:off x="4902745" y="2348807"/>
            <a:ext cx="3511685" cy="2193030"/>
          </a:xfrm>
          <a:prstGeom prst="rect">
            <a:avLst/>
          </a:prstGeom>
          <a:solidFill>
            <a:schemeClr val="bg1">
              <a:lumMod val="9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9" name="Picture 1"/>
          <p:cNvPicPr>
            <a:picLocks noChangeAspect="1" noChangeArrowheads="1"/>
          </p:cNvPicPr>
          <p:nvPr/>
        </p:nvPicPr>
        <p:blipFill>
          <a:blip r:embed="rId3" cstate="print"/>
          <a:srcRect/>
          <a:stretch>
            <a:fillRect/>
          </a:stretch>
        </p:blipFill>
        <p:spPr bwMode="auto">
          <a:xfrm>
            <a:off x="670032" y="2352368"/>
            <a:ext cx="1079412" cy="726951"/>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2830272" y="2523911"/>
            <a:ext cx="857250" cy="181068"/>
          </a:xfrm>
          <a:prstGeom prst="rect">
            <a:avLst/>
          </a:prstGeom>
          <a:noFill/>
          <a:ln w="9525">
            <a:noFill/>
            <a:miter lim="800000"/>
            <a:headEnd/>
            <a:tailEnd/>
          </a:ln>
        </p:spPr>
      </p:pic>
      <p:pic>
        <p:nvPicPr>
          <p:cNvPr id="13" name="Picture 5"/>
          <p:cNvPicPr>
            <a:picLocks noChangeAspect="1" noChangeArrowheads="1"/>
          </p:cNvPicPr>
          <p:nvPr/>
        </p:nvPicPr>
        <p:blipFill>
          <a:blip r:embed="rId5" cstate="print"/>
          <a:srcRect/>
          <a:stretch>
            <a:fillRect/>
          </a:stretch>
        </p:blipFill>
        <p:spPr bwMode="auto">
          <a:xfrm>
            <a:off x="6572680" y="2801526"/>
            <a:ext cx="1440160" cy="471488"/>
          </a:xfrm>
          <a:prstGeom prst="rect">
            <a:avLst/>
          </a:prstGeom>
          <a:noFill/>
          <a:ln w="9525">
            <a:noFill/>
            <a:miter lim="800000"/>
            <a:headEnd/>
            <a:tailEnd/>
          </a:ln>
        </p:spPr>
      </p:pic>
      <p:sp>
        <p:nvSpPr>
          <p:cNvPr id="14" name="流程图: 磁盘 13"/>
          <p:cNvSpPr/>
          <p:nvPr/>
        </p:nvSpPr>
        <p:spPr bwMode="auto">
          <a:xfrm>
            <a:off x="6538700" y="3528276"/>
            <a:ext cx="1440160" cy="447698"/>
          </a:xfrm>
          <a:prstGeom prst="flowChartMagneticDisk">
            <a:avLst/>
          </a:prstGeom>
          <a:solidFill>
            <a:schemeClr val="accent1">
              <a:lumMod val="40000"/>
              <a:lumOff val="6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5" name="TextBox 14"/>
          <p:cNvSpPr txBox="1"/>
          <p:nvPr/>
        </p:nvSpPr>
        <p:spPr>
          <a:xfrm>
            <a:off x="7460323" y="2348807"/>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应用服务器</a:t>
            </a:r>
            <a:endParaRPr lang="zh-CN" altLang="en-US" sz="1200" dirty="0">
              <a:latin typeface="微软雅黑" pitchFamily="34" charset="-122"/>
              <a:ea typeface="微软雅黑" pitchFamily="34" charset="-122"/>
            </a:endParaRPr>
          </a:p>
        </p:txBody>
      </p:sp>
      <p:sp>
        <p:nvSpPr>
          <p:cNvPr id="16" name="TextBox 15"/>
          <p:cNvSpPr txBox="1"/>
          <p:nvPr/>
        </p:nvSpPr>
        <p:spPr>
          <a:xfrm>
            <a:off x="6538700" y="2884724"/>
            <a:ext cx="1415772"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有漏洞的应用</a:t>
            </a:r>
            <a:endParaRPr lang="zh-CN" altLang="en-US" sz="1600" dirty="0">
              <a:latin typeface="微软雅黑" pitchFamily="34" charset="-122"/>
              <a:ea typeface="微软雅黑" pitchFamily="34" charset="-122"/>
            </a:endParaRPr>
          </a:p>
        </p:txBody>
      </p:sp>
      <p:sp>
        <p:nvSpPr>
          <p:cNvPr id="17" name="TextBox 16"/>
          <p:cNvSpPr txBox="1"/>
          <p:nvPr/>
        </p:nvSpPr>
        <p:spPr>
          <a:xfrm>
            <a:off x="6866222" y="3625159"/>
            <a:ext cx="800219"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数据库</a:t>
            </a:r>
            <a:endParaRPr lang="zh-CN" altLang="en-US" sz="1600" dirty="0">
              <a:latin typeface="微软雅黑" pitchFamily="34" charset="-122"/>
              <a:ea typeface="微软雅黑" pitchFamily="34" charset="-122"/>
            </a:endParaRPr>
          </a:p>
        </p:txBody>
      </p:sp>
      <p:sp>
        <p:nvSpPr>
          <p:cNvPr id="18" name="矩形 17"/>
          <p:cNvSpPr/>
          <p:nvPr/>
        </p:nvSpPr>
        <p:spPr>
          <a:xfrm>
            <a:off x="2440105" y="2108164"/>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①</a:t>
            </a:r>
            <a:endParaRPr lang="zh-CN" altLang="en-US" sz="1600" dirty="0">
              <a:latin typeface="微软雅黑" pitchFamily="34" charset="-122"/>
              <a:ea typeface="微软雅黑" pitchFamily="34" charset="-122"/>
            </a:endParaRPr>
          </a:p>
        </p:txBody>
      </p:sp>
      <p:sp>
        <p:nvSpPr>
          <p:cNvPr id="19" name="TextBox 18"/>
          <p:cNvSpPr txBox="1"/>
          <p:nvPr/>
        </p:nvSpPr>
        <p:spPr>
          <a:xfrm>
            <a:off x="2634922" y="2155987"/>
            <a:ext cx="17075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含有攻击字符</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请求</a:t>
            </a:r>
            <a:endParaRPr lang="zh-CN" altLang="en-US" sz="1200" dirty="0">
              <a:latin typeface="微软雅黑" pitchFamily="34" charset="-122"/>
              <a:ea typeface="微软雅黑" pitchFamily="34" charset="-122"/>
            </a:endParaRPr>
          </a:p>
        </p:txBody>
      </p:sp>
      <p:cxnSp>
        <p:nvCxnSpPr>
          <p:cNvPr id="20" name="直接箭头连接符 19"/>
          <p:cNvCxnSpPr/>
          <p:nvPr/>
        </p:nvCxnSpPr>
        <p:spPr bwMode="auto">
          <a:xfrm>
            <a:off x="3694368" y="2622398"/>
            <a:ext cx="1440160"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1" name="直接箭头连接符 20"/>
          <p:cNvCxnSpPr/>
          <p:nvPr/>
        </p:nvCxnSpPr>
        <p:spPr bwMode="auto">
          <a:xfrm>
            <a:off x="1822160" y="2622398"/>
            <a:ext cx="1008112"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bwMode="auto">
          <a:xfrm flipH="1">
            <a:off x="1822160" y="2784416"/>
            <a:ext cx="3248744"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4" name="爆炸形 2 23"/>
          <p:cNvSpPr/>
          <p:nvPr/>
        </p:nvSpPr>
        <p:spPr bwMode="auto">
          <a:xfrm>
            <a:off x="5058038" y="2348807"/>
            <a:ext cx="1440160" cy="584076"/>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5" name="TextBox 24"/>
          <p:cNvSpPr txBox="1"/>
          <p:nvPr/>
        </p:nvSpPr>
        <p:spPr>
          <a:xfrm>
            <a:off x="5418079" y="2512569"/>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绕过检查</a:t>
            </a:r>
            <a:endParaRPr lang="zh-CN" altLang="en-US" sz="1200" dirty="0">
              <a:latin typeface="微软雅黑" pitchFamily="34" charset="-122"/>
              <a:ea typeface="微软雅黑" pitchFamily="34" charset="-122"/>
            </a:endParaRPr>
          </a:p>
        </p:txBody>
      </p:sp>
      <p:sp>
        <p:nvSpPr>
          <p:cNvPr id="26" name="矩形 25"/>
          <p:cNvSpPr/>
          <p:nvPr/>
        </p:nvSpPr>
        <p:spPr>
          <a:xfrm>
            <a:off x="5202054" y="246297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③</a:t>
            </a:r>
            <a:endParaRPr lang="zh-CN" altLang="en-US" sz="1600" dirty="0">
              <a:latin typeface="微软雅黑" pitchFamily="34" charset="-122"/>
              <a:ea typeface="微软雅黑" pitchFamily="34" charset="-122"/>
            </a:endParaRPr>
          </a:p>
        </p:txBody>
      </p:sp>
      <p:sp>
        <p:nvSpPr>
          <p:cNvPr id="27" name="爆炸形 2 26"/>
          <p:cNvSpPr/>
          <p:nvPr/>
        </p:nvSpPr>
        <p:spPr bwMode="auto">
          <a:xfrm>
            <a:off x="5028854" y="2908061"/>
            <a:ext cx="1485458" cy="531938"/>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8" name="TextBox 27"/>
          <p:cNvSpPr txBox="1"/>
          <p:nvPr/>
        </p:nvSpPr>
        <p:spPr>
          <a:xfrm>
            <a:off x="5408351" y="3035529"/>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篡改数据</a:t>
            </a:r>
            <a:endParaRPr lang="zh-CN" altLang="en-US" sz="1200" dirty="0">
              <a:latin typeface="微软雅黑" pitchFamily="34" charset="-122"/>
              <a:ea typeface="微软雅黑" pitchFamily="34" charset="-122"/>
            </a:endParaRPr>
          </a:p>
        </p:txBody>
      </p:sp>
      <p:sp>
        <p:nvSpPr>
          <p:cNvPr id="29" name="矩形 28"/>
          <p:cNvSpPr/>
          <p:nvPr/>
        </p:nvSpPr>
        <p:spPr>
          <a:xfrm>
            <a:off x="5188358" y="2997023"/>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④</a:t>
            </a:r>
            <a:endParaRPr lang="zh-CN" altLang="en-US" sz="1600" dirty="0">
              <a:latin typeface="微软雅黑" pitchFamily="34" charset="-122"/>
              <a:ea typeface="微软雅黑" pitchFamily="34" charset="-122"/>
            </a:endParaRPr>
          </a:p>
        </p:txBody>
      </p:sp>
      <p:sp>
        <p:nvSpPr>
          <p:cNvPr id="30" name="爆炸形 2 29"/>
          <p:cNvSpPr/>
          <p:nvPr/>
        </p:nvSpPr>
        <p:spPr bwMode="auto">
          <a:xfrm>
            <a:off x="5088812" y="3932792"/>
            <a:ext cx="1440160" cy="524247"/>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1" name="爆炸形 2 30"/>
          <p:cNvSpPr/>
          <p:nvPr/>
        </p:nvSpPr>
        <p:spPr bwMode="auto">
          <a:xfrm>
            <a:off x="5028854" y="3393110"/>
            <a:ext cx="1440160" cy="547465"/>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2" name="矩形 31"/>
          <p:cNvSpPr/>
          <p:nvPr/>
        </p:nvSpPr>
        <p:spPr>
          <a:xfrm>
            <a:off x="5182598" y="3462211"/>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⑤</a:t>
            </a:r>
            <a:endParaRPr lang="zh-CN" altLang="en-US" sz="1600" dirty="0">
              <a:latin typeface="微软雅黑" pitchFamily="34" charset="-122"/>
              <a:ea typeface="微软雅黑" pitchFamily="34" charset="-122"/>
            </a:endParaRPr>
          </a:p>
        </p:txBody>
      </p:sp>
      <p:sp>
        <p:nvSpPr>
          <p:cNvPr id="33" name="TextBox 32"/>
          <p:cNvSpPr txBox="1"/>
          <p:nvPr/>
        </p:nvSpPr>
        <p:spPr>
          <a:xfrm>
            <a:off x="5380620" y="3439999"/>
            <a:ext cx="800219"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探测数据</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库结构</a:t>
            </a:r>
            <a:endParaRPr lang="zh-CN" altLang="en-US" sz="1200" dirty="0">
              <a:latin typeface="微软雅黑" pitchFamily="34" charset="-122"/>
              <a:ea typeface="微软雅黑" pitchFamily="34" charset="-122"/>
            </a:endParaRPr>
          </a:p>
        </p:txBody>
      </p:sp>
      <p:sp>
        <p:nvSpPr>
          <p:cNvPr id="34" name="矩形 33"/>
          <p:cNvSpPr/>
          <p:nvPr/>
        </p:nvSpPr>
        <p:spPr>
          <a:xfrm>
            <a:off x="5211782" y="4012480"/>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⑥</a:t>
            </a:r>
            <a:endParaRPr lang="zh-CN" altLang="en-US" sz="1600" dirty="0">
              <a:latin typeface="微软雅黑" pitchFamily="34" charset="-122"/>
              <a:ea typeface="微软雅黑" pitchFamily="34" charset="-122"/>
            </a:endParaRPr>
          </a:p>
        </p:txBody>
      </p:sp>
      <p:sp>
        <p:nvSpPr>
          <p:cNvPr id="35" name="TextBox 34"/>
          <p:cNvSpPr txBox="1"/>
          <p:nvPr/>
        </p:nvSpPr>
        <p:spPr>
          <a:xfrm>
            <a:off x="5415107" y="4059256"/>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控制系统</a:t>
            </a:r>
            <a:endParaRPr lang="zh-CN" altLang="en-US" sz="1200" dirty="0">
              <a:latin typeface="微软雅黑" pitchFamily="34" charset="-122"/>
              <a:ea typeface="微软雅黑" pitchFamily="34" charset="-122"/>
            </a:endParaRPr>
          </a:p>
        </p:txBody>
      </p:sp>
      <p:sp>
        <p:nvSpPr>
          <p:cNvPr id="36" name="爆炸形 2 35"/>
          <p:cNvSpPr/>
          <p:nvPr/>
        </p:nvSpPr>
        <p:spPr bwMode="auto">
          <a:xfrm>
            <a:off x="2440105" y="2755769"/>
            <a:ext cx="1560592" cy="928155"/>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7" name="TextBox 36"/>
          <p:cNvSpPr txBox="1"/>
          <p:nvPr/>
        </p:nvSpPr>
        <p:spPr>
          <a:xfrm>
            <a:off x="2884421" y="3012172"/>
            <a:ext cx="800219"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机密数据</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被泄露</a:t>
            </a:r>
            <a:endParaRPr lang="zh-CN" altLang="en-US" sz="1200" dirty="0">
              <a:latin typeface="微软雅黑" pitchFamily="34" charset="-122"/>
              <a:ea typeface="微软雅黑" pitchFamily="34" charset="-122"/>
            </a:endParaRPr>
          </a:p>
        </p:txBody>
      </p:sp>
      <p:sp>
        <p:nvSpPr>
          <p:cNvPr id="38" name="矩形 37"/>
          <p:cNvSpPr/>
          <p:nvPr/>
        </p:nvSpPr>
        <p:spPr>
          <a:xfrm>
            <a:off x="2684927" y="301217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②</a:t>
            </a:r>
            <a:endParaRPr lang="zh-CN" altLang="en-US" sz="1600" dirty="0">
              <a:latin typeface="微软雅黑" pitchFamily="34" charset="-122"/>
              <a:ea typeface="微软雅黑" pitchFamily="34" charset="-122"/>
            </a:endParaRPr>
          </a:p>
        </p:txBody>
      </p:sp>
      <p:pic>
        <p:nvPicPr>
          <p:cNvPr id="565250" name="Picture 2" descr="http://t3.gstatic.com/images?q=tbn:ANd9GcSsgd0aWT2AuaURny6sK3LYusg_NEE1VwWf4EfmgN2jvue7BCiq"/>
          <p:cNvPicPr>
            <a:picLocks noChangeAspect="1" noChangeArrowheads="1"/>
          </p:cNvPicPr>
          <p:nvPr/>
        </p:nvPicPr>
        <p:blipFill>
          <a:blip r:embed="rId6" cstate="print"/>
          <a:srcRect/>
          <a:stretch>
            <a:fillRect/>
          </a:stretch>
        </p:blipFill>
        <p:spPr bwMode="auto">
          <a:xfrm>
            <a:off x="3766376" y="2676404"/>
            <a:ext cx="538386" cy="216024"/>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13710"/>
            <a:ext cx="8066635" cy="438553"/>
          </a:xfrm>
        </p:spPr>
        <p:txBody>
          <a:bodyPr lIns="68553" tIns="34276" rIns="68553" bIns="34276" anchor="ctr">
            <a:spAutoFit/>
          </a:bodyPr>
          <a:lstStyle/>
          <a:p>
            <a:r>
              <a:rPr lang="zh-CN" altLang="en-US" sz="2400" dirty="0" smtClean="0">
                <a:cs typeface="+mn-cs"/>
              </a:rPr>
              <a:t>业界案例</a:t>
            </a:r>
            <a:r>
              <a:rPr lang="en-US" altLang="zh-CN" sz="2400" dirty="0" smtClean="0">
                <a:cs typeface="+mn-cs"/>
              </a:rPr>
              <a:t>-</a:t>
            </a:r>
            <a:r>
              <a:rPr lang="zh-CN" altLang="en-US" sz="2400" dirty="0" smtClean="0">
                <a:cs typeface="+mn-cs"/>
              </a:rPr>
              <a:t>利用</a:t>
            </a:r>
            <a:r>
              <a:rPr lang="en-US" altLang="zh-CN" sz="2400" dirty="0" smtClean="0">
                <a:cs typeface="+mn-cs"/>
              </a:rPr>
              <a:t>SQL</a:t>
            </a:r>
            <a:r>
              <a:rPr lang="zh-CN" altLang="en-US" sz="2400" dirty="0" smtClean="0">
                <a:cs typeface="+mn-cs"/>
              </a:rPr>
              <a:t>注入攻击</a:t>
            </a:r>
            <a:r>
              <a:rPr lang="en-US" altLang="zh-CN" sz="2400" dirty="0" smtClean="0">
                <a:cs typeface="+mn-cs"/>
              </a:rPr>
              <a:t>Sony</a:t>
            </a:r>
            <a:r>
              <a:rPr lang="zh-CN" altLang="en-US" sz="2400" dirty="0" smtClean="0">
                <a:cs typeface="+mn-cs"/>
              </a:rPr>
              <a:t>网站获取敏感信息</a:t>
            </a:r>
            <a:endParaRPr lang="zh-CN" altLang="en-US" sz="2400" dirty="0">
              <a:cs typeface="+mn-cs"/>
            </a:endParaRPr>
          </a:p>
        </p:txBody>
      </p:sp>
      <p:sp>
        <p:nvSpPr>
          <p:cNvPr id="3" name="内容占位符 2"/>
          <p:cNvSpPr>
            <a:spLocks noGrp="1"/>
          </p:cNvSpPr>
          <p:nvPr>
            <p:ph idx="1"/>
          </p:nvPr>
        </p:nvSpPr>
        <p:spPr>
          <a:xfrm>
            <a:off x="464325" y="953073"/>
            <a:ext cx="5527913" cy="3453921"/>
          </a:xfrm>
        </p:spPr>
        <p:txBody>
          <a:bodyPr/>
          <a:lstStyle/>
          <a:p>
            <a:pPr marL="0" indent="0">
              <a:lnSpc>
                <a:spcPct val="120000"/>
              </a:lnSpc>
              <a:buNone/>
            </a:pPr>
            <a:r>
              <a:rPr lang="en-US" altLang="zh-CN" b="0" dirty="0" smtClean="0"/>
              <a:t>2011</a:t>
            </a:r>
            <a:r>
              <a:rPr lang="zh-CN" altLang="en-US" b="0" dirty="0" smtClean="0"/>
              <a:t>年</a:t>
            </a:r>
            <a:r>
              <a:rPr lang="en-US" altLang="zh-CN" b="0" dirty="0" smtClean="0"/>
              <a:t>6</a:t>
            </a:r>
            <a:r>
              <a:rPr lang="zh-CN" altLang="en-US" b="0" dirty="0" smtClean="0"/>
              <a:t>月，名为</a:t>
            </a:r>
            <a:r>
              <a:rPr lang="en-US" altLang="zh-CN" b="0" dirty="0" smtClean="0"/>
              <a:t>LulzSec</a:t>
            </a:r>
            <a:r>
              <a:rPr lang="zh-CN" altLang="en-US" b="0" dirty="0" smtClean="0"/>
              <a:t>的黑客组织宣布攻击了索尼公司的网站</a:t>
            </a:r>
            <a:r>
              <a:rPr lang="en-US" altLang="zh-CN" b="0" dirty="0" smtClean="0"/>
              <a:t>sonypictures.com </a:t>
            </a:r>
            <a:r>
              <a:rPr lang="zh-CN" altLang="en-US" b="0" dirty="0" smtClean="0"/>
              <a:t>，并且已经获取了</a:t>
            </a:r>
            <a:r>
              <a:rPr lang="en-US" altLang="zh-CN" b="0" dirty="0" smtClean="0"/>
              <a:t>100</a:t>
            </a:r>
            <a:r>
              <a:rPr lang="zh-CN" altLang="en-US" b="0" dirty="0" smtClean="0"/>
              <a:t>万用户的个人信息，包括用户名，密码，家庭地址，生日和其他一些敏感信息。同时，该组织表示还获取了</a:t>
            </a:r>
            <a:r>
              <a:rPr lang="en-US" altLang="zh-CN" b="0" dirty="0" smtClean="0"/>
              <a:t>7.5</a:t>
            </a:r>
            <a:r>
              <a:rPr lang="zh-CN" altLang="en-US" b="0" dirty="0" smtClean="0"/>
              <a:t>万份“音乐密码”和</a:t>
            </a:r>
            <a:r>
              <a:rPr lang="en-US" altLang="zh-CN" b="0" dirty="0" smtClean="0"/>
              <a:t>350</a:t>
            </a:r>
            <a:r>
              <a:rPr lang="zh-CN" altLang="en-US" b="0" dirty="0" smtClean="0"/>
              <a:t>万份“音乐优惠券”。</a:t>
            </a:r>
            <a:endParaRPr lang="en-US" altLang="zh-CN" b="0" dirty="0" smtClean="0"/>
          </a:p>
          <a:p>
            <a:pPr marL="0" indent="0">
              <a:lnSpc>
                <a:spcPct val="120000"/>
              </a:lnSpc>
              <a:buNone/>
            </a:pPr>
            <a:r>
              <a:rPr lang="en-US" altLang="zh-CN" b="0" dirty="0" smtClean="0"/>
              <a:t>LulzSec</a:t>
            </a:r>
            <a:r>
              <a:rPr lang="zh-CN" altLang="en-US" b="0" dirty="0" smtClean="0"/>
              <a:t>声称只是通过简单的</a:t>
            </a:r>
            <a:r>
              <a:rPr lang="en-US" altLang="zh-CN" b="0" dirty="0" smtClean="0"/>
              <a:t>SQL</a:t>
            </a:r>
            <a:r>
              <a:rPr lang="zh-CN" altLang="en-US" b="0" dirty="0" smtClean="0"/>
              <a:t>注入技术就获取了资料，“通过一次</a:t>
            </a:r>
            <a:r>
              <a:rPr lang="en-US" altLang="zh-CN" b="0" dirty="0" smtClean="0"/>
              <a:t>SQL</a:t>
            </a:r>
            <a:r>
              <a:rPr lang="zh-CN" altLang="en-US" b="0" dirty="0" smtClean="0"/>
              <a:t>注入，我们就获得了全部信息。你为何信任这样一家无法抵御简单攻击的公司？”，说明</a:t>
            </a:r>
            <a:r>
              <a:rPr lang="en-US" altLang="zh-CN" b="0" dirty="0" smtClean="0"/>
              <a:t>sonypictures.com</a:t>
            </a:r>
            <a:r>
              <a:rPr lang="zh-CN" altLang="en-US" b="0" dirty="0" smtClean="0"/>
              <a:t>的网站安全性太差，非常容易被攻击。</a:t>
            </a:r>
          </a:p>
          <a:p>
            <a:endParaRPr lang="zh-CN" altLang="en-US" b="0" dirty="0"/>
          </a:p>
        </p:txBody>
      </p:sp>
      <p:pic>
        <p:nvPicPr>
          <p:cNvPr id="4" name="Picture 2" descr="http://t3.gstatic.com/images?q=tbn:ANd9GcQNj2swXmlLbsHXnb7S-ZN1uNMPPRYtilyaC1EP395Sn2_qBxAF0A"/>
          <p:cNvPicPr>
            <a:picLocks noChangeAspect="1" noChangeArrowheads="1"/>
          </p:cNvPicPr>
          <p:nvPr/>
        </p:nvPicPr>
        <p:blipFill>
          <a:blip r:embed="rId3" cstate="print"/>
          <a:srcRect/>
          <a:stretch>
            <a:fillRect/>
          </a:stretch>
        </p:blipFill>
        <p:spPr bwMode="auto">
          <a:xfrm>
            <a:off x="6353175" y="925513"/>
            <a:ext cx="2286000" cy="917600"/>
          </a:xfrm>
          <a:prstGeom prst="rect">
            <a:avLst/>
          </a:prstGeom>
          <a:noFill/>
        </p:spPr>
      </p:pic>
      <p:pic>
        <p:nvPicPr>
          <p:cNvPr id="5" name="Picture 9"/>
          <p:cNvPicPr>
            <a:picLocks noChangeAspect="1" noChangeArrowheads="1"/>
          </p:cNvPicPr>
          <p:nvPr/>
        </p:nvPicPr>
        <p:blipFill>
          <a:blip r:embed="rId4" cstate="print"/>
          <a:srcRect/>
          <a:stretch>
            <a:fillRect/>
          </a:stretch>
        </p:blipFill>
        <p:spPr bwMode="auto">
          <a:xfrm>
            <a:off x="6323991" y="1989033"/>
            <a:ext cx="2304182" cy="1188132"/>
          </a:xfrm>
          <a:prstGeom prst="rect">
            <a:avLst/>
          </a:prstGeom>
          <a:noFill/>
          <a:ln w="9525">
            <a:noFill/>
            <a:miter lim="800000"/>
            <a:headEnd/>
            <a:tailEnd/>
          </a:ln>
        </p:spPr>
      </p:pic>
      <p:pic>
        <p:nvPicPr>
          <p:cNvPr id="6" name="Picture 11" descr="http://t2.gstatic.com/images?q=tbn:ANd9GcQaYYJT23RoLGDWSjv1j9SU4YuBgSFPP-k07kow6cPOYX6ayJttQw"/>
          <p:cNvPicPr>
            <a:picLocks noChangeAspect="1" noChangeArrowheads="1"/>
          </p:cNvPicPr>
          <p:nvPr/>
        </p:nvPicPr>
        <p:blipFill>
          <a:blip r:embed="rId5" cstate="print"/>
          <a:srcRect/>
          <a:stretch>
            <a:fillRect/>
          </a:stretch>
        </p:blipFill>
        <p:spPr bwMode="auto">
          <a:xfrm>
            <a:off x="6353175" y="3381840"/>
            <a:ext cx="2304182" cy="1035844"/>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bwMode="auto">
          <a:xfrm>
            <a:off x="503312" y="2600956"/>
            <a:ext cx="8126135" cy="1940881"/>
          </a:xfrm>
          <a:prstGeom prst="rect">
            <a:avLst/>
          </a:prstGeom>
          <a:solidFill>
            <a:schemeClr val="bg1">
              <a:lumMod val="95000"/>
            </a:schemeClr>
          </a:solidFill>
          <a:ln>
            <a:solidFill>
              <a:schemeClr val="tx1"/>
            </a:solidFill>
            <a:prstDash val="lg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2" name="标题 1"/>
          <p:cNvSpPr>
            <a:spLocks noGrp="1"/>
          </p:cNvSpPr>
          <p:nvPr>
            <p:ph type="title"/>
          </p:nvPr>
        </p:nvSpPr>
        <p:spPr>
          <a:xfrm>
            <a:off x="451498" y="194254"/>
            <a:ext cx="8066635" cy="438553"/>
          </a:xfrm>
        </p:spPr>
        <p:txBody>
          <a:bodyPr lIns="68553" tIns="34276" rIns="68553" bIns="34276" anchor="ctr">
            <a:spAutoFit/>
          </a:bodyPr>
          <a:lstStyle/>
          <a:p>
            <a:r>
              <a:rPr lang="en-US" altLang="zh-CN" sz="2400" dirty="0" smtClean="0">
                <a:cs typeface="+mn-cs"/>
              </a:rPr>
              <a:t>Exploit-</a:t>
            </a:r>
            <a:r>
              <a:rPr lang="zh-CN" altLang="en-US" sz="2400" dirty="0" smtClean="0">
                <a:cs typeface="+mn-cs"/>
              </a:rPr>
              <a:t>利用</a:t>
            </a:r>
            <a:r>
              <a:rPr lang="en-US" altLang="zh-CN" sz="2400" dirty="0" smtClean="0">
                <a:cs typeface="+mn-cs"/>
              </a:rPr>
              <a:t>SQL</a:t>
            </a:r>
            <a:r>
              <a:rPr lang="zh-CN" altLang="en-US" sz="2400" dirty="0" smtClean="0">
                <a:cs typeface="+mn-cs"/>
              </a:rPr>
              <a:t>注入绕过登录验证</a:t>
            </a:r>
            <a:endParaRPr lang="zh-CN" altLang="en-US" sz="2400" dirty="0">
              <a:cs typeface="+mn-cs"/>
            </a:endParaRPr>
          </a:p>
        </p:txBody>
      </p:sp>
      <p:graphicFrame>
        <p:nvGraphicFramePr>
          <p:cNvPr id="55301" name="Object 5"/>
          <p:cNvGraphicFramePr>
            <a:graphicFrameLocks noChangeAspect="1"/>
          </p:cNvGraphicFramePr>
          <p:nvPr/>
        </p:nvGraphicFramePr>
        <p:xfrm>
          <a:off x="5955219" y="2630141"/>
          <a:ext cx="2232174" cy="638175"/>
        </p:xfrm>
        <a:graphic>
          <a:graphicData uri="http://schemas.openxmlformats.org/presentationml/2006/ole">
            <p:oleObj spid="_x0000_s1026" name="包" showAsIcon="1" r:id="rId4" imgW="2006640" imgH="712440" progId="Package">
              <p:embed/>
            </p:oleObj>
          </a:graphicData>
        </a:graphic>
      </p:graphicFrame>
      <p:sp>
        <p:nvSpPr>
          <p:cNvPr id="12" name="矩形 11"/>
          <p:cNvSpPr/>
          <p:nvPr/>
        </p:nvSpPr>
        <p:spPr>
          <a:xfrm>
            <a:off x="503238" y="917328"/>
            <a:ext cx="3816424" cy="1600437"/>
          </a:xfrm>
          <a:prstGeom prst="rect">
            <a:avLst/>
          </a:prstGeom>
          <a:ln>
            <a:solidFill>
              <a:schemeClr val="accent1"/>
            </a:solidFill>
          </a:ln>
        </p:spPr>
        <p:txBody>
          <a:bodyPr wrap="square">
            <a:noAutofit/>
          </a:bodyPr>
          <a:lstStyle/>
          <a:p>
            <a:r>
              <a:rPr lang="zh-CN" altLang="en-US" sz="1400" b="1" dirty="0" smtClean="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在</a:t>
            </a:r>
            <a:r>
              <a:rPr lang="en-US" altLang="zh-CN" sz="1400" dirty="0" smtClean="0">
                <a:latin typeface="微软雅黑" pitchFamily="34" charset="-122"/>
                <a:ea typeface="微软雅黑" pitchFamily="34" charset="-122"/>
              </a:rPr>
              <a:t>Web</a:t>
            </a:r>
            <a:r>
              <a:rPr lang="zh-CN" altLang="en-US" sz="1400" dirty="0" smtClean="0">
                <a:latin typeface="微软雅黑" pitchFamily="34" charset="-122"/>
                <a:ea typeface="微软雅黑" pitchFamily="34" charset="-122"/>
              </a:rPr>
              <a:t>登录页面中，利用后台</a:t>
            </a:r>
            <a:r>
              <a:rPr lang="en-US" altLang="zh-CN" sz="1400" dirty="0" smtClean="0">
                <a:latin typeface="微软雅黑" pitchFamily="34" charset="-122"/>
                <a:ea typeface="微软雅黑" pitchFamily="34" charset="-122"/>
              </a:rPr>
              <a:t>SQL</a:t>
            </a:r>
            <a:r>
              <a:rPr lang="zh-CN" altLang="en-US" sz="1400" dirty="0" smtClean="0">
                <a:latin typeface="微软雅黑" pitchFamily="34" charset="-122"/>
                <a:ea typeface="微软雅黑" pitchFamily="34" charset="-122"/>
              </a:rPr>
              <a:t>注入漏洞，使用有效管理员帐号绕过口令验证登录到目标系统中</a:t>
            </a:r>
            <a:endParaRPr lang="zh-CN" altLang="en-US" sz="1400" dirty="0">
              <a:latin typeface="微软雅黑" pitchFamily="34" charset="-122"/>
              <a:ea typeface="微软雅黑" pitchFamily="34" charset="-122"/>
            </a:endParaRPr>
          </a:p>
        </p:txBody>
      </p:sp>
      <p:graphicFrame>
        <p:nvGraphicFramePr>
          <p:cNvPr id="55302" name="Object 6"/>
          <p:cNvGraphicFramePr>
            <a:graphicFrameLocks noChangeAspect="1"/>
          </p:cNvGraphicFramePr>
          <p:nvPr/>
        </p:nvGraphicFramePr>
        <p:xfrm>
          <a:off x="1341369" y="2017558"/>
          <a:ext cx="1956309" cy="544487"/>
        </p:xfrm>
        <a:graphic>
          <a:graphicData uri="http://schemas.openxmlformats.org/presentationml/2006/ole">
            <p:oleObj spid="_x0000_s1027" name="包" showAsIcon="1" r:id="rId5" imgW="2425680" imgH="712440" progId="Package">
              <p:embed/>
            </p:oleObj>
          </a:graphicData>
        </a:graphic>
      </p:graphicFrame>
      <p:sp>
        <p:nvSpPr>
          <p:cNvPr id="15" name="矩形 14"/>
          <p:cNvSpPr/>
          <p:nvPr/>
        </p:nvSpPr>
        <p:spPr>
          <a:xfrm>
            <a:off x="4472784" y="925513"/>
            <a:ext cx="4156663" cy="1592252"/>
          </a:xfrm>
          <a:prstGeom prst="rect">
            <a:avLst/>
          </a:prstGeom>
          <a:ln>
            <a:solidFill>
              <a:schemeClr val="accent1"/>
            </a:solidFill>
          </a:ln>
        </p:spPr>
        <p:txBody>
          <a:bodyPr wrap="square">
            <a:noAutofit/>
          </a:bodyPr>
          <a:lstStyle/>
          <a:p>
            <a:r>
              <a:rPr lang="zh-CN" altLang="en-US" sz="1400" b="1" dirty="0" smtClean="0">
                <a:latin typeface="微软雅黑" pitchFamily="34" charset="-122"/>
                <a:ea typeface="微软雅黑" pitchFamily="34" charset="-122"/>
              </a:rPr>
              <a:t>演示步骤：</a:t>
            </a:r>
            <a:endParaRPr lang="en-US" altLang="zh-CN" sz="1400" b="1"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进入系统登录页面，选择</a:t>
            </a:r>
            <a:r>
              <a:rPr lang="en-US" altLang="zh-CN" sz="1400" dirty="0" smtClean="0">
                <a:latin typeface="微软雅黑" pitchFamily="34" charset="-122"/>
                <a:ea typeface="微软雅黑" pitchFamily="34" charset="-122"/>
              </a:rPr>
              <a:t>Neville Bartholomew</a:t>
            </a:r>
            <a:r>
              <a:rPr lang="zh-CN" altLang="en-US" sz="1400" dirty="0" smtClean="0">
                <a:latin typeface="微软雅黑" pitchFamily="34" charset="-122"/>
                <a:ea typeface="微软雅黑" pitchFamily="34" charset="-122"/>
              </a:rPr>
              <a:t>管理员帐号</a:t>
            </a:r>
            <a:endParaRPr lang="en-US" altLang="zh-CN" sz="1400"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用</a:t>
            </a:r>
            <a:r>
              <a:rPr lang="en-US" altLang="zh-CN" sz="1400" dirty="0" smtClean="0">
                <a:latin typeface="微软雅黑" pitchFamily="34" charset="-122"/>
                <a:ea typeface="微软雅黑" pitchFamily="34" charset="-122"/>
              </a:rPr>
              <a:t>Temper Data</a:t>
            </a:r>
            <a:r>
              <a:rPr lang="zh-CN" altLang="en-US" sz="1400" dirty="0" smtClean="0">
                <a:latin typeface="微软雅黑" pitchFamily="34" charset="-122"/>
                <a:ea typeface="微软雅黑" pitchFamily="34" charset="-122"/>
              </a:rPr>
              <a:t>拦截工具更改口令请求参数，替换为“</a:t>
            </a:r>
            <a:r>
              <a:rPr lang="en-US" altLang="zh-CN" sz="1400" dirty="0" smtClean="0">
                <a:latin typeface="微软雅黑" pitchFamily="34" charset="-122"/>
                <a:ea typeface="微软雅黑" pitchFamily="34" charset="-122"/>
              </a:rPr>
              <a:t>x’ or ’a’=‘a</a:t>
            </a:r>
            <a:r>
              <a:rPr lang="zh-CN" altLang="en-US" sz="1400" dirty="0" smtClean="0">
                <a:latin typeface="微软雅黑" pitchFamily="34" charset="-122"/>
                <a:ea typeface="微软雅黑" pitchFamily="34" charset="-122"/>
              </a:rPr>
              <a:t>”，然后提交</a:t>
            </a:r>
            <a:endParaRPr lang="en-US" altLang="zh-CN" sz="1400"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登录成功，进入到系统管理员页面。</a:t>
            </a:r>
            <a:endParaRPr lang="en-US" altLang="zh-CN" sz="1400" dirty="0" smtClean="0">
              <a:latin typeface="微软雅黑" pitchFamily="34" charset="-122"/>
              <a:ea typeface="微软雅黑" pitchFamily="34" charset="-122"/>
            </a:endParaRPr>
          </a:p>
        </p:txBody>
      </p:sp>
      <p:sp>
        <p:nvSpPr>
          <p:cNvPr id="20" name="矩形 19"/>
          <p:cNvSpPr/>
          <p:nvPr/>
        </p:nvSpPr>
        <p:spPr>
          <a:xfrm>
            <a:off x="483856" y="2600957"/>
            <a:ext cx="1082348" cy="307777"/>
          </a:xfrm>
          <a:prstGeom prst="rect">
            <a:avLst/>
          </a:prstGeom>
        </p:spPr>
        <p:txBody>
          <a:bodyPr wrap="none">
            <a:spAutoFit/>
          </a:bodyPr>
          <a:lstStyle/>
          <a:p>
            <a:r>
              <a:rPr lang="zh-CN" altLang="en-US" sz="1400" b="1" dirty="0" smtClean="0">
                <a:latin typeface="微软雅黑" pitchFamily="34" charset="-122"/>
                <a:ea typeface="微软雅黑" pitchFamily="34" charset="-122"/>
              </a:rPr>
              <a:t>执行结果：</a:t>
            </a:r>
            <a:endParaRPr lang="en-US" altLang="zh-CN" sz="1400" b="1" dirty="0" smtClean="0">
              <a:latin typeface="微软雅黑" pitchFamily="34" charset="-122"/>
              <a:ea typeface="微软雅黑" pitchFamily="34" charset="-122"/>
            </a:endParaRPr>
          </a:p>
        </p:txBody>
      </p:sp>
      <p:sp>
        <p:nvSpPr>
          <p:cNvPr id="21" name="矩形 20"/>
          <p:cNvSpPr/>
          <p:nvPr/>
        </p:nvSpPr>
        <p:spPr>
          <a:xfrm>
            <a:off x="5597896" y="3986267"/>
            <a:ext cx="3041279" cy="523220"/>
          </a:xfrm>
          <a:prstGeom prst="rect">
            <a:avLst/>
          </a:prstGeom>
        </p:spPr>
        <p:txBody>
          <a:bodyPr wrap="square">
            <a:spAutoFit/>
          </a:bodyPr>
          <a:lstStyle/>
          <a:p>
            <a:r>
              <a:rPr lang="zh-CN" altLang="en-US" sz="1400" dirty="0" smtClean="0">
                <a:latin typeface="微软雅黑" pitchFamily="34" charset="-122"/>
                <a:ea typeface="微软雅黑" pitchFamily="34" charset="-122"/>
              </a:rPr>
              <a:t>备注：本示例来源于</a:t>
            </a:r>
            <a:r>
              <a:rPr lang="en-US" altLang="zh-CN" sz="1400" dirty="0" smtClean="0">
                <a:latin typeface="微软雅黑" pitchFamily="34" charset="-122"/>
                <a:ea typeface="微软雅黑" pitchFamily="34" charset="-122"/>
              </a:rPr>
              <a:t>OWASP</a:t>
            </a:r>
            <a:r>
              <a:rPr lang="zh-CN" altLang="en-US"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WebGoat</a:t>
            </a:r>
            <a:r>
              <a:rPr lang="zh-CN" altLang="en-US" sz="1400" dirty="0" smtClean="0">
                <a:latin typeface="微软雅黑" pitchFamily="34" charset="-122"/>
                <a:ea typeface="微软雅黑" pitchFamily="34" charset="-122"/>
              </a:rPr>
              <a:t>开源项目</a:t>
            </a:r>
            <a:endParaRPr lang="en-US" altLang="zh-CN" sz="1400" dirty="0" smtClean="0">
              <a:latin typeface="微软雅黑" pitchFamily="34" charset="-122"/>
              <a:ea typeface="微软雅黑" pitchFamily="34" charset="-122"/>
            </a:endParaRPr>
          </a:p>
        </p:txBody>
      </p:sp>
      <p:sp>
        <p:nvSpPr>
          <p:cNvPr id="562180" name="Rectangle 4"/>
          <p:cNvSpPr>
            <a:spLocks noChangeArrowheads="1"/>
          </p:cNvSpPr>
          <p:nvPr/>
        </p:nvSpPr>
        <p:spPr bwMode="auto">
          <a:xfrm>
            <a:off x="503312" y="1626584"/>
            <a:ext cx="3816350" cy="415498"/>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String query = </a:t>
            </a:r>
            <a:r>
              <a:rPr kumimoji="0" lang="en-US" altLang="zh-CN" sz="1050" b="0" i="0" u="none" strike="noStrike" cap="none" normalizeH="0" baseline="0" dirty="0" smtClean="0" bmk="OLE_LINK2">
                <a:ln>
                  <a:noFill/>
                </a:ln>
                <a:solidFill>
                  <a:srgbClr val="2A00FF"/>
                </a:solidFill>
                <a:effectLst/>
                <a:latin typeface="微软雅黑" pitchFamily="34" charset="-122"/>
                <a:ea typeface="微软雅黑" pitchFamily="34" charset="-122"/>
                <a:cs typeface="Consolas" pitchFamily="49" charset="0"/>
              </a:rPr>
              <a:t>"SELECT * FROM employee WHERE userid = "</a:t>
            </a: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 + userId + </a:t>
            </a:r>
            <a:r>
              <a:rPr kumimoji="0" lang="en-US" altLang="zh-CN" sz="1050" b="0" i="0" u="none" strike="noStrike" cap="none" normalizeH="0" baseline="0" dirty="0" smtClean="0" bmk="OLE_LINK2">
                <a:ln>
                  <a:noFill/>
                </a:ln>
                <a:solidFill>
                  <a:srgbClr val="2A00FF"/>
                </a:solidFill>
                <a:effectLst/>
                <a:latin typeface="微软雅黑" pitchFamily="34" charset="-122"/>
                <a:ea typeface="微软雅黑" pitchFamily="34" charset="-122"/>
                <a:cs typeface="Consolas" pitchFamily="49" charset="0"/>
              </a:rPr>
              <a:t>" and password = '"</a:t>
            </a: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 + password + </a:t>
            </a:r>
            <a:r>
              <a:rPr kumimoji="0" lang="en-US" altLang="zh-CN" sz="1050" b="0" i="0" u="none" strike="noStrike" cap="none" normalizeH="0" baseline="0" dirty="0" smtClean="0" bmk="OLE_LINK2">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pic>
        <p:nvPicPr>
          <p:cNvPr id="562181" name="Picture 5"/>
          <p:cNvPicPr>
            <a:picLocks noChangeAspect="1" noChangeArrowheads="1"/>
          </p:cNvPicPr>
          <p:nvPr/>
        </p:nvPicPr>
        <p:blipFill>
          <a:blip r:embed="rId6" cstate="print"/>
          <a:srcRect/>
          <a:stretch>
            <a:fillRect/>
          </a:stretch>
        </p:blipFill>
        <p:spPr bwMode="auto">
          <a:xfrm>
            <a:off x="1488380" y="2630141"/>
            <a:ext cx="4104456" cy="191169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55302"/>
                                        </p:tgtEl>
                                        <p:attrNameLst>
                                          <p:attrName>style.visibility</p:attrName>
                                        </p:attrNameLst>
                                      </p:cBhvr>
                                      <p:to>
                                        <p:strVal val="visible"/>
                                      </p:to>
                                    </p:set>
                                    <p:animEffect transition="in" filter="blinds(horizontal)">
                                      <p:cBhvr>
                                        <p:cTn id="10" dur="500"/>
                                        <p:tgtEl>
                                          <p:spTgt spid="5530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62180"/>
                                        </p:tgtEl>
                                        <p:attrNameLst>
                                          <p:attrName>style.visibility</p:attrName>
                                        </p:attrNameLst>
                                      </p:cBhvr>
                                      <p:to>
                                        <p:strVal val="visible"/>
                                      </p:to>
                                    </p:set>
                                    <p:animEffect transition="in" filter="blinds(horizontal)">
                                      <p:cBhvr>
                                        <p:cTn id="13" dur="500"/>
                                        <p:tgtEl>
                                          <p:spTgt spid="56218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nodeType="withEffect">
                                  <p:stCondLst>
                                    <p:cond delay="0"/>
                                  </p:stCondLst>
                                  <p:childTnLst>
                                    <p:set>
                                      <p:cBhvr>
                                        <p:cTn id="23" dur="1" fill="hold">
                                          <p:stCondLst>
                                            <p:cond delay="0"/>
                                          </p:stCondLst>
                                        </p:cTn>
                                        <p:tgtEl>
                                          <p:spTgt spid="55301"/>
                                        </p:tgtEl>
                                        <p:attrNameLst>
                                          <p:attrName>style.visibility</p:attrName>
                                        </p:attrNameLst>
                                      </p:cBhvr>
                                      <p:to>
                                        <p:strVal val="visible"/>
                                      </p:to>
                                    </p:set>
                                    <p:animEffect transition="in" filter="blinds(horizontal)">
                                      <p:cBhvr>
                                        <p:cTn id="24" dur="500"/>
                                        <p:tgtEl>
                                          <p:spTgt spid="5530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par>
                                <p:cTn id="28" presetID="3" presetClass="entr" presetSubtype="10" fill="hold" nodeType="withEffect">
                                  <p:stCondLst>
                                    <p:cond delay="0"/>
                                  </p:stCondLst>
                                  <p:childTnLst>
                                    <p:set>
                                      <p:cBhvr>
                                        <p:cTn id="29" dur="1" fill="hold">
                                          <p:stCondLst>
                                            <p:cond delay="0"/>
                                          </p:stCondLst>
                                        </p:cTn>
                                        <p:tgtEl>
                                          <p:spTgt spid="562181"/>
                                        </p:tgtEl>
                                        <p:attrNameLst>
                                          <p:attrName>style.visibility</p:attrName>
                                        </p:attrNameLst>
                                      </p:cBhvr>
                                      <p:to>
                                        <p:strVal val="visible"/>
                                      </p:to>
                                    </p:set>
                                    <p:animEffect transition="in" filter="blinds(horizontal)">
                                      <p:cBhvr>
                                        <p:cTn id="30" dur="500"/>
                                        <p:tgtEl>
                                          <p:spTgt spid="56218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15" grpId="0" animBg="1"/>
      <p:bldP spid="20" grpId="0"/>
      <p:bldP spid="21" grpId="0"/>
      <p:bldP spid="5621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直接在</a:t>
            </a:r>
            <a:r>
              <a:rPr lang="en-US" altLang="zh-CN" sz="2400" dirty="0" smtClean="0">
                <a:cs typeface="+mn-cs"/>
              </a:rPr>
              <a:t>SQL</a:t>
            </a:r>
            <a:r>
              <a:rPr lang="zh-CN" altLang="en-US" sz="2400" dirty="0" smtClean="0">
                <a:cs typeface="+mn-cs"/>
              </a:rPr>
              <a:t>中拼接外部输入</a:t>
            </a:r>
          </a:p>
        </p:txBody>
      </p:sp>
      <p:sp>
        <p:nvSpPr>
          <p:cNvPr id="4" name="Rectangle 2"/>
          <p:cNvSpPr>
            <a:spLocks noGrp="1" noChangeArrowheads="1"/>
          </p:cNvSpPr>
          <p:nvPr>
            <p:ph idx="1"/>
          </p:nvPr>
        </p:nvSpPr>
        <p:spPr bwMode="auto">
          <a:xfrm>
            <a:off x="3171217" y="1525628"/>
            <a:ext cx="5467958" cy="3016210"/>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000" b="0" dirty="0" smtClean="0">
                <a:solidFill>
                  <a:srgbClr val="3F7F5F"/>
                </a:solidFill>
                <a:cs typeface="Courier New" pitchFamily="49" charset="0"/>
              </a:rPr>
              <a:t>//</a:t>
            </a:r>
            <a:r>
              <a:rPr lang="zh-CN" altLang="en-US" sz="1000" b="0" dirty="0" smtClean="0">
                <a:solidFill>
                  <a:srgbClr val="3F7F5F"/>
                </a:solidFill>
                <a:cs typeface="Courier New" pitchFamily="49" charset="0"/>
              </a:rPr>
              <a:t>示例代码</a:t>
            </a:r>
            <a:endParaRPr lang="en-US" altLang="zh-CN" sz="1000" b="0" dirty="0" smtClean="0">
              <a:solidFill>
                <a:srgbClr val="3F7F5F"/>
              </a:solidFill>
              <a:cs typeface="Courier New" pitchFamily="49"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doPrivilegedAction(String username, </a:t>
            </a:r>
            <a:r>
              <a:rPr kumimoji="0" lang="en-US" altLang="zh-CN" sz="1000" b="1" i="0" u="none" strike="noStrike" cap="none" normalizeH="0" baseline="0" dirty="0" smtClean="0">
                <a:ln>
                  <a:noFill/>
                </a:ln>
                <a:solidFill>
                  <a:srgbClr val="7F0055"/>
                </a:solidFill>
                <a:effectLst/>
                <a:cs typeface="Courier New" pitchFamily="49" charset="0"/>
              </a:rPr>
              <a:t>char</a:t>
            </a:r>
            <a:r>
              <a:rPr kumimoji="0" lang="en-US" altLang="zh-CN" sz="1000" b="0" i="0" u="none" strike="noStrike" cap="none" normalizeH="0" baseline="0" dirty="0" smtClean="0">
                <a:ln>
                  <a:noFill/>
                </a:ln>
                <a:solidFill>
                  <a:srgbClr val="000000"/>
                </a:solidFill>
                <a:effectLst/>
                <a:cs typeface="Courier New" pitchFamily="49" charset="0"/>
              </a:rPr>
              <a:t>[] password) </a:t>
            </a:r>
            <a:endParaRPr lang="en-US" altLang="zh-CN" sz="1000" dirty="0" smtClean="0"/>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dirty="0" smtClean="0">
                <a:ln>
                  <a:noFill/>
                </a:ln>
                <a:solidFill>
                  <a:srgbClr val="7F0055"/>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throws</a:t>
            </a:r>
            <a:r>
              <a:rPr kumimoji="0" lang="en-US" altLang="zh-CN" sz="1000" b="0" i="0" u="none" strike="noStrike" cap="none" normalizeH="0" baseline="0" dirty="0" smtClean="0">
                <a:ln>
                  <a:noFill/>
                </a:ln>
                <a:solidFill>
                  <a:srgbClr val="000000"/>
                </a:solidFill>
                <a:effectLst/>
                <a:cs typeface="Courier New" pitchFamily="49" charset="0"/>
              </a:rPr>
              <a:t> SQLException</a:t>
            </a:r>
            <a:r>
              <a:rPr lang="en-US" altLang="zh-CN" sz="1000" dirty="0" smtClean="0"/>
              <a:t> </a:t>
            </a: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try</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String pwd = hashPassword(password);</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000000"/>
                </a:solidFill>
                <a:effectLst/>
                <a:cs typeface="Courier New" pitchFamily="49" charset="0"/>
              </a:rPr>
              <a:t>String sqlString = </a:t>
            </a:r>
            <a:r>
              <a:rPr kumimoji="0" lang="en-US" altLang="zh-CN" sz="1000" b="1" i="0" u="none" strike="noStrike" cap="none" normalizeH="0" baseline="0" dirty="0" smtClean="0">
                <a:ln>
                  <a:noFill/>
                </a:ln>
                <a:solidFill>
                  <a:srgbClr val="2A00FF"/>
                </a:solidFill>
                <a:effectLst/>
                <a:cs typeface="Courier New" pitchFamily="49" charset="0"/>
              </a:rPr>
              <a:t>"SELECT * FROM db_user WHERE username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pPr>
            <a:r>
              <a:rPr kumimoji="0" lang="en-US" altLang="zh-CN" sz="1000" b="1" i="0" u="none" strike="noStrike" cap="none" normalizeH="0" baseline="0" dirty="0" smtClean="0">
                <a:ln>
                  <a:noFill/>
                </a:ln>
                <a:solidFill>
                  <a:srgbClr val="000000"/>
                </a:solidFill>
                <a:effectLst/>
                <a:cs typeface="Courier New" pitchFamily="49" charset="0"/>
              </a:rPr>
              <a:t>                           + username + </a:t>
            </a:r>
            <a:r>
              <a:rPr kumimoji="0" lang="en-US" altLang="zh-CN" sz="1000" b="1" i="0" u="none" strike="noStrike" cap="none" normalizeH="0" baseline="0" dirty="0" smtClean="0">
                <a:ln>
                  <a:noFill/>
                </a:ln>
                <a:solidFill>
                  <a:srgbClr val="2A00FF"/>
                </a:solidFill>
                <a:effectLst/>
                <a:cs typeface="Courier New" pitchFamily="49" charset="0"/>
              </a:rPr>
              <a:t>"' AND password = '"</a:t>
            </a:r>
            <a:r>
              <a:rPr kumimoji="0" lang="en-US" altLang="zh-CN" sz="1000" b="1" i="0" u="none" strike="noStrike" cap="none" normalizeH="0" baseline="0" dirty="0" smtClean="0">
                <a:ln>
                  <a:noFill/>
                </a:ln>
                <a:solidFill>
                  <a:srgbClr val="000000"/>
                </a:solidFill>
                <a:effectLst/>
                <a:cs typeface="Courier New" pitchFamily="49" charset="0"/>
              </a:rPr>
              <a:t> + pwd + </a:t>
            </a:r>
            <a:r>
              <a:rPr kumimoji="0" lang="en-US" altLang="zh-CN" sz="1000" b="1" i="0" u="none" strike="noStrike" cap="none" normalizeH="0" baseline="0" dirty="0" smtClean="0">
                <a:ln>
                  <a:noFill/>
                </a:ln>
                <a:solidFill>
                  <a:srgbClr val="2A00FF"/>
                </a:solidFill>
                <a:effectLst/>
                <a:cs typeface="Courier New" pitchFamily="49" charset="0"/>
              </a:rPr>
              <a:t>"'"</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Statement stmt = connection.createStatement();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ResultSet rs = stmt.executeQuery(sqlString);</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if</a:t>
            </a:r>
            <a:r>
              <a:rPr kumimoji="0" lang="en-US" altLang="zh-CN" sz="1000" b="0" i="0" u="none" strike="noStrike" cap="none" normalizeH="0" baseline="0" dirty="0" smtClean="0">
                <a:ln>
                  <a:noFill/>
                </a:ln>
                <a:solidFill>
                  <a:srgbClr val="000000"/>
                </a:solidFill>
                <a:effectLst/>
                <a:cs typeface="Courier New" pitchFamily="49" charset="0"/>
              </a:rPr>
              <a:t> (!rs.next())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SecurityException(</a:t>
            </a:r>
            <a:r>
              <a:rPr kumimoji="0" lang="en-US" altLang="zh-CN" sz="1000" b="0" i="0" u="none" strike="noStrike" cap="none" normalizeH="0" baseline="0" dirty="0" smtClean="0">
                <a:ln>
                  <a:noFill/>
                </a:ln>
                <a:solidFill>
                  <a:srgbClr val="2A00FF"/>
                </a:solidFill>
                <a:effectLst/>
                <a:cs typeface="Courier New" pitchFamily="49" charset="0"/>
              </a:rPr>
              <a:t>"User name or password incorrect"</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Authenticate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3F7F5F"/>
                </a:solidFill>
                <a:cs typeface="Courier New" pitchFamily="49" charset="0"/>
              </a:rPr>
              <a:t>            </a:t>
            </a:r>
            <a:r>
              <a:rPr kumimoji="0" lang="en-US" altLang="zh-CN" sz="1000" b="0" i="0" u="none" strike="noStrike" cap="none" normalizeH="0" baseline="0" dirty="0" smtClean="0">
                <a:ln>
                  <a:noFill/>
                </a:ln>
                <a:solidFill>
                  <a:srgbClr val="3F7F5F"/>
                </a:solidFill>
                <a:effectLst/>
                <a:cs typeface="Courier New" pitchFamily="49" charset="0"/>
              </a:rPr>
              <a:t>/* …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
        <p:nvSpPr>
          <p:cNvPr id="5" name="Rectangle 3"/>
          <p:cNvSpPr txBox="1">
            <a:spLocks noChangeArrowheads="1"/>
          </p:cNvSpPr>
          <p:nvPr/>
        </p:nvSpPr>
        <p:spPr bwMode="auto">
          <a:xfrm>
            <a:off x="386502" y="837961"/>
            <a:ext cx="4924796"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问题描述</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dirty="0" smtClean="0">
                <a:latin typeface="微软雅黑" pitchFamily="34" charset="-122"/>
                <a:ea typeface="微软雅黑" pitchFamily="34" charset="-122"/>
              </a:rPr>
              <a:t>直接使用外部输入来拼接</a:t>
            </a:r>
            <a:r>
              <a:rPr lang="en-US" altLang="zh-CN" sz="1400" dirty="0" smtClean="0">
                <a:latin typeface="微软雅黑" pitchFamily="34" charset="-122"/>
                <a:ea typeface="微软雅黑" pitchFamily="34" charset="-122"/>
              </a:rPr>
              <a:t>SQL</a:t>
            </a:r>
            <a:r>
              <a:rPr lang="zh-CN" altLang="en-US" sz="1400" dirty="0" smtClean="0">
                <a:latin typeface="微软雅黑" pitchFamily="34" charset="-122"/>
                <a:ea typeface="微软雅黑" pitchFamily="34" charset="-122"/>
              </a:rPr>
              <a:t>查询语句。</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7" name="矩形标注 6"/>
          <p:cNvSpPr/>
          <p:nvPr/>
        </p:nvSpPr>
        <p:spPr bwMode="auto">
          <a:xfrm>
            <a:off x="503238" y="1525628"/>
            <a:ext cx="2448198" cy="720848"/>
          </a:xfrm>
          <a:prstGeom prst="wedgeRectCallout">
            <a:avLst>
              <a:gd name="adj1" fmla="val 82795"/>
              <a:gd name="adj2" fmla="val 127193"/>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zh-CN" sz="1200" dirty="0" smtClean="0">
                <a:latin typeface="微软雅黑" pitchFamily="34" charset="-122"/>
                <a:ea typeface="微软雅黑" pitchFamily="34" charset="-122"/>
              </a:rPr>
              <a:t>当</a:t>
            </a:r>
            <a:r>
              <a:rPr lang="zh-CN" altLang="en-US" sz="1200" dirty="0" smtClean="0">
                <a:latin typeface="微软雅黑" pitchFamily="34" charset="-122"/>
                <a:ea typeface="微软雅黑" pitchFamily="34" charset="-122"/>
              </a:rPr>
              <a:t>输入的</a:t>
            </a:r>
            <a:r>
              <a:rPr lang="en-US" altLang="zh-CN" sz="1200" dirty="0" smtClean="0">
                <a:latin typeface="微软雅黑" pitchFamily="34" charset="-122"/>
                <a:ea typeface="微软雅黑" pitchFamily="34" charset="-122"/>
              </a:rPr>
              <a:t>username</a:t>
            </a:r>
            <a:r>
              <a:rPr lang="zh-CN" altLang="zh-CN" sz="1200" dirty="0" smtClean="0">
                <a:latin typeface="微软雅黑" pitchFamily="34" charset="-122"/>
                <a:ea typeface="微软雅黑" pitchFamily="34" charset="-122"/>
              </a:rPr>
              <a:t>值</a:t>
            </a:r>
            <a:r>
              <a:rPr lang="zh-CN" altLang="en-US" sz="1200" dirty="0" smtClean="0">
                <a:latin typeface="微软雅黑" pitchFamily="34" charset="-122"/>
                <a:ea typeface="微软雅黑" pitchFamily="34" charset="-122"/>
              </a:rPr>
              <a:t>为“</a:t>
            </a:r>
            <a:r>
              <a:rPr lang="en-US" altLang="zh-CN" sz="1200" dirty="0" smtClean="0">
                <a:latin typeface="微软雅黑" pitchFamily="34" charset="-122"/>
                <a:ea typeface="微软雅黑" pitchFamily="34" charset="-122"/>
              </a:rPr>
              <a:t>jack‘ or ’1‘ = ’1</a:t>
            </a:r>
            <a:r>
              <a:rPr lang="zh-CN" altLang="en-US" sz="1200" dirty="0" smtClean="0">
                <a:latin typeface="微软雅黑" pitchFamily="34" charset="-122"/>
                <a:ea typeface="微软雅黑" pitchFamily="34" charset="-122"/>
              </a:rPr>
              <a:t>”时，将改变预期的</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逻辑，导致登录验证失效</a:t>
            </a:r>
            <a:endParaRPr kumimoji="0" lang="zh-CN" altLang="en-US" sz="1200" b="0" i="0" u="none" strike="noStrike" cap="none" normalizeH="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使用预编译语句</a:t>
            </a:r>
          </a:p>
        </p:txBody>
      </p:sp>
      <p:sp>
        <p:nvSpPr>
          <p:cNvPr id="4" name="Rectangle 1"/>
          <p:cNvSpPr>
            <a:spLocks noChangeArrowheads="1"/>
          </p:cNvSpPr>
          <p:nvPr/>
        </p:nvSpPr>
        <p:spPr bwMode="auto">
          <a:xfrm>
            <a:off x="2858866" y="925513"/>
            <a:ext cx="5800859" cy="3323987"/>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1000" dirty="0" smtClean="0">
                <a:solidFill>
                  <a:srgbClr val="3F7F5F"/>
                </a:solidFill>
                <a:latin typeface="微软雅黑" pitchFamily="34" charset="-122"/>
                <a:ea typeface="微软雅黑" pitchFamily="34" charset="-122"/>
                <a:cs typeface="Courier New" pitchFamily="49" charset="0"/>
              </a:rPr>
              <a:t>//</a:t>
            </a:r>
            <a:r>
              <a:rPr lang="zh-CN" altLang="en-US" sz="1000" dirty="0" smtClean="0">
                <a:solidFill>
                  <a:srgbClr val="3F7F5F"/>
                </a:solidFill>
                <a:latin typeface="微软雅黑" pitchFamily="34" charset="-122"/>
                <a:ea typeface="微软雅黑" pitchFamily="34" charset="-122"/>
                <a:cs typeface="Courier New" pitchFamily="49" charset="0"/>
              </a:rPr>
              <a:t>示例代码</a:t>
            </a:r>
            <a:endPar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doPrivilegedAction(String username,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char</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password)</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throws</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SQLException</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try</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String pwd = hashPassword(password);</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Ensure that the length of user name is legitimate</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if</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((username.length()) &gt; 8)</a:t>
            </a:r>
            <a:r>
              <a:rPr lang="en-US" altLang="zh-CN" sz="1000" dirty="0" smtClean="0">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Handle error</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String sqlString = </a:t>
            </a:r>
            <a:r>
              <a:rPr kumimoji="0" lang="en-US" altLang="zh-CN" sz="10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"select * from </a:t>
            </a:r>
            <a:r>
              <a:rPr kumimoji="0" lang="en-US" altLang="zh-CN" sz="1000" b="1" i="0" u="none" strike="noStrike" cap="none" normalizeH="0" baseline="0" dirty="0" err="1" smtClean="0">
                <a:ln>
                  <a:noFill/>
                </a:ln>
                <a:solidFill>
                  <a:srgbClr val="2A00FF"/>
                </a:solidFill>
                <a:effectLst/>
                <a:latin typeface="微软雅黑" pitchFamily="34" charset="-122"/>
                <a:ea typeface="微软雅黑" pitchFamily="34" charset="-122"/>
                <a:cs typeface="Courier New" pitchFamily="49" charset="0"/>
              </a:rPr>
              <a:t>db_user</a:t>
            </a:r>
            <a:r>
              <a:rPr kumimoji="0" lang="en-US" altLang="zh-CN" sz="10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 where username=? and password=?"</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PreparedStatement stmt = </a:t>
            </a:r>
            <a:r>
              <a:rPr kumimoji="0" lang="en-US" altLang="zh-CN" sz="1000" b="1"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connection.prepareStatement</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000" b="1"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sqlString</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stmt.setString(1, username);</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stmt.setString(2, pwd);</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ResultSet rs = stmt.executeQuery();</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Authenticate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5" name="Rectangle 3"/>
          <p:cNvSpPr txBox="1">
            <a:spLocks noChangeArrowheads="1"/>
          </p:cNvSpPr>
          <p:nvPr/>
        </p:nvSpPr>
        <p:spPr bwMode="auto">
          <a:xfrm>
            <a:off x="281577" y="857417"/>
            <a:ext cx="2577289" cy="1589028"/>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说明</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en-US" altLang="zh-CN" sz="1400" dirty="0" smtClean="0">
                <a:latin typeface="微软雅黑" pitchFamily="34" charset="-122"/>
                <a:ea typeface="微软雅黑" pitchFamily="34" charset="-122"/>
              </a:rPr>
              <a:t>PreparedStatement</a:t>
            </a:r>
            <a:r>
              <a:rPr lang="zh-CN" altLang="en-US" sz="1400" dirty="0" smtClean="0">
                <a:latin typeface="微软雅黑" pitchFamily="34" charset="-122"/>
                <a:ea typeface="微软雅黑" pitchFamily="34" charset="-122"/>
              </a:rPr>
              <a:t>可以调用数据库的参数化（预编译）查询特性。参数化查询将查询逻辑和数据分离，互不干扰。</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410526" y="2700398"/>
            <a:ext cx="2131778" cy="1527586"/>
          </a:xfrm>
          <a:prstGeom prst="wedgeRectCallout">
            <a:avLst>
              <a:gd name="adj1" fmla="val 84006"/>
              <a:gd name="adj2" fmla="val -3403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300" dirty="0" smtClean="0"/>
              <a:t>先提交</a:t>
            </a:r>
            <a:r>
              <a:rPr lang="en-US" altLang="zh-CN" sz="1300" dirty="0" smtClean="0"/>
              <a:t>SQL</a:t>
            </a:r>
            <a:r>
              <a:rPr lang="zh-CN" altLang="en-US" sz="1300" dirty="0" smtClean="0"/>
              <a:t>查询逻辑给数据库预编译（固化），后提供的</a:t>
            </a:r>
            <a:r>
              <a:rPr lang="en-US" altLang="zh-CN" sz="1300" dirty="0" smtClean="0"/>
              <a:t>username</a:t>
            </a:r>
            <a:r>
              <a:rPr lang="zh-CN" altLang="en-US" sz="1300" dirty="0" smtClean="0"/>
              <a:t>参数即使为</a:t>
            </a:r>
            <a:r>
              <a:rPr lang="zh-CN" altLang="en-US" sz="1300" dirty="0" smtClean="0">
                <a:latin typeface="+mj-lt"/>
                <a:ea typeface="微软雅黑" pitchFamily="34" charset="-122"/>
                <a:cs typeface="Courier New" pitchFamily="49" charset="0"/>
              </a:rPr>
              <a:t>： </a:t>
            </a:r>
            <a:r>
              <a:rPr lang="en-US" altLang="zh-CN" sz="1300" dirty="0" smtClean="0">
                <a:latin typeface="+mj-lt"/>
                <a:ea typeface="微软雅黑" pitchFamily="34" charset="-122"/>
                <a:cs typeface="Courier New" pitchFamily="49" charset="0"/>
              </a:rPr>
              <a:t>jack’ or ‘1’=‘1</a:t>
            </a:r>
            <a:r>
              <a:rPr lang="zh-CN" altLang="en-US" sz="1300" dirty="0" smtClean="0"/>
              <a:t>这样的字符串，也只会被当做数据，无法改变之前的查询逻辑。</a:t>
            </a:r>
            <a:endParaRPr lang="zh-CN" altLang="en-US" sz="1300" dirty="0" smtClean="0">
              <a:latin typeface="+mj-lt"/>
              <a:ea typeface="微软雅黑" pitchFamily="34" charset="-122"/>
              <a:cs typeface="Courier New" pitchFamily="49"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pic>
        <p:nvPicPr>
          <p:cNvPr id="202754" name="Picture 2" descr="C:\Users\d00102545\Desktop\ribbon1.PNG"/>
          <p:cNvPicPr>
            <a:picLocks noChangeAspect="1" noChangeArrowheads="1"/>
          </p:cNvPicPr>
          <p:nvPr/>
        </p:nvPicPr>
        <p:blipFill>
          <a:blip r:embed="rId2" cstate="print"/>
          <a:srcRect/>
          <a:stretch>
            <a:fillRect/>
          </a:stretch>
        </p:blipFill>
        <p:spPr bwMode="auto">
          <a:xfrm>
            <a:off x="457082" y="2345167"/>
            <a:ext cx="1428750" cy="1428750"/>
          </a:xfrm>
          <a:prstGeom prst="rect">
            <a:avLst/>
          </a:prstGeom>
          <a:noFill/>
        </p:spPr>
      </p:pic>
      <p:sp>
        <p:nvSpPr>
          <p:cNvPr id="6" name="云形标注 5"/>
          <p:cNvSpPr/>
          <p:nvPr/>
        </p:nvSpPr>
        <p:spPr bwMode="auto">
          <a:xfrm>
            <a:off x="457082" y="1226372"/>
            <a:ext cx="2245680" cy="827802"/>
          </a:xfrm>
          <a:prstGeom prst="cloudCallout">
            <a:avLst>
              <a:gd name="adj1" fmla="val -31528"/>
              <a:gd name="adj2" fmla="val 89792"/>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1" i="0" u="none" strike="noStrike" cap="none" normalizeH="0" baseline="0" dirty="0" smtClean="0">
                <a:ln>
                  <a:noFill/>
                </a:ln>
                <a:solidFill>
                  <a:schemeClr val="tx1"/>
                </a:solidFill>
                <a:effectLst/>
                <a:latin typeface="Arial" charset="0"/>
                <a:ea typeface="SimSun" pitchFamily="2" charset="-122"/>
              </a:rPr>
              <a:t>这样</a:t>
            </a:r>
            <a:r>
              <a:rPr lang="zh-CN" altLang="en-US" sz="1200" b="1" dirty="0" smtClean="0">
                <a:latin typeface="Arial" charset="0"/>
                <a:ea typeface="SimSun" pitchFamily="2" charset="-122"/>
              </a:rPr>
              <a:t>的</a:t>
            </a:r>
            <a:r>
              <a:rPr kumimoji="0" lang="zh-CN" altLang="en-US" sz="1200" b="1" i="0" u="none" strike="noStrike" cap="none" normalizeH="0" baseline="0" dirty="0" smtClean="0">
                <a:ln>
                  <a:noFill/>
                </a:ln>
                <a:solidFill>
                  <a:schemeClr val="tx1"/>
                </a:solidFill>
                <a:effectLst/>
                <a:latin typeface="Arial" charset="0"/>
                <a:ea typeface="SimSun" pitchFamily="2" charset="-122"/>
              </a:rPr>
              <a:t>代码是否有</a:t>
            </a:r>
            <a:r>
              <a:rPr kumimoji="0" lang="en-US" altLang="zh-CN" sz="1200" b="1" i="0" u="none" strike="noStrike" cap="none" normalizeH="0" baseline="0" dirty="0" smtClean="0">
                <a:ln>
                  <a:noFill/>
                </a:ln>
                <a:solidFill>
                  <a:schemeClr val="tx1"/>
                </a:solidFill>
                <a:effectLst/>
                <a:latin typeface="Arial" charset="0"/>
                <a:ea typeface="SimSun" pitchFamily="2" charset="-122"/>
              </a:rPr>
              <a:t>SQL</a:t>
            </a:r>
            <a:r>
              <a:rPr kumimoji="0" lang="zh-CN" altLang="en-US" sz="1200" b="1" i="0" u="none" strike="noStrike" cap="none" normalizeH="0" baseline="0" dirty="0" smtClean="0">
                <a:ln>
                  <a:noFill/>
                </a:ln>
                <a:solidFill>
                  <a:schemeClr val="tx1"/>
                </a:solidFill>
                <a:effectLst/>
                <a:latin typeface="Arial" charset="0"/>
                <a:ea typeface="SimSun" pitchFamily="2" charset="-122"/>
              </a:rPr>
              <a:t>注入问题</a:t>
            </a:r>
            <a:r>
              <a:rPr kumimoji="0" lang="en-US" altLang="zh-CN" sz="1200" b="1" i="0" u="none" strike="noStrike" cap="none" normalizeH="0" baseline="0" dirty="0" smtClean="0">
                <a:ln>
                  <a:noFill/>
                </a:ln>
                <a:solidFill>
                  <a:schemeClr val="tx1"/>
                </a:solidFill>
                <a:effectLst/>
                <a:latin typeface="Arial" charset="0"/>
                <a:ea typeface="SimSun" pitchFamily="2" charset="-122"/>
              </a:rPr>
              <a:t>?</a:t>
            </a:r>
            <a:endParaRPr kumimoji="0" lang="zh-CN" altLang="en-US" sz="1200" b="1" i="0" u="none" strike="noStrike" cap="none" normalizeH="0" baseline="0" dirty="0" smtClean="0">
              <a:ln>
                <a:noFill/>
              </a:ln>
              <a:solidFill>
                <a:schemeClr val="tx1"/>
              </a:solidFill>
              <a:effectLst/>
              <a:latin typeface="Arial" charset="0"/>
              <a:ea typeface="SimSun" pitchFamily="2" charset="-122"/>
            </a:endParaRPr>
          </a:p>
        </p:txBody>
      </p:sp>
      <p:sp>
        <p:nvSpPr>
          <p:cNvPr id="7" name="Rectangle 2"/>
          <p:cNvSpPr>
            <a:spLocks noGrp="1" noChangeArrowheads="1"/>
          </p:cNvSpPr>
          <p:nvPr>
            <p:ph idx="1"/>
          </p:nvPr>
        </p:nvSpPr>
        <p:spPr bwMode="auto">
          <a:xfrm>
            <a:off x="2923791" y="1097280"/>
            <a:ext cx="5467958" cy="3016210"/>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000" b="0" dirty="0" smtClean="0">
                <a:solidFill>
                  <a:srgbClr val="3F7F5F"/>
                </a:solidFill>
                <a:cs typeface="Courier New" pitchFamily="49" charset="0"/>
              </a:rPr>
              <a:t>//</a:t>
            </a:r>
            <a:r>
              <a:rPr lang="zh-CN" altLang="en-US" sz="1000" b="0" dirty="0" smtClean="0">
                <a:solidFill>
                  <a:srgbClr val="3F7F5F"/>
                </a:solidFill>
                <a:cs typeface="Courier New" pitchFamily="49" charset="0"/>
              </a:rPr>
              <a:t>示例代码</a:t>
            </a:r>
            <a:endParaRPr lang="en-US" altLang="zh-CN" sz="1000" b="0" dirty="0" smtClean="0">
              <a:solidFill>
                <a:srgbClr val="3F7F5F"/>
              </a:solidFill>
              <a:cs typeface="Courier New" pitchFamily="49"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doPrivilegedAction(String username, </a:t>
            </a:r>
            <a:r>
              <a:rPr kumimoji="0" lang="en-US" altLang="zh-CN" sz="1000" b="1" i="0" u="none" strike="noStrike" cap="none" normalizeH="0" baseline="0" dirty="0" smtClean="0">
                <a:ln>
                  <a:noFill/>
                </a:ln>
                <a:solidFill>
                  <a:srgbClr val="7F0055"/>
                </a:solidFill>
                <a:effectLst/>
                <a:cs typeface="Courier New" pitchFamily="49" charset="0"/>
              </a:rPr>
              <a:t>char</a:t>
            </a:r>
            <a:r>
              <a:rPr kumimoji="0" lang="en-US" altLang="zh-CN" sz="1000" b="0" i="0" u="none" strike="noStrike" cap="none" normalizeH="0" baseline="0" dirty="0" smtClean="0">
                <a:ln>
                  <a:noFill/>
                </a:ln>
                <a:solidFill>
                  <a:srgbClr val="000000"/>
                </a:solidFill>
                <a:effectLst/>
                <a:cs typeface="Courier New" pitchFamily="49" charset="0"/>
              </a:rPr>
              <a:t>[] password) </a:t>
            </a:r>
            <a:endParaRPr lang="en-US" altLang="zh-CN" sz="1000" dirty="0" smtClean="0"/>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dirty="0" smtClean="0">
                <a:ln>
                  <a:noFill/>
                </a:ln>
                <a:solidFill>
                  <a:srgbClr val="7F0055"/>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throws</a:t>
            </a:r>
            <a:r>
              <a:rPr kumimoji="0" lang="en-US" altLang="zh-CN" sz="1000" b="0" i="0" u="none" strike="noStrike" cap="none" normalizeH="0" baseline="0" dirty="0" smtClean="0">
                <a:ln>
                  <a:noFill/>
                </a:ln>
                <a:solidFill>
                  <a:srgbClr val="000000"/>
                </a:solidFill>
                <a:effectLst/>
                <a:cs typeface="Courier New" pitchFamily="49" charset="0"/>
              </a:rPr>
              <a:t> SQLException</a:t>
            </a:r>
            <a:r>
              <a:rPr lang="en-US" altLang="zh-CN" sz="1000" dirty="0" smtClean="0"/>
              <a:t> </a:t>
            </a: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try</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String pwd = hashPassword(password);</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000000"/>
                </a:solidFill>
                <a:effectLst/>
                <a:cs typeface="Courier New" pitchFamily="49" charset="0"/>
              </a:rPr>
              <a:t>String sqlString = </a:t>
            </a:r>
            <a:r>
              <a:rPr kumimoji="0" lang="en-US" altLang="zh-CN" sz="1000" b="1" i="0" u="none" strike="noStrike" cap="none" normalizeH="0" baseline="0" dirty="0" smtClean="0">
                <a:ln>
                  <a:noFill/>
                </a:ln>
                <a:solidFill>
                  <a:srgbClr val="2A00FF"/>
                </a:solidFill>
                <a:effectLst/>
                <a:cs typeface="Courier New" pitchFamily="49" charset="0"/>
              </a:rPr>
              <a:t>"SELECT * FROM db_user WHERE username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pPr>
            <a:r>
              <a:rPr kumimoji="0" lang="en-US" altLang="zh-CN" sz="1000" b="1" i="0" u="none" strike="noStrike" cap="none" normalizeH="0" baseline="0" dirty="0" smtClean="0">
                <a:ln>
                  <a:noFill/>
                </a:ln>
                <a:solidFill>
                  <a:srgbClr val="000000"/>
                </a:solidFill>
                <a:effectLst/>
                <a:cs typeface="Courier New" pitchFamily="49" charset="0"/>
              </a:rPr>
              <a:t>                           + username + </a:t>
            </a:r>
            <a:r>
              <a:rPr kumimoji="0" lang="en-US" altLang="zh-CN" sz="1000" b="1" i="0" u="none" strike="noStrike" cap="none" normalizeH="0" baseline="0" dirty="0" smtClean="0">
                <a:ln>
                  <a:noFill/>
                </a:ln>
                <a:solidFill>
                  <a:srgbClr val="2A00FF"/>
                </a:solidFill>
                <a:effectLst/>
                <a:cs typeface="Courier New" pitchFamily="49" charset="0"/>
              </a:rPr>
              <a:t>"' AND password = '"</a:t>
            </a:r>
            <a:r>
              <a:rPr kumimoji="0" lang="en-US" altLang="zh-CN" sz="1000" b="1" i="0" u="none" strike="noStrike" cap="none" normalizeH="0" baseline="0" dirty="0" smtClean="0">
                <a:ln>
                  <a:noFill/>
                </a:ln>
                <a:solidFill>
                  <a:srgbClr val="000000"/>
                </a:solidFill>
                <a:effectLst/>
                <a:cs typeface="Courier New" pitchFamily="49" charset="0"/>
              </a:rPr>
              <a:t> + pwd + </a:t>
            </a:r>
            <a:r>
              <a:rPr kumimoji="0" lang="en-US" altLang="zh-CN" sz="1000" b="1" i="0" u="none" strike="noStrike" cap="none" normalizeH="0" baseline="0" dirty="0" smtClean="0">
                <a:ln>
                  <a:noFill/>
                </a:ln>
                <a:solidFill>
                  <a:srgbClr val="2A00FF"/>
                </a:solidFill>
                <a:effectLst/>
                <a:cs typeface="Courier New" pitchFamily="49" charset="0"/>
              </a:rPr>
              <a:t>"'"</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lvl="0" indent="0" eaLnBrk="0" hangingPunct="0">
              <a:spcBef>
                <a:spcPct val="0"/>
              </a:spcBef>
              <a:buClrTx/>
              <a:buNone/>
            </a:pPr>
            <a:r>
              <a:rPr lang="en-US" altLang="zh-CN" sz="1000" dirty="0" smtClean="0">
                <a:solidFill>
                  <a:srgbClr val="000000"/>
                </a:solidFill>
                <a:cs typeface="Courier New" pitchFamily="49" charset="0"/>
              </a:rPr>
              <a:t>                 PreparedStatement stmt = connection.prepareStatement(</a:t>
            </a:r>
            <a:r>
              <a:rPr lang="en-US" altLang="zh-CN" sz="1000" dirty="0" err="1" smtClean="0">
                <a:solidFill>
                  <a:srgbClr val="000000"/>
                </a:solidFill>
                <a:cs typeface="Courier New" pitchFamily="49" charset="0"/>
              </a:rPr>
              <a:t>sqlString</a:t>
            </a:r>
            <a:r>
              <a:rPr lang="en-US" altLang="zh-CN" sz="1000" dirty="0" smtClean="0">
                <a:solidFill>
                  <a:srgbClr val="000000"/>
                </a:solidFill>
                <a:cs typeface="Courier New" pitchFamily="49" charset="0"/>
              </a:rPr>
              <a:t>);</a:t>
            </a:r>
            <a:r>
              <a:rPr kumimoji="0" lang="en-US" altLang="zh-CN" sz="1000" b="0" i="0" u="none" strike="noStrike" cap="none" normalizeH="0" baseline="0" dirty="0" smtClean="0">
                <a:ln>
                  <a:noFill/>
                </a:ln>
                <a:solidFill>
                  <a:srgbClr val="000000"/>
                </a:solidFill>
                <a:effectLst/>
                <a:cs typeface="Courier New" pitchFamily="49" charset="0"/>
              </a:rPr>
              <a:t> </a:t>
            </a:r>
          </a:p>
          <a:p>
            <a:pPr marL="0" lvl="0" indent="0" eaLnBrk="0" hangingPunct="0">
              <a:spcBef>
                <a:spcPct val="0"/>
              </a:spcBef>
              <a:buClrTx/>
              <a:buNone/>
            </a:pPr>
            <a:r>
              <a:rPr kumimoji="0" lang="en-US" altLang="zh-CN" sz="1000" b="0" i="0" u="none" strike="noStrike" cap="none" normalizeH="0" baseline="0" dirty="0" smtClean="0">
                <a:ln>
                  <a:noFill/>
                </a:ln>
                <a:solidFill>
                  <a:srgbClr val="000000"/>
                </a:solidFill>
                <a:effectLst/>
                <a:cs typeface="Courier New" pitchFamily="49" charset="0"/>
              </a:rPr>
              <a:t>                 ResultSet rs = stmt.executeQuery();</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if</a:t>
            </a:r>
            <a:r>
              <a:rPr kumimoji="0" lang="en-US" altLang="zh-CN" sz="1000" b="0" i="0" u="none" strike="noStrike" cap="none" normalizeH="0" baseline="0" dirty="0" smtClean="0">
                <a:ln>
                  <a:noFill/>
                </a:ln>
                <a:solidFill>
                  <a:srgbClr val="000000"/>
                </a:solidFill>
                <a:effectLst/>
                <a:cs typeface="Courier New" pitchFamily="49" charset="0"/>
              </a:rPr>
              <a:t> (!rs.next())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SecurityException(</a:t>
            </a:r>
            <a:r>
              <a:rPr kumimoji="0" lang="en-US" altLang="zh-CN" sz="1000" b="0" i="0" u="none" strike="noStrike" cap="none" normalizeH="0" baseline="0" dirty="0" smtClean="0">
                <a:ln>
                  <a:noFill/>
                </a:ln>
                <a:solidFill>
                  <a:srgbClr val="2A00FF"/>
                </a:solidFill>
                <a:effectLst/>
                <a:cs typeface="Courier New" pitchFamily="49" charset="0"/>
              </a:rPr>
              <a:t>"User name or password incorrect"</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Authenticate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3F7F5F"/>
                </a:solidFill>
                <a:cs typeface="Courier New" pitchFamily="49" charset="0"/>
              </a:rPr>
              <a:t>            </a:t>
            </a:r>
            <a:r>
              <a:rPr kumimoji="0" lang="en-US" altLang="zh-CN" sz="1000" b="0" i="0" u="none" strike="noStrike" cap="none" normalizeH="0" baseline="0" dirty="0" smtClean="0">
                <a:ln>
                  <a:noFill/>
                </a:ln>
                <a:solidFill>
                  <a:srgbClr val="3F7F5F"/>
                </a:solidFill>
                <a:effectLst/>
                <a:cs typeface="Courier New" pitchFamily="49" charset="0"/>
              </a:rPr>
              <a:t>/* …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4808" y="147694"/>
            <a:ext cx="8208412" cy="857250"/>
          </a:xfrm>
        </p:spPr>
        <p:txBody>
          <a:bodyPr/>
          <a:lstStyle/>
          <a:p>
            <a:r>
              <a:rPr lang="zh-CN" altLang="en-US" dirty="0" smtClean="0"/>
              <a:t>错误示例</a:t>
            </a:r>
            <a:r>
              <a:rPr lang="en-US" altLang="zh-CN" dirty="0" smtClean="0"/>
              <a:t>—Hibernate: </a:t>
            </a:r>
            <a:r>
              <a:rPr lang="zh-CN" altLang="en-US" dirty="0" smtClean="0"/>
              <a:t>动态拼接</a:t>
            </a:r>
            <a:r>
              <a:rPr lang="en-US" altLang="zh-CN" dirty="0" smtClean="0"/>
              <a:t>HQL</a:t>
            </a:r>
            <a:endParaRPr lang="zh-CN" altLang="en-US" dirty="0"/>
          </a:p>
        </p:txBody>
      </p:sp>
      <p:sp>
        <p:nvSpPr>
          <p:cNvPr id="187393" name="Rectangle 1"/>
          <p:cNvSpPr>
            <a:spLocks noGrp="1" noChangeArrowheads="1"/>
          </p:cNvSpPr>
          <p:nvPr>
            <p:ph idx="1"/>
          </p:nvPr>
        </p:nvSpPr>
        <p:spPr bwMode="auto">
          <a:xfrm>
            <a:off x="2646382" y="1656835"/>
            <a:ext cx="5852162" cy="1277273"/>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userName = ctx.getAuthenticatedUserName(); </a:t>
            </a:r>
            <a:r>
              <a:rPr kumimoji="0" lang="en-US" altLang="zh-CN" sz="11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//this is a constant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itemName = request.getParameter(</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"itemName"</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Query hqlQuery = session.createQuery(</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"from Item as item where item.owner = '"</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userName + </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 and item.itemName = '"</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itemName + </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List&lt;Item&gt; hrs = (List&lt;Item&gt;) hqlQuery.list();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Rectangle 3"/>
          <p:cNvSpPr txBox="1">
            <a:spLocks noChangeArrowheads="1"/>
          </p:cNvSpPr>
          <p:nvPr/>
        </p:nvSpPr>
        <p:spPr bwMode="auto">
          <a:xfrm>
            <a:off x="317228" y="940396"/>
            <a:ext cx="8283719" cy="684165"/>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说明</a:t>
            </a:r>
            <a:r>
              <a:rPr lang="en-US" altLang="zh-CN" sz="1400" kern="0" dirty="0" smtClean="0">
                <a:solidFill>
                  <a:srgbClr val="000000"/>
                </a:solidFill>
                <a:latin typeface="微软雅黑" pitchFamily="34" charset="-122"/>
                <a:ea typeface="微软雅黑" pitchFamily="34" charset="-122"/>
                <a:cs typeface="Courier New" pitchFamily="49" charset="0"/>
              </a:rPr>
              <a:t>】ORM</a:t>
            </a:r>
            <a:r>
              <a:rPr lang="zh-CN" altLang="en-US" sz="1400" kern="0" dirty="0" smtClean="0">
                <a:solidFill>
                  <a:srgbClr val="000000"/>
                </a:solidFill>
                <a:latin typeface="微软雅黑" pitchFamily="34" charset="-122"/>
                <a:ea typeface="微软雅黑" pitchFamily="34" charset="-122"/>
                <a:cs typeface="Courier New" pitchFamily="49" charset="0"/>
              </a:rPr>
              <a:t>框架对</a:t>
            </a:r>
            <a:r>
              <a:rPr lang="en-US" altLang="zh-CN" sz="1400" kern="0" dirty="0" smtClean="0">
                <a:solidFill>
                  <a:srgbClr val="000000"/>
                </a:solidFill>
                <a:latin typeface="微软雅黑" pitchFamily="34" charset="-122"/>
                <a:ea typeface="微软雅黑" pitchFamily="34" charset="-122"/>
                <a:cs typeface="Courier New" pitchFamily="49" charset="0"/>
              </a:rPr>
              <a:t>JDBC</a:t>
            </a:r>
            <a:r>
              <a:rPr lang="zh-CN" altLang="en-US" sz="1400" kern="0" dirty="0" smtClean="0">
                <a:solidFill>
                  <a:srgbClr val="000000"/>
                </a:solidFill>
                <a:latin typeface="微软雅黑" pitchFamily="34" charset="-122"/>
                <a:ea typeface="微软雅黑" pitchFamily="34" charset="-122"/>
                <a:cs typeface="Courier New" pitchFamily="49" charset="0"/>
              </a:rPr>
              <a:t>进行了封装，对于使用了</a:t>
            </a:r>
            <a:r>
              <a:rPr lang="en-US" altLang="zh-CN" sz="1400" kern="0" dirty="0" smtClean="0">
                <a:solidFill>
                  <a:srgbClr val="000000"/>
                </a:solidFill>
                <a:latin typeface="微软雅黑" pitchFamily="34" charset="-122"/>
                <a:ea typeface="微软雅黑" pitchFamily="34" charset="-122"/>
                <a:cs typeface="Courier New" pitchFamily="49" charset="0"/>
              </a:rPr>
              <a:t>ORM</a:t>
            </a:r>
            <a:r>
              <a:rPr lang="zh-CN" altLang="en-US" sz="1400" kern="0" dirty="0" smtClean="0">
                <a:solidFill>
                  <a:srgbClr val="000000"/>
                </a:solidFill>
                <a:latin typeface="微软雅黑" pitchFamily="34" charset="-122"/>
                <a:ea typeface="微软雅黑" pitchFamily="34" charset="-122"/>
                <a:cs typeface="Courier New" pitchFamily="49" charset="0"/>
              </a:rPr>
              <a:t>的代码是否有</a:t>
            </a:r>
            <a:r>
              <a:rPr lang="en-US" altLang="zh-CN" sz="1400" kern="0" dirty="0" smtClean="0">
                <a:solidFill>
                  <a:srgbClr val="000000"/>
                </a:solidFill>
                <a:latin typeface="微软雅黑" pitchFamily="34" charset="-122"/>
                <a:ea typeface="微软雅黑" pitchFamily="34" charset="-122"/>
                <a:cs typeface="Courier New" pitchFamily="49" charset="0"/>
              </a:rPr>
              <a:t>SQL</a:t>
            </a:r>
            <a:r>
              <a:rPr lang="zh-CN" altLang="en-US" sz="1400" kern="0" dirty="0" smtClean="0">
                <a:solidFill>
                  <a:srgbClr val="000000"/>
                </a:solidFill>
                <a:latin typeface="微软雅黑" pitchFamily="34" charset="-122"/>
                <a:ea typeface="微软雅黑" pitchFamily="34" charset="-122"/>
                <a:cs typeface="Courier New" pitchFamily="49" charset="0"/>
              </a:rPr>
              <a:t>注入问题，可以通过分析其最终执行的</a:t>
            </a:r>
            <a:r>
              <a:rPr lang="en-US" altLang="zh-CN" sz="1400" kern="0" dirty="0" smtClean="0">
                <a:solidFill>
                  <a:srgbClr val="000000"/>
                </a:solidFill>
                <a:latin typeface="微软雅黑" pitchFamily="34" charset="-122"/>
                <a:ea typeface="微软雅黑" pitchFamily="34" charset="-122"/>
                <a:cs typeface="Courier New" pitchFamily="49" charset="0"/>
              </a:rPr>
              <a:t>JDBC</a:t>
            </a:r>
            <a:r>
              <a:rPr lang="zh-CN" altLang="en-US" sz="1400" kern="0" dirty="0" smtClean="0">
                <a:solidFill>
                  <a:srgbClr val="000000"/>
                </a:solidFill>
                <a:latin typeface="微软雅黑" pitchFamily="34" charset="-122"/>
                <a:ea typeface="微软雅黑" pitchFamily="34" charset="-122"/>
                <a:cs typeface="Courier New" pitchFamily="49" charset="0"/>
              </a:rPr>
              <a:t>代码来分析判断。</a:t>
            </a:r>
          </a:p>
        </p:txBody>
      </p:sp>
      <p:sp>
        <p:nvSpPr>
          <p:cNvPr id="7" name="Rectangle 1"/>
          <p:cNvSpPr txBox="1">
            <a:spLocks noChangeArrowheads="1"/>
          </p:cNvSpPr>
          <p:nvPr/>
        </p:nvSpPr>
        <p:spPr bwMode="auto">
          <a:xfrm>
            <a:off x="2667898" y="3324115"/>
            <a:ext cx="5852162" cy="1277273"/>
          </a:xfrm>
          <a:prstGeom prst="rect">
            <a:avLst/>
          </a:prstGeom>
          <a:solidFill>
            <a:srgbClr val="D9D9D9"/>
          </a:solidFill>
          <a:ln w="9525" algn="ctr">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userName = ctx.getAuthenticatedUserName(); </a:t>
            </a:r>
            <a:r>
              <a:rPr kumimoji="0" lang="en-US" altLang="zh-CN" sz="1100" b="0" i="0" u="none" strike="noStrike" kern="0" cap="none" spc="0" normalizeH="0" baseline="0" noProof="0" dirty="0" smtClean="0">
                <a:ln>
                  <a:noFill/>
                </a:ln>
                <a:solidFill>
                  <a:srgbClr val="3F7F5F"/>
                </a:solidFill>
                <a:effectLst/>
                <a:uLnTx/>
                <a:uFillTx/>
                <a:latin typeface="Courier New" pitchFamily="49" charset="0"/>
                <a:ea typeface="宋体" pitchFamily="2" charset="-122"/>
                <a:cs typeface="Courier New" pitchFamily="49" charset="0"/>
              </a:rPr>
              <a:t>//this is a constant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itemName = request.getParameter(</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"itemName"</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PreparedStatement </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ps</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a:t>
            </a:r>
            <a:r>
              <a:rPr lang="en-US" altLang="zh-CN" sz="1100" kern="0" dirty="0" err="1" smtClean="0">
                <a:latin typeface="Courier New" pitchFamily="49" charset="0"/>
                <a:cs typeface="Courier New" pitchFamily="49" charset="0"/>
              </a:rPr>
              <a:t>conn</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prepareStatement</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“select * from t_item t where t</a:t>
            </a:r>
            <a:r>
              <a:rPr lang="en-US" altLang="zh-CN" sz="1100" kern="0" dirty="0" smtClean="0">
                <a:solidFill>
                  <a:srgbClr val="2A00FF"/>
                </a:solidFill>
                <a:latin typeface="Courier New" pitchFamily="49" charset="0"/>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owner = '"</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userName + </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 and </a:t>
            </a:r>
            <a:r>
              <a:rPr kumimoji="0" lang="en-US" altLang="zh-CN" sz="1100" b="0" i="0" u="none" strike="noStrike" kern="0" cap="none" spc="0" normalizeH="0" baseline="0" noProof="0" dirty="0" err="1" smtClean="0">
                <a:ln>
                  <a:noFill/>
                </a:ln>
                <a:solidFill>
                  <a:srgbClr val="2A00FF"/>
                </a:solidFill>
                <a:effectLst/>
                <a:uLnTx/>
                <a:uFillTx/>
                <a:latin typeface="Courier New" pitchFamily="49" charset="0"/>
                <a:ea typeface="宋体" pitchFamily="2" charset="-122"/>
                <a:cs typeface="Courier New" pitchFamily="49" charset="0"/>
              </a:rPr>
              <a:t>t.itemName</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 = '"</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itemName + </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kern="0" dirty="0" smtClean="0">
                <a:latin typeface="Courier New" pitchFamily="49" charset="0"/>
                <a:cs typeface="Courier New" pitchFamily="49" charset="0"/>
              </a:rPr>
              <a:t>ResultSet rs = </a:t>
            </a:r>
            <a:r>
              <a:rPr lang="en-US" altLang="zh-CN" sz="1100" kern="0" dirty="0" err="1" smtClean="0">
                <a:latin typeface="Courier New" pitchFamily="49" charset="0"/>
                <a:cs typeface="Courier New" pitchFamily="49" charset="0"/>
              </a:rPr>
              <a:t>ps.executeQuery</a:t>
            </a:r>
            <a:r>
              <a:rPr lang="en-US" altLang="zh-CN" sz="1100" kern="0" dirty="0" smtClean="0">
                <a:latin typeface="Courier New" pitchFamily="49" charset="0"/>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p:txBody>
      </p:sp>
      <p:sp>
        <p:nvSpPr>
          <p:cNvPr id="8" name="下箭头 7"/>
          <p:cNvSpPr/>
          <p:nvPr/>
        </p:nvSpPr>
        <p:spPr bwMode="auto">
          <a:xfrm>
            <a:off x="5378824" y="2944867"/>
            <a:ext cx="484632" cy="390006"/>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9" name="矩形标注 8"/>
          <p:cNvSpPr/>
          <p:nvPr/>
        </p:nvSpPr>
        <p:spPr bwMode="auto">
          <a:xfrm>
            <a:off x="424808" y="2129666"/>
            <a:ext cx="1834298" cy="1205207"/>
          </a:xfrm>
          <a:prstGeom prst="wedgeRectCallout">
            <a:avLst>
              <a:gd name="adj1" fmla="val 67673"/>
              <a:gd name="adj2" fmla="val 9875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en-US" altLang="zh-CN" sz="1200" dirty="0" smtClean="0">
                <a:latin typeface="微软雅黑" pitchFamily="34" charset="-122"/>
                <a:ea typeface="微软雅黑" pitchFamily="34" charset="-122"/>
              </a:rPr>
              <a:t>HQL</a:t>
            </a:r>
            <a:r>
              <a:rPr lang="zh-CN" altLang="en-US" sz="1200" dirty="0" smtClean="0">
                <a:latin typeface="微软雅黑" pitchFamily="34" charset="-122"/>
                <a:ea typeface="微软雅黑" pitchFamily="34" charset="-122"/>
              </a:rPr>
              <a:t>会被</a:t>
            </a:r>
            <a:r>
              <a:rPr lang="en-US" altLang="zh-CN" sz="1200" dirty="0" smtClean="0">
                <a:latin typeface="微软雅黑" pitchFamily="34" charset="-122"/>
                <a:ea typeface="微软雅黑" pitchFamily="34" charset="-122"/>
              </a:rPr>
              <a:t>Hibernate</a:t>
            </a:r>
            <a:r>
              <a:rPr lang="zh-CN" altLang="en-US" sz="1200" dirty="0" smtClean="0">
                <a:latin typeface="微软雅黑" pitchFamily="34" charset="-122"/>
                <a:ea typeface="微软雅黑" pitchFamily="34" charset="-122"/>
              </a:rPr>
              <a:t>转化成</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，并通过</a:t>
            </a:r>
            <a:r>
              <a:rPr lang="en-US" altLang="zh-CN" sz="1200" dirty="0" smtClean="0">
                <a:latin typeface="微软雅黑" pitchFamily="34" charset="-122"/>
                <a:ea typeface="微软雅黑" pitchFamily="34" charset="-122"/>
              </a:rPr>
              <a:t>PreparedStatement</a:t>
            </a:r>
            <a:r>
              <a:rPr lang="zh-CN" altLang="en-US" sz="1200" dirty="0" smtClean="0">
                <a:latin typeface="微软雅黑" pitchFamily="34" charset="-122"/>
                <a:ea typeface="微软雅黑" pitchFamily="34" charset="-122"/>
              </a:rPr>
              <a:t>来执行，但是这里并未进行参数化传参，因此会有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注入问题</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正确示例</a:t>
            </a:r>
            <a:r>
              <a:rPr lang="en-US" altLang="zh-CN" dirty="0" smtClean="0"/>
              <a:t>—Hibernate:</a:t>
            </a:r>
            <a:r>
              <a:rPr lang="zh-CN" altLang="en-US" dirty="0" smtClean="0"/>
              <a:t>参数化</a:t>
            </a:r>
            <a:r>
              <a:rPr lang="en-US" altLang="zh-CN" dirty="0" smtClean="0"/>
              <a:t>HQL</a:t>
            </a:r>
            <a:endParaRPr lang="zh-CN" altLang="en-US" dirty="0"/>
          </a:p>
        </p:txBody>
      </p:sp>
      <p:sp>
        <p:nvSpPr>
          <p:cNvPr id="203777" name="Rectangle 1"/>
          <p:cNvSpPr>
            <a:spLocks noChangeArrowheads="1"/>
          </p:cNvSpPr>
          <p:nvPr/>
        </p:nvSpPr>
        <p:spPr bwMode="auto">
          <a:xfrm>
            <a:off x="2453162" y="1183341"/>
            <a:ext cx="6212332" cy="1169551"/>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userName = ctx.getAuthenticatedUserName();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itemName = request.getParameter(</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"itemName"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Query hqlQuery = session.createQuery(</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"from Item as item where item.owner = ? and item.itemName = ?"</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hqlQuery.setString(1, </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userName</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hqlQuery.setString(2, 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List&lt;Item&gt; rs = (List&lt;Item&gt;) hqlQuery.list();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Rectangle 1"/>
          <p:cNvSpPr txBox="1">
            <a:spLocks noChangeArrowheads="1"/>
          </p:cNvSpPr>
          <p:nvPr/>
        </p:nvSpPr>
        <p:spPr bwMode="auto">
          <a:xfrm>
            <a:off x="2453162" y="2883049"/>
            <a:ext cx="6212332" cy="1277273"/>
          </a:xfrm>
          <a:prstGeom prst="rect">
            <a:avLst/>
          </a:prstGeom>
          <a:solidFill>
            <a:srgbClr val="D9D9D9"/>
          </a:solidFill>
          <a:ln w="9525" algn="ctr">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userName = ctx.getAuthenticatedUserName(); </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itemName = request.getParameter(</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"itemName"</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PreparedStatement </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ps</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a:t>
            </a:r>
            <a:r>
              <a:rPr lang="en-US" altLang="zh-CN" sz="1100" kern="0" dirty="0" err="1" smtClean="0">
                <a:latin typeface="Courier New" pitchFamily="49" charset="0"/>
                <a:cs typeface="Courier New" pitchFamily="49" charset="0"/>
              </a:rPr>
              <a:t>conn</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prepareStatement</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“select * from t_item t where t</a:t>
            </a:r>
            <a:r>
              <a:rPr lang="en-US" altLang="zh-CN" sz="1100" kern="0" dirty="0" smtClean="0">
                <a:solidFill>
                  <a:srgbClr val="2A00FF"/>
                </a:solidFill>
                <a:latin typeface="Courier New" pitchFamily="49" charset="0"/>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owner = ?</a:t>
            </a:r>
            <a:r>
              <a:rPr kumimoji="0" lang="en-US" altLang="zh-CN" sz="1100" b="0" i="0" u="none" strike="noStrike" kern="0" cap="none" spc="0" normalizeH="0" noProof="0" dirty="0" smtClean="0">
                <a:ln>
                  <a:noFill/>
                </a:ln>
                <a:solidFill>
                  <a:srgbClr val="2A00FF"/>
                </a:solidFill>
                <a:effectLst/>
                <a:uLnTx/>
                <a:uFillTx/>
                <a:latin typeface="Courier New" pitchFamily="49" charset="0"/>
                <a:ea typeface="宋体" pitchFamily="2" charset="-122"/>
                <a:cs typeface="Courier New" pitchFamily="49" charset="0"/>
              </a:rPr>
              <a:t> </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and </a:t>
            </a:r>
            <a:r>
              <a:rPr kumimoji="0" lang="en-US" altLang="zh-CN" sz="1100" b="0" i="0" u="none" strike="noStrike" kern="0" cap="none" spc="0" normalizeH="0" baseline="0" noProof="0" dirty="0" err="1" smtClean="0">
                <a:ln>
                  <a:noFill/>
                </a:ln>
                <a:solidFill>
                  <a:srgbClr val="2A00FF"/>
                </a:solidFill>
                <a:effectLst/>
                <a:uLnTx/>
                <a:uFillTx/>
                <a:latin typeface="Courier New" pitchFamily="49" charset="0"/>
                <a:ea typeface="宋体" pitchFamily="2" charset="-122"/>
                <a:cs typeface="Courier New" pitchFamily="49" charset="0"/>
              </a:rPr>
              <a:t>t.itemName</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 = ?"</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ps.setString</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(1, userName);</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kern="0" dirty="0" err="1" smtClean="0">
                <a:latin typeface="Courier New" pitchFamily="49" charset="0"/>
                <a:cs typeface="Courier New" pitchFamily="49" charset="0"/>
              </a:rPr>
              <a:t>ps.setString</a:t>
            </a:r>
            <a:r>
              <a:rPr lang="en-US" altLang="zh-CN" sz="1100" kern="0" dirty="0" smtClean="0">
                <a:latin typeface="Courier New" pitchFamily="49" charset="0"/>
                <a:cs typeface="Courier New" pitchFamily="49" charset="0"/>
              </a:rPr>
              <a:t>(2, itemName);</a:t>
            </a:r>
            <a:endPar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kern="0" dirty="0" smtClean="0">
                <a:latin typeface="Courier New" pitchFamily="49" charset="0"/>
                <a:cs typeface="Courier New" pitchFamily="49" charset="0"/>
              </a:rPr>
              <a:t>ResultSet rs = </a:t>
            </a:r>
            <a:r>
              <a:rPr lang="en-US" altLang="zh-CN" sz="1100" kern="0" dirty="0" err="1" smtClean="0">
                <a:latin typeface="Courier New" pitchFamily="49" charset="0"/>
                <a:cs typeface="Courier New" pitchFamily="49" charset="0"/>
              </a:rPr>
              <a:t>ps.executeQuery</a:t>
            </a:r>
            <a:r>
              <a:rPr lang="en-US" altLang="zh-CN" sz="1100" kern="0" dirty="0" smtClean="0">
                <a:latin typeface="Courier New" pitchFamily="49" charset="0"/>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p:txBody>
      </p:sp>
      <p:sp>
        <p:nvSpPr>
          <p:cNvPr id="7" name="下箭头 6"/>
          <p:cNvSpPr/>
          <p:nvPr/>
        </p:nvSpPr>
        <p:spPr bwMode="auto">
          <a:xfrm>
            <a:off x="5125750" y="2447281"/>
            <a:ext cx="484632" cy="390006"/>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8" name="矩形标注 7"/>
          <p:cNvSpPr/>
          <p:nvPr/>
        </p:nvSpPr>
        <p:spPr bwMode="auto">
          <a:xfrm>
            <a:off x="457082" y="1457662"/>
            <a:ext cx="1371718" cy="548640"/>
          </a:xfrm>
          <a:prstGeom prst="wedgeRectCallout">
            <a:avLst>
              <a:gd name="adj1" fmla="val 95667"/>
              <a:gd name="adj2" fmla="val 81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参数化的</a:t>
            </a:r>
            <a:r>
              <a:rPr lang="en-US" altLang="zh-CN" sz="1200" dirty="0" smtClean="0">
                <a:latin typeface="微软雅黑" pitchFamily="34" charset="-122"/>
                <a:ea typeface="微软雅黑" pitchFamily="34" charset="-122"/>
              </a:rPr>
              <a:t>HQL</a:t>
            </a:r>
            <a:r>
              <a:rPr lang="zh-CN" altLang="en-US" sz="1200" dirty="0" smtClean="0">
                <a:latin typeface="微软雅黑" pitchFamily="34" charset="-122"/>
                <a:ea typeface="微软雅黑" pitchFamily="34" charset="-122"/>
              </a:rPr>
              <a:t>查询</a:t>
            </a:r>
          </a:p>
        </p:txBody>
      </p:sp>
      <p:sp>
        <p:nvSpPr>
          <p:cNvPr id="9" name="矩形标注 8"/>
          <p:cNvSpPr/>
          <p:nvPr/>
        </p:nvSpPr>
        <p:spPr bwMode="auto">
          <a:xfrm>
            <a:off x="457082" y="3259567"/>
            <a:ext cx="1371718" cy="548640"/>
          </a:xfrm>
          <a:prstGeom prst="wedgeRectCallout">
            <a:avLst>
              <a:gd name="adj1" fmla="val 95667"/>
              <a:gd name="adj2" fmla="val 81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参数化的</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查询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13710"/>
            <a:ext cx="8066635" cy="438553"/>
          </a:xfrm>
        </p:spPr>
        <p:txBody>
          <a:bodyPr lIns="68553" tIns="34276" rIns="68553" bIns="34276" anchor="ctr">
            <a:spAutoFit/>
          </a:bodyPr>
          <a:lstStyle/>
          <a:p>
            <a:r>
              <a:rPr lang="zh-CN" altLang="en-US" sz="2400" dirty="0" smtClean="0">
                <a:latin typeface="+mj-lt"/>
                <a:ea typeface="+mj-ea"/>
                <a:cs typeface="+mn-cs"/>
              </a:rPr>
              <a:t>背景</a:t>
            </a:r>
            <a:endParaRPr lang="zh-CN" altLang="en-US" sz="2400" dirty="0">
              <a:latin typeface="+mj-lt"/>
              <a:ea typeface="+mj-ea"/>
              <a:cs typeface="+mn-cs"/>
            </a:endParaRPr>
          </a:p>
        </p:txBody>
      </p:sp>
      <p:sp>
        <p:nvSpPr>
          <p:cNvPr id="3" name="内容占位符 2"/>
          <p:cNvSpPr>
            <a:spLocks noGrp="1"/>
          </p:cNvSpPr>
          <p:nvPr>
            <p:ph idx="1"/>
          </p:nvPr>
        </p:nvSpPr>
        <p:spPr>
          <a:xfrm>
            <a:off x="469521" y="852143"/>
            <a:ext cx="8169653" cy="2471300"/>
          </a:xfrm>
        </p:spPr>
        <p:txBody>
          <a:bodyPr wrap="square">
            <a:spAutoFit/>
          </a:bodyPr>
          <a:lstStyle/>
          <a:p>
            <a:pPr>
              <a:lnSpc>
                <a:spcPct val="120000"/>
              </a:lnSpc>
              <a:buNone/>
            </a:pPr>
            <a:r>
              <a:rPr lang="zh-CN" altLang="en-US" sz="1600" b="0" dirty="0" smtClean="0">
                <a:latin typeface="Calibri" pitchFamily="34" charset="0"/>
                <a:ea typeface="宋体" pitchFamily="2" charset="-122"/>
              </a:rPr>
              <a:t>软件安全问题需要引起关注</a:t>
            </a:r>
            <a:endParaRPr lang="en-US" altLang="zh-CN" sz="1600" b="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报告的软件漏洞和漏洞利用数量持续增加（</a:t>
            </a:r>
            <a:r>
              <a:rPr lang="en-US" altLang="zh-CN" sz="1400" dirty="0" smtClean="0">
                <a:latin typeface="Calibri" pitchFamily="34" charset="0"/>
                <a:ea typeface="宋体" pitchFamily="2" charset="-122"/>
              </a:rPr>
              <a:t>CERT CC</a:t>
            </a:r>
            <a:r>
              <a:rPr lang="zh-CN" altLang="en-US" sz="1400" dirty="0" smtClean="0">
                <a:latin typeface="Calibri" pitchFamily="34" charset="0"/>
                <a:ea typeface="宋体" pitchFamily="2" charset="-122"/>
              </a:rPr>
              <a:t>）</a:t>
            </a:r>
            <a:endParaRPr lang="en-US" altLang="zh-CN" sz="140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报告的漏洞</a:t>
            </a:r>
            <a:r>
              <a:rPr lang="en-US" altLang="zh-CN" sz="1400" dirty="0" smtClean="0">
                <a:latin typeface="Calibri" pitchFamily="34" charset="0"/>
                <a:ea typeface="宋体" pitchFamily="2" charset="-122"/>
              </a:rPr>
              <a:t>92%</a:t>
            </a:r>
            <a:r>
              <a:rPr lang="zh-CN" altLang="en-US" sz="1400" dirty="0" smtClean="0">
                <a:latin typeface="Calibri" pitchFamily="34" charset="0"/>
                <a:ea typeface="宋体" pitchFamily="2" charset="-122"/>
              </a:rPr>
              <a:t>是与应用相关（</a:t>
            </a:r>
            <a:r>
              <a:rPr lang="en-US" altLang="zh-CN" sz="1400" dirty="0" smtClean="0">
                <a:latin typeface="Calibri" pitchFamily="34" charset="0"/>
                <a:ea typeface="宋体" pitchFamily="2" charset="-122"/>
              </a:rPr>
              <a:t>NIST</a:t>
            </a:r>
            <a:r>
              <a:rPr lang="zh-CN" altLang="en-US" sz="1400" dirty="0" smtClean="0">
                <a:latin typeface="Calibri" pitchFamily="34" charset="0"/>
                <a:ea typeface="宋体" pitchFamily="2" charset="-122"/>
              </a:rPr>
              <a:t>）</a:t>
            </a:r>
            <a:endParaRPr lang="en-US" altLang="zh-CN" sz="140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编码错误是引起软件漏洞的重要因素（在</a:t>
            </a:r>
            <a:r>
              <a:rPr lang="en-US" altLang="zh-CN" sz="1400" dirty="0" smtClean="0">
                <a:latin typeface="Calibri" pitchFamily="34" charset="0"/>
                <a:ea typeface="宋体" pitchFamily="2" charset="-122"/>
              </a:rPr>
              <a:t>National Vulnerabilities Database</a:t>
            </a:r>
            <a:r>
              <a:rPr lang="zh-CN" altLang="en-US" sz="1400" dirty="0" smtClean="0">
                <a:latin typeface="Calibri" pitchFamily="34" charset="0"/>
                <a:ea typeface="宋体" pitchFamily="2" charset="-122"/>
              </a:rPr>
              <a:t>中</a:t>
            </a:r>
            <a:r>
              <a:rPr lang="en-US" altLang="zh-CN" sz="1400" dirty="0" smtClean="0">
                <a:latin typeface="Calibri" pitchFamily="34" charset="0"/>
                <a:ea typeface="宋体" pitchFamily="2" charset="-122"/>
              </a:rPr>
              <a:t>2500</a:t>
            </a:r>
            <a:r>
              <a:rPr lang="zh-CN" altLang="en-US" sz="1400" dirty="0" smtClean="0">
                <a:latin typeface="Calibri" pitchFamily="34" charset="0"/>
                <a:ea typeface="宋体" pitchFamily="2" charset="-122"/>
              </a:rPr>
              <a:t>多个漏洞中，</a:t>
            </a:r>
            <a:r>
              <a:rPr lang="en-US" altLang="zh-CN" sz="1400" dirty="0" smtClean="0">
                <a:latin typeface="Calibri" pitchFamily="34" charset="0"/>
                <a:ea typeface="宋体" pitchFamily="2" charset="-122"/>
              </a:rPr>
              <a:t>64%</a:t>
            </a:r>
            <a:r>
              <a:rPr lang="zh-CN" altLang="en-US" sz="1400" dirty="0" smtClean="0">
                <a:latin typeface="Calibri" pitchFamily="34" charset="0"/>
                <a:ea typeface="宋体" pitchFamily="2" charset="-122"/>
              </a:rPr>
              <a:t>的漏洞是由编程错误引起的</a:t>
            </a:r>
            <a:r>
              <a:rPr lang="en-US" altLang="zh-CN" sz="1400" dirty="0" smtClean="0">
                <a:latin typeface="Calibri" pitchFamily="34" charset="0"/>
                <a:ea typeface="宋体" pitchFamily="2" charset="-122"/>
              </a:rPr>
              <a:t>---Heffley 2004</a:t>
            </a:r>
            <a:r>
              <a:rPr lang="zh-CN" altLang="en-US" sz="1400" dirty="0" smtClean="0">
                <a:latin typeface="Calibri" pitchFamily="34" charset="0"/>
                <a:ea typeface="宋体" pitchFamily="2" charset="-122"/>
              </a:rPr>
              <a:t>）</a:t>
            </a:r>
            <a:endParaRPr lang="en-US" altLang="zh-CN" sz="1400" dirty="0" smtClean="0">
              <a:latin typeface="Calibri" pitchFamily="34" charset="0"/>
              <a:ea typeface="宋体" pitchFamily="2" charset="-122"/>
            </a:endParaRPr>
          </a:p>
          <a:p>
            <a:pPr>
              <a:lnSpc>
                <a:spcPct val="120000"/>
              </a:lnSpc>
              <a:buNone/>
            </a:pPr>
            <a:r>
              <a:rPr lang="zh-CN" altLang="en-US" sz="1600" b="0" dirty="0" smtClean="0">
                <a:latin typeface="Calibri" pitchFamily="34" charset="0"/>
                <a:ea typeface="宋体" pitchFamily="2" charset="-122"/>
              </a:rPr>
              <a:t>软件安全问题引入</a:t>
            </a:r>
            <a:endParaRPr lang="en-US" altLang="zh-CN" sz="1600" b="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设计层面的缺陷：安全设计考虑不周，逻辑上的失误</a:t>
            </a:r>
            <a:endParaRPr lang="en-US" altLang="zh-CN" sz="140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编码层面的缺陷：程序员缺乏安全意识，不谨慎的编码</a:t>
            </a:r>
            <a:endParaRPr lang="en-US" altLang="zh-CN" sz="140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部署层面的缺陷：由于对系统不安全的配置与部署而引入</a:t>
            </a:r>
          </a:p>
        </p:txBody>
      </p:sp>
      <p:pic>
        <p:nvPicPr>
          <p:cNvPr id="1027" name="Picture 3"/>
          <p:cNvPicPr>
            <a:picLocks noChangeAspect="1" noChangeArrowheads="1"/>
          </p:cNvPicPr>
          <p:nvPr/>
        </p:nvPicPr>
        <p:blipFill>
          <a:blip r:embed="rId3" cstate="print"/>
          <a:srcRect/>
          <a:stretch>
            <a:fillRect/>
          </a:stretch>
        </p:blipFill>
        <p:spPr bwMode="auto">
          <a:xfrm>
            <a:off x="1043608" y="3374796"/>
            <a:ext cx="3096344" cy="1242603"/>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4716016" y="3327661"/>
            <a:ext cx="3384302" cy="12426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错误示例</a:t>
            </a:r>
            <a:r>
              <a:rPr lang="en-US" altLang="zh-CN" dirty="0" smtClean="0"/>
              <a:t>—iBatis SQL</a:t>
            </a:r>
            <a:r>
              <a:rPr lang="zh-CN" altLang="en-US" dirty="0" smtClean="0"/>
              <a:t>映射</a:t>
            </a:r>
            <a:r>
              <a:rPr lang="en-US" altLang="zh-CN" dirty="0" smtClean="0"/>
              <a:t>$</a:t>
            </a:r>
            <a:r>
              <a:rPr lang="zh-CN" altLang="en-US" dirty="0" smtClean="0"/>
              <a:t>传参</a:t>
            </a:r>
            <a:endParaRPr lang="zh-CN" altLang="en-US" dirty="0"/>
          </a:p>
        </p:txBody>
      </p:sp>
      <p:sp>
        <p:nvSpPr>
          <p:cNvPr id="204801" name="Rectangle 1"/>
          <p:cNvSpPr>
            <a:spLocks noChangeArrowheads="1"/>
          </p:cNvSpPr>
          <p:nvPr/>
        </p:nvSpPr>
        <p:spPr bwMode="auto">
          <a:xfrm>
            <a:off x="2232507" y="1535437"/>
            <a:ext cx="6260859" cy="55399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id</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"getItems"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parameterClass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"MyClass"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resultClass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"items"</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latin typeface="Courier New" pitchFamily="49" charset="0"/>
                <a:cs typeface="Courier New" pitchFamily="49" charset="0"/>
              </a:rPr>
              <a:t>   </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SELECT * FROM t_item WHERE owner = ‘$userName</a:t>
            </a:r>
            <a:r>
              <a:rPr lang="en-US" altLang="zh-CN" sz="1000" dirty="0" smtClean="0">
                <a:solidFill>
                  <a:srgbClr val="000000"/>
                </a:solidFill>
                <a:latin typeface="Courier New" pitchFamily="49" charset="0"/>
                <a:cs typeface="Courier New" pitchFamily="49" charset="0"/>
              </a:rPr>
              <a:t>$’</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AND itemName = '$itemName$'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4803" name="Rectangle 3"/>
          <p:cNvSpPr>
            <a:spLocks noChangeArrowheads="1"/>
          </p:cNvSpPr>
          <p:nvPr/>
        </p:nvSpPr>
        <p:spPr bwMode="auto">
          <a:xfrm>
            <a:off x="2243265" y="2793716"/>
            <a:ext cx="6260859" cy="861774"/>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sqlString =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"SELECT * FROM t_item WHERE owner</a:t>
            </a:r>
            <a:r>
              <a:rPr lang="en-US" altLang="zh-CN" sz="1000" dirty="0" smtClean="0">
                <a:solidFill>
                  <a:srgbClr val="2A00FF"/>
                </a:solidFill>
                <a:latin typeface="Courier New" pitchFamily="49" charset="0"/>
                <a:cs typeface="Courier New" pitchFamily="49" charset="0"/>
              </a:rPr>
              <a:t>='" </a:t>
            </a:r>
            <a:r>
              <a:rPr lang="en-US" altLang="zh-CN" sz="1000" dirty="0" smtClean="0">
                <a:latin typeface="Courier New" pitchFamily="49" charset="0"/>
                <a:cs typeface="Courier New" pitchFamily="49" charset="0"/>
              </a:rPr>
              <a:t>+</a:t>
            </a:r>
            <a:r>
              <a:rPr lang="en-US" altLang="zh-CN" sz="1000" dirty="0" smtClean="0">
                <a:solidFill>
                  <a:srgbClr val="2A00FF"/>
                </a:solidFill>
                <a:latin typeface="Courier New" pitchFamily="49" charset="0"/>
                <a:cs typeface="Courier New" pitchFamily="49" charset="0"/>
              </a:rPr>
              <a:t> </a:t>
            </a:r>
            <a:r>
              <a:rPr lang="en-US" altLang="zh-CN" sz="1000" dirty="0" smtClean="0">
                <a:latin typeface="Courier New" pitchFamily="49" charset="0"/>
                <a:cs typeface="Courier New" pitchFamily="49" charset="0"/>
              </a:rPr>
              <a:t>myClassObj.getUserName() + </a:t>
            </a:r>
            <a:r>
              <a:rPr lang="en-US" altLang="zh-CN" sz="1000" dirty="0" smtClean="0">
                <a:solidFill>
                  <a:srgbClr val="2A00FF"/>
                </a:solidFill>
                <a:latin typeface="Courier New" pitchFamily="49" charset="0"/>
                <a:cs typeface="Courier New" pitchFamily="49" charset="0"/>
              </a:rPr>
              <a:t>"'</a:t>
            </a:r>
            <a:r>
              <a:rPr lang="en-US" altLang="zh-CN" sz="1000" dirty="0" smtClean="0">
                <a:latin typeface="Courier New" pitchFamily="49" charset="0"/>
                <a:cs typeface="Courier New" pitchFamily="49" charset="0"/>
              </a:rPr>
              <a:t>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AND itemName='" </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myClassObj.getItemName() +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PreparedStatement stmt = connection.prepareStatement(sqlString);</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ResultSet rs = stmt.executeQuery();</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 convert results set to Item objects</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0" name="下箭头 9"/>
          <p:cNvSpPr/>
          <p:nvPr/>
        </p:nvSpPr>
        <p:spPr bwMode="auto">
          <a:xfrm>
            <a:off x="5136508" y="2267142"/>
            <a:ext cx="484632" cy="390006"/>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11" name="矩形标注 10"/>
          <p:cNvSpPr/>
          <p:nvPr/>
        </p:nvSpPr>
        <p:spPr bwMode="auto">
          <a:xfrm>
            <a:off x="489356" y="1745178"/>
            <a:ext cx="1371718" cy="1191659"/>
          </a:xfrm>
          <a:prstGeom prst="wedgeRectCallout">
            <a:avLst>
              <a:gd name="adj1" fmla="val 93315"/>
              <a:gd name="adj2" fmla="val 10787"/>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使用</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符号传参等同于拼接的方式构造</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语句，若数据未经正确校验则有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注入的风险</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正确示例</a:t>
            </a:r>
            <a:r>
              <a:rPr lang="en-US" altLang="zh-CN" dirty="0" smtClean="0"/>
              <a:t>—iBatis SQL</a:t>
            </a:r>
            <a:r>
              <a:rPr lang="zh-CN" altLang="en-US" dirty="0" smtClean="0"/>
              <a:t>映射</a:t>
            </a:r>
            <a:r>
              <a:rPr lang="en-US" altLang="zh-CN" dirty="0" smtClean="0"/>
              <a:t>#</a:t>
            </a:r>
            <a:r>
              <a:rPr lang="zh-CN" altLang="en-US" dirty="0" smtClean="0"/>
              <a:t>传参</a:t>
            </a:r>
            <a:endParaRPr lang="zh-CN" altLang="en-US" dirty="0"/>
          </a:p>
        </p:txBody>
      </p:sp>
      <p:sp>
        <p:nvSpPr>
          <p:cNvPr id="206849" name="Rectangle 1"/>
          <p:cNvSpPr>
            <a:spLocks noChangeArrowheads="1"/>
          </p:cNvSpPr>
          <p:nvPr/>
        </p:nvSpPr>
        <p:spPr bwMode="auto">
          <a:xfrm>
            <a:off x="2441989" y="1386168"/>
            <a:ext cx="5916704" cy="55399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id</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"getItems"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parameterClass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"MyClass"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resultClass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latin typeface="Courier New" pitchFamily="49" charset="0"/>
                <a:cs typeface="Courier New" pitchFamily="49" charset="0"/>
              </a:rPr>
              <a:t>  </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SELECT * FROM t_item WHERE owner = #userName# AND itemName = #itemName#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6850" name="Rectangle 2"/>
          <p:cNvSpPr>
            <a:spLocks noChangeArrowheads="1"/>
          </p:cNvSpPr>
          <p:nvPr/>
        </p:nvSpPr>
        <p:spPr bwMode="auto">
          <a:xfrm>
            <a:off x="2474264" y="2654003"/>
            <a:ext cx="5916704" cy="1015663"/>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sqlString =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"SELECT * FROM t_item WHERE owner=? AND itemName=?"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PreparedStatement stmt = connection.prepareStatement(sqlString);</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stmt.setString(1, myClassObj.getUserName());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stmt.setString(2, myClassObj.getItemName());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ResultSet rs = stmt.executeQuery();</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 convert results set to Item objects</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下箭头 5"/>
          <p:cNvSpPr/>
          <p:nvPr/>
        </p:nvSpPr>
        <p:spPr bwMode="auto">
          <a:xfrm>
            <a:off x="5109882" y="2043957"/>
            <a:ext cx="500500" cy="521662"/>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7" name="矩形标注 6"/>
          <p:cNvSpPr/>
          <p:nvPr/>
        </p:nvSpPr>
        <p:spPr bwMode="auto">
          <a:xfrm>
            <a:off x="489356" y="2043957"/>
            <a:ext cx="1371718" cy="820441"/>
          </a:xfrm>
          <a:prstGeom prst="wedgeRectCallout">
            <a:avLst>
              <a:gd name="adj1" fmla="val 94883"/>
              <a:gd name="adj2" fmla="val -16274"/>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使用</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传参才能真正达到将</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语义逻辑与数据分离的效果</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正反示例</a:t>
            </a:r>
            <a:r>
              <a:rPr lang="en-US" altLang="zh-CN" dirty="0" smtClean="0"/>
              <a:t>—</a:t>
            </a:r>
            <a:r>
              <a:rPr lang="zh-CN" altLang="en-US" dirty="0" smtClean="0"/>
              <a:t>存储过程</a:t>
            </a:r>
            <a:endParaRPr lang="zh-CN" altLang="en-US" dirty="0"/>
          </a:p>
        </p:txBody>
      </p:sp>
      <p:sp>
        <p:nvSpPr>
          <p:cNvPr id="207873" name="Rectangle 1"/>
          <p:cNvSpPr>
            <a:spLocks noChangeArrowheads="1"/>
          </p:cNvSpPr>
          <p:nvPr/>
        </p:nvSpPr>
        <p:spPr bwMode="auto">
          <a:xfrm>
            <a:off x="478598" y="1484341"/>
            <a:ext cx="4184720" cy="1938992"/>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CREATE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PROCEDURE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sp_queryItem</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@userName </a:t>
            </a:r>
            <a:r>
              <a:rPr kumimoji="0" lang="en-US" altLang="zh-CN" sz="1000" b="1" i="0" u="none" strike="noStrike" cap="none" normalizeH="0" baseline="0" dirty="0" err="1"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@itemName </a:t>
            </a:r>
            <a:r>
              <a:rPr kumimoji="0" lang="en-US" altLang="zh-CN" sz="1000" b="1" i="0" u="none" strike="noStrike" cap="none" normalizeH="0" baseline="0" dirty="0" err="1"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AS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BEGIN</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DECLARE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sql</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nvarchar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SET</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sql</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a:t>
            </a: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'SELECT * FROM t_item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WHERE owner = '''</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@userName + </a:t>
            </a: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AND itemName = '''</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@itemName + </a:t>
            </a: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EXEC(@</a:t>
            </a:r>
            <a:r>
              <a:rPr kumimoji="0" lang="en-US" altLang="zh-CN" sz="1000" b="1"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sql</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END</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Rectangle 3"/>
          <p:cNvSpPr txBox="1">
            <a:spLocks noChangeArrowheads="1"/>
          </p:cNvSpPr>
          <p:nvPr/>
        </p:nvSpPr>
        <p:spPr bwMode="auto">
          <a:xfrm>
            <a:off x="317229" y="940396"/>
            <a:ext cx="3415676"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错误示例</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存储过程中拼接</a:t>
            </a:r>
            <a:r>
              <a:rPr lang="en-US" altLang="zh-CN" sz="1400" kern="0" dirty="0" smtClean="0">
                <a:solidFill>
                  <a:srgbClr val="000000"/>
                </a:solidFill>
                <a:latin typeface="微软雅黑" pitchFamily="34" charset="-122"/>
                <a:ea typeface="微软雅黑" pitchFamily="34" charset="-122"/>
                <a:cs typeface="Courier New" pitchFamily="49" charset="0"/>
              </a:rPr>
              <a:t>SQL</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6" name="Rectangle 3"/>
          <p:cNvSpPr txBox="1">
            <a:spLocks noChangeArrowheads="1"/>
          </p:cNvSpPr>
          <p:nvPr/>
        </p:nvSpPr>
        <p:spPr bwMode="auto">
          <a:xfrm>
            <a:off x="4899994" y="940396"/>
            <a:ext cx="3415676"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正确示例</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存储过程中使用参数化查询</a:t>
            </a:r>
          </a:p>
        </p:txBody>
      </p:sp>
      <p:sp>
        <p:nvSpPr>
          <p:cNvPr id="207874" name="Rectangle 2"/>
          <p:cNvSpPr>
            <a:spLocks noChangeArrowheads="1"/>
          </p:cNvSpPr>
          <p:nvPr/>
        </p:nvSpPr>
        <p:spPr bwMode="auto">
          <a:xfrm>
            <a:off x="5093633" y="1498375"/>
            <a:ext cx="3415676" cy="1631216"/>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CREATE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PROCEDURE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sp_queryItem</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@userName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@itemName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AS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BEGIN</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FROM</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t_item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WHERE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userName = @userName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AND</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itemName = @itemName;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END</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GO</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8" name="矩形标注 7"/>
          <p:cNvSpPr/>
          <p:nvPr/>
        </p:nvSpPr>
        <p:spPr bwMode="auto">
          <a:xfrm>
            <a:off x="2899075" y="3625327"/>
            <a:ext cx="2786463" cy="839097"/>
          </a:xfrm>
          <a:prstGeom prst="wedgeRectCallout">
            <a:avLst>
              <a:gd name="adj1" fmla="val -5050"/>
              <a:gd name="adj2" fmla="val -746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调用存储过程的</a:t>
            </a:r>
            <a:r>
              <a:rPr lang="en-US" altLang="zh-CN" sz="1200" dirty="0" smtClean="0">
                <a:latin typeface="微软雅黑" pitchFamily="34" charset="-122"/>
                <a:ea typeface="微软雅黑" pitchFamily="34" charset="-122"/>
              </a:rPr>
              <a:t>Java</a:t>
            </a:r>
            <a:r>
              <a:rPr lang="zh-CN" altLang="en-US" sz="1200" dirty="0" smtClean="0">
                <a:latin typeface="微软雅黑" pitchFamily="34" charset="-122"/>
                <a:ea typeface="微软雅黑" pitchFamily="34" charset="-122"/>
              </a:rPr>
              <a:t>代码是一样的，但是存储过程的定义方式不一样，导致一个有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注入漏洞，一个没有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注入漏洞</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对外部输入做转义</a:t>
            </a:r>
          </a:p>
        </p:txBody>
      </p:sp>
      <p:sp>
        <p:nvSpPr>
          <p:cNvPr id="5" name="Rectangle 3"/>
          <p:cNvSpPr txBox="1">
            <a:spLocks noChangeArrowheads="1"/>
          </p:cNvSpPr>
          <p:nvPr/>
        </p:nvSpPr>
        <p:spPr bwMode="auto">
          <a:xfrm>
            <a:off x="401220" y="856871"/>
            <a:ext cx="3102268" cy="1890649"/>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说明</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直接</a:t>
            </a:r>
            <a:r>
              <a:rPr lang="zh-CN" altLang="en-US" sz="1400" dirty="0" smtClean="0">
                <a:latin typeface="微软雅黑" pitchFamily="34" charset="-122"/>
                <a:ea typeface="微软雅黑" pitchFamily="34" charset="-122"/>
              </a:rPr>
              <a:t>对输入进行校验，以及对特殊字符进行转义。</a:t>
            </a:r>
            <a:r>
              <a:rPr lang="zh-CN" altLang="zh-CN" sz="1400" dirty="0" smtClean="0">
                <a:latin typeface="微软雅黑" pitchFamily="34" charset="-122"/>
                <a:ea typeface="微软雅黑" pitchFamily="34" charset="-122"/>
              </a:rPr>
              <a:t>针对每种数据的转义机制实现，可以使用现有的</a:t>
            </a:r>
            <a:r>
              <a:rPr lang="en-US" altLang="zh-CN" sz="1400" dirty="0" smtClean="0">
                <a:latin typeface="微软雅黑" pitchFamily="34" charset="-122"/>
                <a:ea typeface="微软雅黑" pitchFamily="34" charset="-122"/>
              </a:rPr>
              <a:t>API</a:t>
            </a:r>
            <a:r>
              <a:rPr lang="zh-CN" altLang="zh-CN" sz="1400" dirty="0" smtClean="0">
                <a:latin typeface="微软雅黑" pitchFamily="34" charset="-122"/>
                <a:ea typeface="微软雅黑" pitchFamily="34" charset="-122"/>
              </a:rPr>
              <a:t>工具，如</a:t>
            </a:r>
            <a:r>
              <a:rPr lang="en-US" altLang="zh-CN" sz="1400" dirty="0" smtClean="0">
                <a:latin typeface="微软雅黑" pitchFamily="34" charset="-122"/>
                <a:ea typeface="微软雅黑" pitchFamily="34" charset="-122"/>
              </a:rPr>
              <a:t>OWASP ESAPI</a:t>
            </a:r>
            <a:r>
              <a:rPr lang="zh-CN" altLang="zh-CN"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escaping routines</a:t>
            </a:r>
            <a:r>
              <a:rPr lang="zh-CN" altLang="zh-CN" sz="1400" dirty="0" smtClean="0">
                <a:latin typeface="微软雅黑" pitchFamily="34" charset="-122"/>
                <a:ea typeface="微软雅黑" pitchFamily="34" charset="-122"/>
              </a:rPr>
              <a:t>，也可以使用自己的实现</a:t>
            </a:r>
            <a:endParaRPr lang="zh-CN" altLang="en-US" sz="1400" dirty="0" smtClean="0">
              <a:latin typeface="微软雅黑" pitchFamily="34" charset="-122"/>
              <a:ea typeface="微软雅黑" pitchFamily="34" charset="-122"/>
            </a:endParaRPr>
          </a:p>
        </p:txBody>
      </p:sp>
      <p:sp>
        <p:nvSpPr>
          <p:cNvPr id="9" name="矩形标注 8"/>
          <p:cNvSpPr/>
          <p:nvPr/>
        </p:nvSpPr>
        <p:spPr bwMode="auto">
          <a:xfrm>
            <a:off x="527292" y="3514725"/>
            <a:ext cx="2448272" cy="624591"/>
          </a:xfrm>
          <a:prstGeom prst="wedgeRectCallout">
            <a:avLst>
              <a:gd name="adj1" fmla="val 85873"/>
              <a:gd name="adj2" fmla="val -180407"/>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进行输入校验，对其中会影响</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语句语义的特殊字符如单引号、双引号等作转义</a:t>
            </a:r>
          </a:p>
        </p:txBody>
      </p:sp>
      <p:sp>
        <p:nvSpPr>
          <p:cNvPr id="7" name="Rectangle 1"/>
          <p:cNvSpPr>
            <a:spLocks noChangeArrowheads="1"/>
          </p:cNvSpPr>
          <p:nvPr/>
        </p:nvSpPr>
        <p:spPr bwMode="auto">
          <a:xfrm>
            <a:off x="3636052" y="925513"/>
            <a:ext cx="5003123" cy="3170099"/>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1000" dirty="0" smtClean="0">
                <a:solidFill>
                  <a:srgbClr val="3F7F5F"/>
                </a:solidFill>
                <a:latin typeface="微软雅黑" pitchFamily="34" charset="-122"/>
                <a:ea typeface="微软雅黑" pitchFamily="34" charset="-122"/>
                <a:cs typeface="Courier New" pitchFamily="49" charset="0"/>
              </a:rPr>
              <a:t>//</a:t>
            </a:r>
            <a:r>
              <a:rPr lang="zh-CN" altLang="en-US" sz="1000" dirty="0" smtClean="0">
                <a:solidFill>
                  <a:srgbClr val="3F7F5F"/>
                </a:solidFill>
                <a:latin typeface="微软雅黑" pitchFamily="34" charset="-122"/>
                <a:ea typeface="微软雅黑" pitchFamily="34" charset="-122"/>
                <a:cs typeface="Courier New" pitchFamily="49" charset="0"/>
              </a:rPr>
              <a:t>示例代码</a:t>
            </a:r>
            <a:endParaRPr lang="en-US" altLang="zh-CN" sz="1000" b="1" dirty="0" smtClean="0">
              <a:solidFill>
                <a:srgbClr val="7F0055"/>
              </a:solidFill>
              <a:latin typeface="微软雅黑" pitchFamily="34" charset="-122"/>
              <a:ea typeface="微软雅黑" pitchFamily="34" charset="-122"/>
              <a:cs typeface="Courier New" pitchFamily="49" charset="0"/>
            </a:endParaRPr>
          </a:p>
          <a:p>
            <a:pPr lvl="0"/>
            <a:r>
              <a:rPr lang="en-US" altLang="zh-CN" sz="1000" b="1" dirty="0" smtClean="0">
                <a:solidFill>
                  <a:srgbClr val="7F0055"/>
                </a:solidFill>
                <a:latin typeface="微软雅黑" pitchFamily="34" charset="-122"/>
                <a:ea typeface="微软雅黑" pitchFamily="34" charset="-122"/>
                <a:cs typeface="Courier New" pitchFamily="49" charset="0"/>
              </a:rPr>
              <a:t>public</a:t>
            </a:r>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7F0055"/>
                </a:solidFill>
                <a:latin typeface="微软雅黑" pitchFamily="34" charset="-122"/>
                <a:ea typeface="微软雅黑" pitchFamily="34" charset="-122"/>
                <a:cs typeface="Courier New" pitchFamily="49" charset="0"/>
              </a:rPr>
              <a:t>void</a:t>
            </a:r>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err="1" smtClean="0">
                <a:solidFill>
                  <a:srgbClr val="000000"/>
                </a:solidFill>
                <a:latin typeface="微软雅黑" pitchFamily="34" charset="-122"/>
                <a:ea typeface="微软雅黑" pitchFamily="34" charset="-122"/>
                <a:cs typeface="Courier New" pitchFamily="49" charset="0"/>
              </a:rPr>
              <a:t>doPrivilegedAction</a:t>
            </a:r>
            <a:r>
              <a:rPr lang="en-US" altLang="zh-CN" sz="1000" dirty="0" smtClean="0">
                <a:solidFill>
                  <a:srgbClr val="000000"/>
                </a:solidFill>
                <a:latin typeface="微软雅黑" pitchFamily="34" charset="-122"/>
                <a:ea typeface="微软雅黑" pitchFamily="34" charset="-122"/>
                <a:cs typeface="Courier New" pitchFamily="49" charset="0"/>
              </a:rPr>
              <a:t>(String username, </a:t>
            </a:r>
            <a:r>
              <a:rPr lang="en-US" altLang="zh-CN" sz="1000" b="1" dirty="0" smtClean="0">
                <a:solidFill>
                  <a:srgbClr val="7F0055"/>
                </a:solidFill>
                <a:latin typeface="微软雅黑" pitchFamily="34" charset="-122"/>
                <a:ea typeface="微软雅黑" pitchFamily="34" charset="-122"/>
                <a:cs typeface="Courier New" pitchFamily="49" charset="0"/>
              </a:rPr>
              <a:t>char</a:t>
            </a:r>
            <a:r>
              <a:rPr lang="en-US" altLang="zh-CN" sz="1000" dirty="0" smtClean="0">
                <a:solidFill>
                  <a:srgbClr val="000000"/>
                </a:solidFill>
                <a:latin typeface="微软雅黑" pitchFamily="34" charset="-122"/>
                <a:ea typeface="微软雅黑" pitchFamily="34" charset="-122"/>
                <a:cs typeface="Courier New" pitchFamily="49" charset="0"/>
              </a:rPr>
              <a:t>[] password)</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7F0055"/>
                </a:solidFill>
                <a:latin typeface="微软雅黑" pitchFamily="34" charset="-122"/>
                <a:ea typeface="微软雅黑" pitchFamily="34" charset="-122"/>
                <a:cs typeface="Courier New" pitchFamily="49" charset="0"/>
              </a:rPr>
              <a:t>throws</a:t>
            </a:r>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err="1" smtClean="0">
                <a:solidFill>
                  <a:srgbClr val="000000"/>
                </a:solidFill>
                <a:latin typeface="微软雅黑" pitchFamily="34" charset="-122"/>
                <a:ea typeface="微软雅黑" pitchFamily="34" charset="-122"/>
                <a:cs typeface="Courier New" pitchFamily="49" charset="0"/>
              </a:rPr>
              <a:t>SQLException</a:t>
            </a:r>
            <a:r>
              <a:rPr lang="en-US" altLang="zh-CN" sz="1000" dirty="0" smtClean="0">
                <a:latin typeface="微软雅黑" pitchFamily="34" charset="-122"/>
                <a:ea typeface="微软雅黑" pitchFamily="34" charset="-122"/>
                <a:cs typeface="Courier New" pitchFamily="49" charset="0"/>
              </a:rPr>
              <a:t>  </a:t>
            </a: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smtClean="0">
                <a:solidFill>
                  <a:srgbClr val="3F7F5F"/>
                </a:solidFill>
                <a:latin typeface="微软雅黑" pitchFamily="34" charset="-122"/>
                <a:ea typeface="微软雅黑" pitchFamily="34" charset="-122"/>
                <a:cs typeface="Courier New" pitchFamily="49" charset="0"/>
              </a:rPr>
              <a:t>/* …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7F0055"/>
                </a:solidFill>
                <a:latin typeface="微软雅黑" pitchFamily="34" charset="-122"/>
                <a:ea typeface="微软雅黑" pitchFamily="34" charset="-122"/>
                <a:cs typeface="Courier New" pitchFamily="49" charset="0"/>
              </a:rPr>
              <a:t>try</a:t>
            </a:r>
            <a:r>
              <a:rPr lang="en-US" altLang="zh-CN" sz="1000" dirty="0" smtClean="0">
                <a:latin typeface="微软雅黑" pitchFamily="34" charset="-122"/>
                <a:ea typeface="微软雅黑" pitchFamily="34" charset="-122"/>
                <a:cs typeface="Courier New" pitchFamily="49" charset="0"/>
              </a:rPr>
              <a:t>   </a:t>
            </a: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String </a:t>
            </a:r>
            <a:r>
              <a:rPr lang="en-US" altLang="zh-CN" sz="1000" dirty="0" err="1" smtClean="0">
                <a:solidFill>
                  <a:srgbClr val="000000"/>
                </a:solidFill>
                <a:latin typeface="微软雅黑" pitchFamily="34" charset="-122"/>
                <a:ea typeface="微软雅黑" pitchFamily="34" charset="-122"/>
                <a:cs typeface="Courier New" pitchFamily="49" charset="0"/>
              </a:rPr>
              <a:t>pwd</a:t>
            </a:r>
            <a:r>
              <a:rPr lang="en-US" altLang="zh-CN" sz="1000" dirty="0" smtClean="0">
                <a:solidFill>
                  <a:srgbClr val="000000"/>
                </a:solidFill>
                <a:latin typeface="微软雅黑" pitchFamily="34" charset="-122"/>
                <a:ea typeface="微软雅黑" pitchFamily="34" charset="-122"/>
                <a:cs typeface="Courier New" pitchFamily="49" charset="0"/>
              </a:rPr>
              <a:t> = </a:t>
            </a:r>
            <a:r>
              <a:rPr lang="en-US" altLang="zh-CN" sz="1000" dirty="0" err="1" smtClean="0">
                <a:solidFill>
                  <a:srgbClr val="000000"/>
                </a:solidFill>
                <a:latin typeface="微软雅黑" pitchFamily="34" charset="-122"/>
                <a:ea typeface="微软雅黑" pitchFamily="34" charset="-122"/>
                <a:cs typeface="Courier New" pitchFamily="49" charset="0"/>
              </a:rPr>
              <a:t>hashPassword</a:t>
            </a:r>
            <a:r>
              <a:rPr lang="en-US" altLang="zh-CN" sz="1000" dirty="0" smtClean="0">
                <a:solidFill>
                  <a:srgbClr val="000000"/>
                </a:solidFill>
                <a:latin typeface="微软雅黑" pitchFamily="34" charset="-122"/>
                <a:ea typeface="微软雅黑" pitchFamily="34" charset="-122"/>
                <a:cs typeface="Courier New" pitchFamily="49" charset="0"/>
              </a:rPr>
              <a:t>(password); </a:t>
            </a: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Codec </a:t>
            </a:r>
            <a:r>
              <a:rPr lang="en-US" altLang="zh-CN" sz="1000" b="1" dirty="0" err="1" smtClean="0">
                <a:solidFill>
                  <a:srgbClr val="000000"/>
                </a:solidFill>
                <a:latin typeface="微软雅黑" pitchFamily="34" charset="-122"/>
                <a:ea typeface="微软雅黑" pitchFamily="34" charset="-122"/>
                <a:cs typeface="Courier New" pitchFamily="49" charset="0"/>
              </a:rPr>
              <a:t>oe</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smtClean="0">
                <a:solidFill>
                  <a:srgbClr val="7F0055"/>
                </a:solidFill>
                <a:latin typeface="微软雅黑" pitchFamily="34" charset="-122"/>
                <a:ea typeface="微软雅黑" pitchFamily="34" charset="-122"/>
                <a:cs typeface="Courier New" pitchFamily="49" charset="0"/>
              </a:rPr>
              <a:t>new</a:t>
            </a:r>
            <a:r>
              <a:rPr lang="en-US" altLang="zh-CN" sz="1000" b="1" dirty="0" smtClean="0">
                <a:solidFill>
                  <a:srgbClr val="000000"/>
                </a:solidFill>
                <a:latin typeface="微软雅黑" pitchFamily="34" charset="-122"/>
                <a:ea typeface="微软雅黑" pitchFamily="34" charset="-122"/>
                <a:cs typeface="Courier New" pitchFamily="49" charset="0"/>
              </a:rPr>
              <a:t> </a:t>
            </a:r>
            <a:r>
              <a:rPr lang="en-US" altLang="zh-CN" sz="1000" b="1" dirty="0" err="1" smtClean="0">
                <a:solidFill>
                  <a:srgbClr val="000000"/>
                </a:solidFill>
                <a:latin typeface="微软雅黑" pitchFamily="34" charset="-122"/>
                <a:ea typeface="微软雅黑" pitchFamily="34" charset="-122"/>
                <a:cs typeface="Courier New" pitchFamily="49" charset="0"/>
              </a:rPr>
              <a:t>OracleCodec</a:t>
            </a:r>
            <a:r>
              <a:rPr lang="en-US" altLang="zh-CN" sz="1000" b="1"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000000"/>
                </a:solidFill>
                <a:latin typeface="微软雅黑" pitchFamily="34" charset="-122"/>
                <a:ea typeface="微软雅黑" pitchFamily="34" charset="-122"/>
                <a:cs typeface="Courier New" pitchFamily="49" charset="0"/>
              </a:rPr>
              <a:t>String </a:t>
            </a:r>
            <a:r>
              <a:rPr lang="en-US" altLang="zh-CN" sz="1000" b="1" dirty="0" err="1" smtClean="0">
                <a:solidFill>
                  <a:srgbClr val="000000"/>
                </a:solidFill>
                <a:latin typeface="微软雅黑" pitchFamily="34" charset="-122"/>
                <a:ea typeface="微软雅黑" pitchFamily="34" charset="-122"/>
                <a:cs typeface="Courier New" pitchFamily="49" charset="0"/>
              </a:rPr>
              <a:t>susername</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ESAPI.encoder</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encodeForSQL</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oe</a:t>
            </a:r>
            <a:r>
              <a:rPr lang="en-US" altLang="zh-CN" sz="1000" b="1" dirty="0" smtClean="0">
                <a:solidFill>
                  <a:srgbClr val="000000"/>
                </a:solidFill>
                <a:latin typeface="微软雅黑" pitchFamily="34" charset="-122"/>
                <a:ea typeface="微软雅黑" pitchFamily="34" charset="-122"/>
                <a:cs typeface="Courier New" pitchFamily="49" charset="0"/>
              </a:rPr>
              <a:t>, username);</a:t>
            </a:r>
          </a:p>
          <a:p>
            <a:pPr eaLnBrk="0" hangingPunct="0"/>
            <a:r>
              <a:rPr lang="en-US" altLang="zh-CN" sz="1000" b="1" dirty="0" smtClean="0">
                <a:solidFill>
                  <a:srgbClr val="000000"/>
                </a:solidFill>
                <a:latin typeface="微软雅黑" pitchFamily="34" charset="-122"/>
                <a:ea typeface="微软雅黑" pitchFamily="34" charset="-122"/>
                <a:cs typeface="Courier New" pitchFamily="49" charset="0"/>
              </a:rPr>
              <a:t>            String </a:t>
            </a:r>
            <a:r>
              <a:rPr lang="en-US" altLang="zh-CN" sz="1000" b="1" dirty="0" err="1" smtClean="0">
                <a:solidFill>
                  <a:srgbClr val="000000"/>
                </a:solidFill>
                <a:latin typeface="微软雅黑" pitchFamily="34" charset="-122"/>
                <a:ea typeface="微软雅黑" pitchFamily="34" charset="-122"/>
                <a:cs typeface="Courier New" pitchFamily="49" charset="0"/>
              </a:rPr>
              <a:t>spwd</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ESAPI.encoder</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encodeForSQL</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oe</a:t>
            </a:r>
            <a:r>
              <a:rPr lang="en-US" altLang="zh-CN" sz="1000" b="1" dirty="0" smtClean="0">
                <a:solidFill>
                  <a:srgbClr val="000000"/>
                </a:solidFill>
                <a:latin typeface="微软雅黑" pitchFamily="34" charset="-122"/>
                <a:ea typeface="微软雅黑" pitchFamily="34" charset="-122"/>
                <a:cs typeface="Courier New" pitchFamily="49" charset="0"/>
              </a:rPr>
              <a:t>, </a:t>
            </a:r>
            <a:r>
              <a:rPr lang="en-US" altLang="zh-CN" sz="1000" b="1" dirty="0" err="1" smtClean="0">
                <a:solidFill>
                  <a:srgbClr val="000000"/>
                </a:solidFill>
                <a:latin typeface="微软雅黑" pitchFamily="34" charset="-122"/>
                <a:ea typeface="微软雅黑" pitchFamily="34" charset="-122"/>
                <a:cs typeface="Courier New" pitchFamily="49" charset="0"/>
              </a:rPr>
              <a:t>pwd</a:t>
            </a:r>
            <a:r>
              <a:rPr lang="en-US" altLang="zh-CN" sz="1000" b="1" dirty="0" smtClean="0">
                <a:solidFill>
                  <a:srgbClr val="000000"/>
                </a:solidFill>
                <a:latin typeface="微软雅黑" pitchFamily="34" charset="-122"/>
                <a:ea typeface="微软雅黑" pitchFamily="34" charset="-122"/>
                <a:cs typeface="Courier New" pitchFamily="49" charset="0"/>
              </a:rPr>
              <a:t>);</a:t>
            </a:r>
          </a:p>
          <a:p>
            <a:pPr lvl="0" eaLnBrk="0" hangingPunct="0"/>
            <a:endParaRPr lang="en-US" altLang="zh-CN" sz="1000" dirty="0" smtClean="0">
              <a:solidFill>
                <a:srgbClr val="000000"/>
              </a:solidFill>
              <a:latin typeface="微软雅黑" pitchFamily="34" charset="-122"/>
              <a:ea typeface="微软雅黑" pitchFamily="34" charset="-122"/>
              <a:cs typeface="Courier New" pitchFamily="49" charset="0"/>
            </a:endParaRP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String sqlString = </a:t>
            </a:r>
            <a:r>
              <a:rPr lang="en-US" altLang="zh-CN" sz="1000" b="1" dirty="0" smtClean="0">
                <a:solidFill>
                  <a:srgbClr val="2A00FF"/>
                </a:solidFill>
                <a:latin typeface="微软雅黑" pitchFamily="34" charset="-122"/>
                <a:ea typeface="微软雅黑" pitchFamily="34" charset="-122"/>
                <a:cs typeface="Courier New" pitchFamily="49" charset="0"/>
              </a:rPr>
              <a:t>"SELECT * FROM </a:t>
            </a:r>
            <a:r>
              <a:rPr lang="en-US" altLang="zh-CN" sz="1000" b="1" dirty="0" err="1" smtClean="0">
                <a:solidFill>
                  <a:srgbClr val="2A00FF"/>
                </a:solidFill>
                <a:latin typeface="微软雅黑" pitchFamily="34" charset="-122"/>
                <a:ea typeface="微软雅黑" pitchFamily="34" charset="-122"/>
                <a:cs typeface="Courier New" pitchFamily="49" charset="0"/>
              </a:rPr>
              <a:t>db_user</a:t>
            </a:r>
            <a:r>
              <a:rPr lang="en-US" altLang="zh-CN" sz="1000" b="1" dirty="0" smtClean="0">
                <a:solidFill>
                  <a:srgbClr val="2A00FF"/>
                </a:solidFill>
                <a:latin typeface="微软雅黑" pitchFamily="34" charset="-122"/>
                <a:ea typeface="微软雅黑" pitchFamily="34" charset="-122"/>
                <a:cs typeface="Courier New" pitchFamily="49" charset="0"/>
              </a:rPr>
              <a:t> WHERE username =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susername</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smtClean="0">
                <a:solidFill>
                  <a:srgbClr val="2A00FF"/>
                </a:solidFill>
                <a:latin typeface="微软雅黑" pitchFamily="34" charset="-122"/>
                <a:ea typeface="微软雅黑" pitchFamily="34" charset="-122"/>
                <a:cs typeface="Courier New" pitchFamily="49" charset="0"/>
              </a:rPr>
              <a:t>"' AND password = '"</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spwd</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smtClean="0">
                <a:solidFill>
                  <a:srgbClr val="2A00FF"/>
                </a:solidFill>
                <a:latin typeface="微软雅黑" pitchFamily="34" charset="-122"/>
                <a:ea typeface="微软雅黑" pitchFamily="34" charset="-122"/>
                <a:cs typeface="Courier New" pitchFamily="49" charset="0"/>
              </a:rPr>
              <a:t>"'"</a:t>
            </a:r>
            <a:r>
              <a:rPr lang="en-US" altLang="zh-CN" sz="1000" b="1"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Statement stmt = </a:t>
            </a:r>
            <a:r>
              <a:rPr lang="en-US" altLang="zh-CN" sz="1000" b="1" dirty="0" err="1" smtClean="0">
                <a:solidFill>
                  <a:srgbClr val="000000"/>
                </a:solidFill>
                <a:latin typeface="微软雅黑" pitchFamily="34" charset="-122"/>
                <a:ea typeface="微软雅黑" pitchFamily="34" charset="-122"/>
                <a:cs typeface="Courier New" pitchFamily="49" charset="0"/>
              </a:rPr>
              <a:t>connection.createStatement</a:t>
            </a:r>
            <a:r>
              <a:rPr lang="en-US" altLang="zh-CN" sz="1000" b="1"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ResultSet rs = </a:t>
            </a:r>
            <a:r>
              <a:rPr lang="en-US" altLang="zh-CN" sz="1000" dirty="0" err="1" smtClean="0">
                <a:solidFill>
                  <a:srgbClr val="000000"/>
                </a:solidFill>
                <a:latin typeface="微软雅黑" pitchFamily="34" charset="-122"/>
                <a:ea typeface="微软雅黑" pitchFamily="34" charset="-122"/>
                <a:cs typeface="Courier New" pitchFamily="49" charset="0"/>
              </a:rPr>
              <a:t>stmt.executeQuery</a:t>
            </a:r>
            <a:r>
              <a:rPr lang="en-US" altLang="zh-CN" sz="1000" dirty="0" smtClean="0">
                <a:solidFill>
                  <a:srgbClr val="000000"/>
                </a:solidFill>
                <a:latin typeface="微软雅黑" pitchFamily="34" charset="-122"/>
                <a:ea typeface="微软雅黑" pitchFamily="34" charset="-122"/>
                <a:cs typeface="Courier New" pitchFamily="49" charset="0"/>
              </a:rPr>
              <a:t>(</a:t>
            </a:r>
            <a:r>
              <a:rPr lang="en-US" altLang="zh-CN" sz="1000" dirty="0" err="1" smtClean="0">
                <a:solidFill>
                  <a:srgbClr val="000000"/>
                </a:solidFill>
                <a:latin typeface="微软雅黑" pitchFamily="34" charset="-122"/>
                <a:ea typeface="微软雅黑" pitchFamily="34" charset="-122"/>
                <a:cs typeface="Courier New" pitchFamily="49" charset="0"/>
              </a:rPr>
              <a:t>sqlString</a:t>
            </a:r>
            <a:r>
              <a:rPr lang="en-US" altLang="zh-CN" sz="1000"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smtClean="0">
                <a:solidFill>
                  <a:srgbClr val="3F7F5F"/>
                </a:solidFill>
                <a:latin typeface="微软雅黑" pitchFamily="34" charset="-122"/>
                <a:ea typeface="微软雅黑" pitchFamily="34" charset="-122"/>
                <a:cs typeface="Courier New" pitchFamily="49" charset="0"/>
              </a:rPr>
              <a:t>// Authenticate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smtClean="0">
                <a:solidFill>
                  <a:srgbClr val="3F7F5F"/>
                </a:solidFill>
                <a:latin typeface="微软雅黑" pitchFamily="34" charset="-122"/>
                <a:ea typeface="微软雅黑" pitchFamily="34" charset="-122"/>
                <a:cs typeface="Courier New" pitchFamily="49" charset="0"/>
              </a:rPr>
              <a:t>/* … */ </a:t>
            </a:r>
          </a:p>
          <a:p>
            <a:pPr lvl="0" eaLnBrk="0" hangingPunct="0"/>
            <a:r>
              <a:rPr lang="en-US" altLang="zh-CN" sz="1000" dirty="0" smtClean="0">
                <a:solidFill>
                  <a:srgbClr val="3F7F5F"/>
                </a:solidFill>
                <a:latin typeface="微软雅黑" pitchFamily="34" charset="-122"/>
                <a:ea typeface="微软雅黑" pitchFamily="34" charset="-122"/>
                <a:cs typeface="Courier New" pitchFamily="49" charset="0"/>
              </a:rPr>
              <a:t>    </a:t>
            </a:r>
            <a:r>
              <a:rPr lang="en-US" altLang="zh-CN" sz="1000" dirty="0" smtClean="0">
                <a:solidFill>
                  <a:srgbClr val="000000"/>
                </a:solidFill>
                <a:latin typeface="微软雅黑" pitchFamily="34" charset="-122"/>
                <a:ea typeface="微软雅黑" pitchFamily="34" charset="-122"/>
                <a:cs typeface="Courier New" pitchFamily="49" charset="0"/>
              </a:rPr>
              <a:t>}</a:t>
            </a:r>
            <a:r>
              <a:rPr lang="en-US" altLang="zh-CN" sz="1000" dirty="0" smtClean="0">
                <a:latin typeface="微软雅黑" pitchFamily="34" charset="-122"/>
                <a:ea typeface="微软雅黑" pitchFamily="34" charset="-122"/>
                <a:cs typeface="宋体" pitchFamily="2" charset="-122"/>
              </a:rPr>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82" y="234726"/>
            <a:ext cx="7632700" cy="438553"/>
          </a:xfrm>
        </p:spPr>
        <p:txBody>
          <a:bodyPr lIns="68553" tIns="34276" rIns="68553" bIns="34276" anchor="ctr">
            <a:spAutoFit/>
          </a:bodyPr>
          <a:lstStyle/>
          <a:p>
            <a:r>
              <a:rPr lang="en-US" altLang="zh-CN" sz="2400" dirty="0" smtClean="0">
                <a:cs typeface="+mn-cs"/>
              </a:rPr>
              <a:t>OS</a:t>
            </a:r>
            <a:r>
              <a:rPr lang="zh-CN" altLang="en-US" sz="2400" dirty="0" smtClean="0">
                <a:cs typeface="+mn-cs"/>
              </a:rPr>
              <a:t>命令注入及其原理</a:t>
            </a:r>
            <a:endParaRPr lang="zh-CN" altLang="en-US" sz="2400" dirty="0">
              <a:cs typeface="+mn-cs"/>
            </a:endParaRPr>
          </a:p>
        </p:txBody>
      </p:sp>
      <p:sp>
        <p:nvSpPr>
          <p:cNvPr id="4" name="TextBox 3"/>
          <p:cNvSpPr txBox="1"/>
          <p:nvPr/>
        </p:nvSpPr>
        <p:spPr>
          <a:xfrm>
            <a:off x="1979712" y="3010206"/>
            <a:ext cx="5112568" cy="30777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Runtime.getRuntime().exec(“cmd.exe  /c  dir “+ dir)</a:t>
            </a:r>
            <a:endParaRPr lang="zh-CN" altLang="en-US" sz="1400" dirty="0" smtClean="0">
              <a:latin typeface="微软雅黑" pitchFamily="34" charset="-122"/>
              <a:ea typeface="微软雅黑" pitchFamily="34" charset="-122"/>
            </a:endParaRPr>
          </a:p>
        </p:txBody>
      </p:sp>
      <p:sp>
        <p:nvSpPr>
          <p:cNvPr id="5" name="TextBox 4"/>
          <p:cNvSpPr txBox="1"/>
          <p:nvPr/>
        </p:nvSpPr>
        <p:spPr>
          <a:xfrm>
            <a:off x="827585" y="2573039"/>
            <a:ext cx="1064715" cy="338554"/>
          </a:xfrm>
          <a:prstGeom prst="rect">
            <a:avLst/>
          </a:prstGeom>
          <a:noFill/>
        </p:spPr>
        <p:txBody>
          <a:bodyPr wrap="square" rtlCol="0">
            <a:noAutofit/>
          </a:bodyPr>
          <a:lstStyle/>
          <a:p>
            <a:r>
              <a:rPr lang="zh-CN" altLang="en-US" sz="1600" b="1" dirty="0" smtClean="0">
                <a:latin typeface="微软雅黑" pitchFamily="34" charset="-122"/>
                <a:ea typeface="微软雅黑" pitchFamily="34" charset="-122"/>
              </a:rPr>
              <a:t>正常输入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6" name="TextBox 5"/>
          <p:cNvSpPr txBox="1"/>
          <p:nvPr/>
        </p:nvSpPr>
        <p:spPr>
          <a:xfrm>
            <a:off x="827585" y="3415453"/>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7" name="TextBox 6"/>
          <p:cNvSpPr txBox="1"/>
          <p:nvPr/>
        </p:nvSpPr>
        <p:spPr>
          <a:xfrm>
            <a:off x="1979712" y="2573040"/>
            <a:ext cx="1584176"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cs typeface="Times New Roman" pitchFamily="18" charset="0"/>
              </a:rPr>
              <a:t>dir=“dummy”</a:t>
            </a:r>
            <a:endParaRPr lang="zh-CN" altLang="en-US" sz="1400" dirty="0" smtClean="0">
              <a:latin typeface="微软雅黑" pitchFamily="34" charset="-122"/>
              <a:ea typeface="微软雅黑" pitchFamily="34" charset="-122"/>
              <a:cs typeface="Times New Roman" pitchFamily="18" charset="0"/>
            </a:endParaRPr>
          </a:p>
        </p:txBody>
      </p:sp>
      <p:cxnSp>
        <p:nvCxnSpPr>
          <p:cNvPr id="8" name="直接箭头连接符 7"/>
          <p:cNvCxnSpPr>
            <a:stCxn id="7" idx="3"/>
          </p:cNvCxnSpPr>
          <p:nvPr/>
        </p:nvCxnSpPr>
        <p:spPr bwMode="auto">
          <a:xfrm>
            <a:off x="3563888" y="2726929"/>
            <a:ext cx="1944216" cy="292967"/>
          </a:xfrm>
          <a:prstGeom prst="straightConnector1">
            <a:avLst/>
          </a:prstGeom>
          <a:noFill/>
          <a:ln w="6350" cap="flat" cmpd="sng" algn="ctr">
            <a:solidFill>
              <a:srgbClr val="00B050"/>
            </a:solidFill>
            <a:prstDash val="solid"/>
            <a:round/>
            <a:headEnd type="none" w="med" len="med"/>
            <a:tailEnd type="arrow"/>
          </a:ln>
          <a:effectLst/>
        </p:spPr>
      </p:cxnSp>
      <p:sp>
        <p:nvSpPr>
          <p:cNvPr id="9" name="TextBox 8"/>
          <p:cNvSpPr txBox="1"/>
          <p:nvPr/>
        </p:nvSpPr>
        <p:spPr>
          <a:xfrm>
            <a:off x="1979712" y="3415454"/>
            <a:ext cx="3456384"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dir=“dummy </a:t>
            </a:r>
            <a:r>
              <a:rPr lang="en-US" altLang="zh-CN" sz="1400" b="1" dirty="0" smtClean="0">
                <a:solidFill>
                  <a:srgbClr val="FF0000"/>
                </a:solidFill>
                <a:latin typeface="微软雅黑" pitchFamily="34" charset="-122"/>
                <a:ea typeface="微软雅黑" pitchFamily="34" charset="-122"/>
              </a:rPr>
              <a:t>&amp; del c:\\</a:t>
            </a:r>
            <a:r>
              <a:rPr lang="en-US" altLang="zh-CN" sz="1400" b="1" dirty="0" err="1" smtClean="0">
                <a:solidFill>
                  <a:srgbClr val="FF0000"/>
                </a:solidFill>
                <a:latin typeface="微软雅黑" pitchFamily="34" charset="-122"/>
                <a:ea typeface="微软雅黑" pitchFamily="34" charset="-122"/>
              </a:rPr>
              <a:t>dbms</a:t>
            </a:r>
            <a:r>
              <a:rPr lang="en-US" altLang="zh-CN" sz="1400" b="1" dirty="0" smtClean="0">
                <a:solidFill>
                  <a:srgbClr val="FF0000"/>
                </a:solidFill>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a:t>
            </a:r>
            <a:endParaRPr lang="zh-CN" altLang="en-US" sz="1400" b="1" dirty="0" smtClean="0">
              <a:solidFill>
                <a:srgbClr val="FF0000"/>
              </a:solidFill>
              <a:latin typeface="微软雅黑" pitchFamily="34" charset="-122"/>
              <a:ea typeface="微软雅黑" pitchFamily="34" charset="-122"/>
            </a:endParaRPr>
          </a:p>
        </p:txBody>
      </p:sp>
      <p:cxnSp>
        <p:nvCxnSpPr>
          <p:cNvPr id="10" name="直接箭头连接符 9"/>
          <p:cNvCxnSpPr/>
          <p:nvPr/>
        </p:nvCxnSpPr>
        <p:spPr bwMode="auto">
          <a:xfrm flipV="1">
            <a:off x="5436096" y="3415454"/>
            <a:ext cx="648072" cy="120345"/>
          </a:xfrm>
          <a:prstGeom prst="straightConnector1">
            <a:avLst/>
          </a:prstGeom>
          <a:noFill/>
          <a:ln w="6350" cap="flat" cmpd="sng" algn="ctr">
            <a:solidFill>
              <a:srgbClr val="FF0000"/>
            </a:solidFill>
            <a:prstDash val="solid"/>
            <a:round/>
            <a:headEnd type="none" w="med" len="med"/>
            <a:tailEnd type="arrow"/>
          </a:ln>
          <a:effectLst/>
        </p:spPr>
      </p:cxnSp>
      <p:sp>
        <p:nvSpPr>
          <p:cNvPr id="11" name="TextBox 10"/>
          <p:cNvSpPr txBox="1"/>
          <p:nvPr/>
        </p:nvSpPr>
        <p:spPr>
          <a:xfrm>
            <a:off x="1979712" y="3896833"/>
            <a:ext cx="4608512"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spAutoFit/>
          </a:bodyPr>
          <a:lstStyle/>
          <a:p>
            <a:r>
              <a:rPr lang="en-US" altLang="zh-CN" sz="1400" dirty="0" smtClean="0">
                <a:latin typeface="微软雅黑" pitchFamily="34" charset="-122"/>
                <a:ea typeface="微软雅黑" pitchFamily="34" charset="-122"/>
              </a:rPr>
              <a:t>cmd.exe /c dir dummy </a:t>
            </a:r>
            <a:r>
              <a:rPr lang="en-US" altLang="zh-CN" sz="1400" b="1" dirty="0" smtClean="0">
                <a:solidFill>
                  <a:srgbClr val="FF0000"/>
                </a:solidFill>
                <a:latin typeface="微软雅黑" pitchFamily="34" charset="-122"/>
                <a:ea typeface="微软雅黑" pitchFamily="34" charset="-122"/>
              </a:rPr>
              <a:t>&amp; del c:\dbms\*.*</a:t>
            </a:r>
            <a:endParaRPr lang="zh-CN" altLang="en-US" sz="1400" b="1" dirty="0" smtClean="0">
              <a:solidFill>
                <a:srgbClr val="FF0000"/>
              </a:solidFill>
              <a:latin typeface="微软雅黑" pitchFamily="34" charset="-122"/>
              <a:ea typeface="微软雅黑" pitchFamily="34" charset="-122"/>
            </a:endParaRPr>
          </a:p>
        </p:txBody>
      </p:sp>
      <p:sp>
        <p:nvSpPr>
          <p:cNvPr id="12" name="下箭头 11"/>
          <p:cNvSpPr/>
          <p:nvPr/>
        </p:nvSpPr>
        <p:spPr bwMode="auto">
          <a:xfrm>
            <a:off x="5868144" y="3535798"/>
            <a:ext cx="360040" cy="300863"/>
          </a:xfrm>
          <a:prstGeom prst="down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noAutofit/>
          </a:bodyPr>
          <a:lstStyle/>
          <a:p>
            <a:pPr marR="0" indent="0" fontAlgn="base">
              <a:lnSpc>
                <a:spcPct val="100000"/>
              </a:lnSpc>
              <a:spcBef>
                <a:spcPct val="0"/>
              </a:spcBef>
              <a:spcAft>
                <a:spcPct val="0"/>
              </a:spcAft>
              <a:buClrTx/>
              <a:buSzTx/>
              <a:buFontTx/>
              <a:buNone/>
              <a:tabLst/>
            </a:pPr>
            <a:endParaRPr lang="zh-CN" altLang="en-US" sz="1400" b="1" smtClean="0">
              <a:latin typeface="微软雅黑" pitchFamily="34" charset="-122"/>
              <a:ea typeface="微软雅黑" pitchFamily="34" charset="-122"/>
            </a:endParaRPr>
          </a:p>
        </p:txBody>
      </p:sp>
      <p:sp>
        <p:nvSpPr>
          <p:cNvPr id="13" name="内容占位符 2"/>
          <p:cNvSpPr txBox="1">
            <a:spLocks/>
          </p:cNvSpPr>
          <p:nvPr/>
        </p:nvSpPr>
        <p:spPr bwMode="auto">
          <a:xfrm>
            <a:off x="454081" y="866291"/>
            <a:ext cx="8185093" cy="9673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spAutoFit/>
          </a:bodyPr>
          <a:lstStyle/>
          <a:p>
            <a:pPr eaLnBrk="0" hangingPunct="0">
              <a:lnSpc>
                <a:spcPct val="120000"/>
              </a:lnSpc>
              <a:buClr>
                <a:srgbClr val="777777"/>
              </a:buClr>
              <a:buSzPct val="60000"/>
            </a:pPr>
            <a:r>
              <a:rPr lang="en-US" altLang="zh-CN" sz="1600" b="1" dirty="0" smtClean="0">
                <a:latin typeface="微软雅黑" pitchFamily="34" charset="-122"/>
                <a:ea typeface="微软雅黑" pitchFamily="34" charset="-122"/>
              </a:rPr>
              <a:t>OS</a:t>
            </a:r>
            <a:r>
              <a:rPr lang="zh-CN" altLang="en-US" sz="1600" b="1" dirty="0" smtClean="0">
                <a:latin typeface="微软雅黑" pitchFamily="34" charset="-122"/>
                <a:ea typeface="微软雅黑" pitchFamily="34" charset="-122"/>
              </a:rPr>
              <a:t>命令注入：</a:t>
            </a:r>
            <a:r>
              <a:rPr lang="zh-CN" altLang="en-US" sz="1600" dirty="0" smtClean="0">
                <a:latin typeface="微软雅黑" pitchFamily="34" charset="-122"/>
                <a:ea typeface="微软雅黑" pitchFamily="34" charset="-122"/>
              </a:rPr>
              <a:t>系统使用外部输入来构造</a:t>
            </a:r>
            <a:r>
              <a:rPr lang="en-US" altLang="zh-CN" sz="1600" dirty="0" smtClean="0">
                <a:latin typeface="微软雅黑" pitchFamily="34" charset="-122"/>
                <a:ea typeface="微软雅黑" pitchFamily="34" charset="-122"/>
              </a:rPr>
              <a:t>OS</a:t>
            </a:r>
            <a:r>
              <a:rPr lang="zh-CN" altLang="en-US" sz="1600" dirty="0" smtClean="0">
                <a:latin typeface="微软雅黑" pitchFamily="34" charset="-122"/>
                <a:ea typeface="微软雅黑" pitchFamily="34" charset="-122"/>
              </a:rPr>
              <a:t>命令时，由于未对可能与期望执行</a:t>
            </a:r>
            <a:r>
              <a:rPr lang="en-US" altLang="zh-CN" sz="1600" dirty="0" smtClean="0">
                <a:latin typeface="微软雅黑" pitchFamily="34" charset="-122"/>
                <a:ea typeface="微软雅黑" pitchFamily="34" charset="-122"/>
              </a:rPr>
              <a:t>OS</a:t>
            </a:r>
            <a:r>
              <a:rPr lang="zh-CN" altLang="en-US" sz="1600" dirty="0" smtClean="0">
                <a:latin typeface="微软雅黑" pitchFamily="34" charset="-122"/>
                <a:ea typeface="微软雅黑" pitchFamily="34" charset="-122"/>
              </a:rPr>
              <a:t>命令不一致的输入进行清理，或过滤处理不当，攻击者可能会利用此漏洞执行攻击者没有权限执行的、系统所不期望的危险命令。</a:t>
            </a:r>
            <a:endParaRPr lang="en-US" altLang="zh-CN" sz="1600" dirty="0" smtClean="0">
              <a:latin typeface="微软雅黑" pitchFamily="34" charset="-122"/>
              <a:ea typeface="微软雅黑" pitchFamily="34" charset="-122"/>
            </a:endParaRPr>
          </a:p>
        </p:txBody>
      </p:sp>
      <p:sp>
        <p:nvSpPr>
          <p:cNvPr id="20" name="云形标注 19"/>
          <p:cNvSpPr/>
          <p:nvPr/>
        </p:nvSpPr>
        <p:spPr bwMode="auto">
          <a:xfrm>
            <a:off x="7020272" y="3005087"/>
            <a:ext cx="1368078" cy="891746"/>
          </a:xfrm>
          <a:prstGeom prst="cloudCallout">
            <a:avLst>
              <a:gd name="adj1" fmla="val -75804"/>
              <a:gd name="adj2" fmla="val 53802"/>
            </a:avLst>
          </a:prstGeom>
          <a:solidFill>
            <a:schemeClr val="accent1">
              <a:lumMod val="40000"/>
              <a:lumOff val="60000"/>
            </a:schemeClr>
          </a:solidFill>
          <a:ln>
            <a:solidFill>
              <a:schemeClr val="accent5">
                <a:lumMod val="50000"/>
              </a:schemeClr>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4" name="TextBox 13"/>
          <p:cNvSpPr txBox="1"/>
          <p:nvPr/>
        </p:nvSpPr>
        <p:spPr>
          <a:xfrm>
            <a:off x="454081" y="1869674"/>
            <a:ext cx="4029851" cy="324035"/>
          </a:xfrm>
          <a:prstGeom prst="rect">
            <a:avLst/>
          </a:prstGeom>
          <a:noFill/>
        </p:spPr>
        <p:txBody>
          <a:bodyPr wrap="square" rtlCol="0">
            <a:noAutofit/>
          </a:bodyPr>
          <a:lstStyle/>
          <a:p>
            <a:r>
              <a:rPr lang="en-US" altLang="zh-CN" sz="1600" b="1" dirty="0" smtClean="0">
                <a:latin typeface="微软雅黑" pitchFamily="34" charset="-122"/>
                <a:ea typeface="微软雅黑" pitchFamily="34" charset="-122"/>
              </a:rPr>
              <a:t>Java</a:t>
            </a:r>
            <a:r>
              <a:rPr lang="zh-CN" altLang="en-US" sz="1600" b="1" dirty="0" smtClean="0">
                <a:latin typeface="微软雅黑" pitchFamily="34" charset="-122"/>
                <a:ea typeface="微软雅黑" pitchFamily="34" charset="-122"/>
              </a:rPr>
              <a:t>中</a:t>
            </a:r>
            <a:r>
              <a:rPr lang="en-US" altLang="zh-CN" sz="1600" b="1" dirty="0" smtClean="0">
                <a:latin typeface="微软雅黑" pitchFamily="34" charset="-122"/>
                <a:ea typeface="微软雅黑" pitchFamily="34" charset="-122"/>
              </a:rPr>
              <a:t>Runtime.exec()OS</a:t>
            </a:r>
            <a:r>
              <a:rPr lang="zh-CN" altLang="en-US" sz="1600" b="1" dirty="0" smtClean="0">
                <a:latin typeface="微软雅黑" pitchFamily="34" charset="-122"/>
                <a:ea typeface="微软雅黑" pitchFamily="34" charset="-122"/>
              </a:rPr>
              <a:t>命令注入原理：</a:t>
            </a:r>
            <a:endParaRPr lang="en-US" altLang="zh-CN" sz="1600" b="1" dirty="0" smtClean="0">
              <a:latin typeface="微软雅黑" pitchFamily="34" charset="-122"/>
              <a:ea typeface="微软雅黑" pitchFamily="34" charset="-122"/>
            </a:endParaRPr>
          </a:p>
          <a:p>
            <a:endParaRPr lang="zh-CN" altLang="en-US" sz="1600" b="1" dirty="0">
              <a:latin typeface="微软雅黑" pitchFamily="34" charset="-122"/>
              <a:ea typeface="微软雅黑" pitchFamily="34" charset="-122"/>
            </a:endParaRPr>
          </a:p>
        </p:txBody>
      </p:sp>
      <p:sp>
        <p:nvSpPr>
          <p:cNvPr id="16" name="矩形 15"/>
          <p:cNvSpPr/>
          <p:nvPr/>
        </p:nvSpPr>
        <p:spPr>
          <a:xfrm>
            <a:off x="7092206" y="3120381"/>
            <a:ext cx="1296144" cy="646331"/>
          </a:xfrm>
          <a:prstGeom prst="rect">
            <a:avLst/>
          </a:prstGeom>
        </p:spPr>
        <p:txBody>
          <a:bodyPr wrap="square">
            <a:spAutoFit/>
          </a:bodyPr>
          <a:lstStyle/>
          <a:p>
            <a:pPr>
              <a:buClr>
                <a:srgbClr val="CC9900"/>
              </a:buClr>
            </a:pPr>
            <a:r>
              <a:rPr lang="zh-CN" altLang="en-US" sz="1200" dirty="0" smtClean="0">
                <a:latin typeface="微软雅黑" pitchFamily="34" charset="-122"/>
                <a:ea typeface="微软雅黑" pitchFamily="34" charset="-122"/>
              </a:rPr>
              <a:t>攻击者恶意注入删除磁盘文件的命令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linds(horizontal)">
                                      <p:cBhvr>
                                        <p:cTn id="51" dur="500"/>
                                        <p:tgtEl>
                                          <p:spTgt spid="1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linds(horizontal)">
                                      <p:cBhvr>
                                        <p:cTn id="54" dur="500"/>
                                        <p:tgtEl>
                                          <p:spTgt spid="2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9" grpId="0" animBg="1"/>
      <p:bldP spid="11" grpId="0" animBg="1"/>
      <p:bldP spid="12" grpId="0" animBg="1"/>
      <p:bldP spid="13" grpId="0"/>
      <p:bldP spid="20" grpId="0" animBg="1"/>
      <p:bldP spid="14"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OS</a:t>
            </a:r>
            <a:r>
              <a:rPr lang="zh-CN" altLang="en-US" dirty="0" smtClean="0"/>
              <a:t>命令行参数注入</a:t>
            </a:r>
            <a:endParaRPr lang="zh-CN" altLang="en-US" dirty="0"/>
          </a:p>
        </p:txBody>
      </p:sp>
      <p:pic>
        <p:nvPicPr>
          <p:cNvPr id="4" name="Picture 2" descr="C:\Users\d00102545\Desktop\ribbon1.PNG"/>
          <p:cNvPicPr>
            <a:picLocks noChangeAspect="1" noChangeArrowheads="1"/>
          </p:cNvPicPr>
          <p:nvPr/>
        </p:nvPicPr>
        <p:blipFill>
          <a:blip r:embed="rId2" cstate="print"/>
          <a:srcRect/>
          <a:stretch>
            <a:fillRect/>
          </a:stretch>
        </p:blipFill>
        <p:spPr bwMode="auto">
          <a:xfrm>
            <a:off x="6763812" y="2076217"/>
            <a:ext cx="1090767" cy="1090767"/>
          </a:xfrm>
          <a:prstGeom prst="rect">
            <a:avLst/>
          </a:prstGeom>
          <a:noFill/>
        </p:spPr>
      </p:pic>
      <p:sp>
        <p:nvSpPr>
          <p:cNvPr id="5" name="TextBox 4"/>
          <p:cNvSpPr txBox="1"/>
          <p:nvPr/>
        </p:nvSpPr>
        <p:spPr>
          <a:xfrm>
            <a:off x="1885832" y="1768440"/>
            <a:ext cx="4625483" cy="30777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Runtime.getRuntime().exec(“ping.exe“+ hostIp  )</a:t>
            </a:r>
            <a:endParaRPr lang="zh-CN" altLang="en-US" sz="1400" dirty="0" smtClean="0">
              <a:latin typeface="微软雅黑" pitchFamily="34" charset="-122"/>
              <a:ea typeface="微软雅黑" pitchFamily="34" charset="-122"/>
            </a:endParaRPr>
          </a:p>
        </p:txBody>
      </p:sp>
      <p:sp>
        <p:nvSpPr>
          <p:cNvPr id="6" name="TextBox 5"/>
          <p:cNvSpPr txBox="1"/>
          <p:nvPr/>
        </p:nvSpPr>
        <p:spPr>
          <a:xfrm>
            <a:off x="1885832" y="1157622"/>
            <a:ext cx="2409409"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cs typeface="Times New Roman" pitchFamily="18" charset="0"/>
              </a:rPr>
              <a:t>hostIp=“10.70.205.168”</a:t>
            </a:r>
            <a:endParaRPr lang="zh-CN" altLang="en-US" sz="1400" dirty="0" smtClean="0">
              <a:latin typeface="微软雅黑" pitchFamily="34" charset="-122"/>
              <a:ea typeface="微软雅黑" pitchFamily="34" charset="-122"/>
              <a:cs typeface="Times New Roman" pitchFamily="18" charset="0"/>
            </a:endParaRPr>
          </a:p>
        </p:txBody>
      </p:sp>
      <p:sp>
        <p:nvSpPr>
          <p:cNvPr id="7" name="TextBox 6"/>
          <p:cNvSpPr txBox="1"/>
          <p:nvPr/>
        </p:nvSpPr>
        <p:spPr>
          <a:xfrm>
            <a:off x="595206" y="1126845"/>
            <a:ext cx="1064715" cy="338554"/>
          </a:xfrm>
          <a:prstGeom prst="rect">
            <a:avLst/>
          </a:prstGeom>
          <a:noFill/>
        </p:spPr>
        <p:txBody>
          <a:bodyPr wrap="square" rtlCol="0">
            <a:noAutofit/>
          </a:bodyPr>
          <a:lstStyle/>
          <a:p>
            <a:r>
              <a:rPr lang="zh-CN" altLang="en-US" sz="1600" b="1" dirty="0" smtClean="0">
                <a:latin typeface="微软雅黑" pitchFamily="34" charset="-122"/>
                <a:ea typeface="微软雅黑" pitchFamily="34" charset="-122"/>
              </a:rPr>
              <a:t>正常输入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8" name="TextBox 7"/>
          <p:cNvSpPr txBox="1"/>
          <p:nvPr/>
        </p:nvSpPr>
        <p:spPr>
          <a:xfrm>
            <a:off x="595206" y="2248339"/>
            <a:ext cx="1191352"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恶意输入</a:t>
            </a:r>
            <a:r>
              <a:rPr lang="en-US" altLang="zh-CN" sz="1600" b="1" dirty="0" smtClean="0">
                <a:latin typeface="微软雅黑" pitchFamily="34" charset="-122"/>
                <a:ea typeface="微软雅黑" pitchFamily="34" charset="-122"/>
              </a:rPr>
              <a:t>1:</a:t>
            </a:r>
            <a:endParaRPr lang="zh-CN" altLang="en-US" sz="1600" b="1" dirty="0">
              <a:latin typeface="微软雅黑" pitchFamily="34" charset="-122"/>
              <a:ea typeface="微软雅黑" pitchFamily="34" charset="-122"/>
            </a:endParaRPr>
          </a:p>
        </p:txBody>
      </p:sp>
      <p:sp>
        <p:nvSpPr>
          <p:cNvPr id="9" name="TextBox 8"/>
          <p:cNvSpPr txBox="1"/>
          <p:nvPr/>
        </p:nvSpPr>
        <p:spPr>
          <a:xfrm>
            <a:off x="1885831" y="2279116"/>
            <a:ext cx="4418149"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hostIp=“</a:t>
            </a:r>
            <a:r>
              <a:rPr lang="en-US" altLang="zh-CN" sz="1400" dirty="0" smtClean="0">
                <a:latin typeface="微软雅黑" pitchFamily="34" charset="-122"/>
                <a:ea typeface="微软雅黑" pitchFamily="34" charset="-122"/>
                <a:cs typeface="Times New Roman" pitchFamily="18" charset="0"/>
              </a:rPr>
              <a:t>10.70.205.168</a:t>
            </a:r>
            <a:r>
              <a:rPr lang="en-US" altLang="zh-CN" sz="1400" dirty="0" smtClean="0">
                <a:latin typeface="微软雅黑" pitchFamily="34" charset="-122"/>
                <a:ea typeface="微软雅黑" pitchFamily="34" charset="-122"/>
              </a:rPr>
              <a:t> </a:t>
            </a:r>
            <a:r>
              <a:rPr lang="en-US" altLang="zh-CN" sz="1400" b="1" dirty="0" smtClean="0">
                <a:solidFill>
                  <a:srgbClr val="FF0000"/>
                </a:solidFill>
                <a:latin typeface="微软雅黑" pitchFamily="34" charset="-122"/>
                <a:ea typeface="微软雅黑" pitchFamily="34" charset="-122"/>
              </a:rPr>
              <a:t>&amp; del c:\\</a:t>
            </a:r>
            <a:r>
              <a:rPr lang="en-US" altLang="zh-CN" sz="1400" b="1" dirty="0" err="1" smtClean="0">
                <a:solidFill>
                  <a:srgbClr val="FF0000"/>
                </a:solidFill>
                <a:latin typeface="微软雅黑" pitchFamily="34" charset="-122"/>
                <a:ea typeface="微软雅黑" pitchFamily="34" charset="-122"/>
              </a:rPr>
              <a:t>dbms</a:t>
            </a:r>
            <a:r>
              <a:rPr lang="en-US" altLang="zh-CN" sz="1400" b="1" dirty="0" smtClean="0">
                <a:solidFill>
                  <a:srgbClr val="FF0000"/>
                </a:solidFill>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a:t>
            </a:r>
            <a:endParaRPr lang="zh-CN" altLang="en-US" sz="1400" b="1" dirty="0" smtClean="0">
              <a:solidFill>
                <a:srgbClr val="FF0000"/>
              </a:solidFill>
              <a:latin typeface="微软雅黑" pitchFamily="34" charset="-122"/>
              <a:ea typeface="微软雅黑" pitchFamily="34" charset="-122"/>
            </a:endParaRPr>
          </a:p>
        </p:txBody>
      </p:sp>
      <p:sp>
        <p:nvSpPr>
          <p:cNvPr id="10" name="TextBox 9"/>
          <p:cNvSpPr txBox="1"/>
          <p:nvPr/>
        </p:nvSpPr>
        <p:spPr>
          <a:xfrm>
            <a:off x="595206" y="2775464"/>
            <a:ext cx="1191352"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恶意输入</a:t>
            </a:r>
            <a:r>
              <a:rPr lang="en-US" altLang="zh-CN" sz="1600" b="1" dirty="0" smtClean="0">
                <a:latin typeface="微软雅黑" pitchFamily="34" charset="-122"/>
                <a:ea typeface="微软雅黑" pitchFamily="34" charset="-122"/>
              </a:rPr>
              <a:t>2:</a:t>
            </a:r>
            <a:endParaRPr lang="zh-CN" altLang="en-US" sz="1600" b="1" dirty="0">
              <a:latin typeface="微软雅黑" pitchFamily="34" charset="-122"/>
              <a:ea typeface="微软雅黑" pitchFamily="34" charset="-122"/>
            </a:endParaRPr>
          </a:p>
        </p:txBody>
      </p:sp>
      <p:sp>
        <p:nvSpPr>
          <p:cNvPr id="12" name="云形标注 11"/>
          <p:cNvSpPr/>
          <p:nvPr/>
        </p:nvSpPr>
        <p:spPr bwMode="auto">
          <a:xfrm>
            <a:off x="7035623" y="1073055"/>
            <a:ext cx="1616395" cy="612648"/>
          </a:xfrm>
          <a:prstGeom prst="cloudCallout">
            <a:avLst>
              <a:gd name="adj1" fmla="val -35777"/>
              <a:gd name="adj2" fmla="val 101130"/>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1" i="0" u="none" strike="noStrike" cap="none" normalizeH="0" baseline="0" dirty="0" smtClean="0">
                <a:ln>
                  <a:noFill/>
                </a:ln>
                <a:solidFill>
                  <a:schemeClr val="tx1"/>
                </a:solidFill>
                <a:effectLst/>
                <a:latin typeface="Arial" charset="0"/>
                <a:ea typeface="SimSun" pitchFamily="2" charset="-122"/>
              </a:rPr>
              <a:t>恶意输入</a:t>
            </a:r>
            <a:r>
              <a:rPr kumimoji="0" lang="en-US" altLang="zh-CN" sz="1200" b="1" i="0" u="none" strike="noStrike" cap="none" normalizeH="0" baseline="0" dirty="0" smtClean="0">
                <a:ln>
                  <a:noFill/>
                </a:ln>
                <a:solidFill>
                  <a:schemeClr val="tx1"/>
                </a:solidFill>
                <a:effectLst/>
                <a:latin typeface="Arial" charset="0"/>
                <a:ea typeface="SimSun" pitchFamily="2" charset="-122"/>
              </a:rPr>
              <a:t>1</a:t>
            </a:r>
            <a:r>
              <a:rPr kumimoji="0" lang="zh-CN" altLang="en-US" sz="1200" b="1" i="0" u="none" strike="noStrike" cap="none" normalizeH="0" baseline="0" dirty="0" smtClean="0">
                <a:ln>
                  <a:noFill/>
                </a:ln>
                <a:solidFill>
                  <a:schemeClr val="tx1"/>
                </a:solidFill>
                <a:effectLst/>
                <a:latin typeface="Arial" charset="0"/>
                <a:ea typeface="SimSun" pitchFamily="2" charset="-122"/>
              </a:rPr>
              <a:t>能否得逞？</a:t>
            </a:r>
          </a:p>
        </p:txBody>
      </p:sp>
      <p:sp>
        <p:nvSpPr>
          <p:cNvPr id="13" name="云形标注 12"/>
          <p:cNvSpPr/>
          <p:nvPr/>
        </p:nvSpPr>
        <p:spPr bwMode="auto">
          <a:xfrm>
            <a:off x="7046381" y="3754420"/>
            <a:ext cx="1605637" cy="591670"/>
          </a:xfrm>
          <a:prstGeom prst="cloudCallout">
            <a:avLst>
              <a:gd name="adj1" fmla="val -45094"/>
              <a:gd name="adj2" fmla="val -175176"/>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1" i="0" u="none" strike="noStrike" cap="none" normalizeH="0" baseline="0" dirty="0" smtClean="0">
                <a:ln>
                  <a:noFill/>
                </a:ln>
                <a:solidFill>
                  <a:schemeClr val="tx1"/>
                </a:solidFill>
                <a:effectLst/>
                <a:latin typeface="Arial" charset="0"/>
                <a:ea typeface="SimSun" pitchFamily="2" charset="-122"/>
              </a:rPr>
              <a:t>恶意输入</a:t>
            </a:r>
            <a:r>
              <a:rPr lang="en-US" altLang="zh-CN" sz="1200" b="1" dirty="0" smtClean="0">
                <a:latin typeface="Arial" charset="0"/>
                <a:ea typeface="SimSun" pitchFamily="2" charset="-122"/>
              </a:rPr>
              <a:t>2</a:t>
            </a:r>
            <a:r>
              <a:rPr lang="zh-CN" altLang="en-US" sz="1200" b="1" dirty="0" smtClean="0">
                <a:latin typeface="Arial" charset="0"/>
                <a:ea typeface="SimSun" pitchFamily="2" charset="-122"/>
              </a:rPr>
              <a:t>呢？</a:t>
            </a:r>
            <a:endParaRPr kumimoji="0" lang="zh-CN" altLang="en-US" sz="1200" b="1" i="0" u="none" strike="noStrike" cap="none" normalizeH="0" baseline="0" dirty="0" smtClean="0">
              <a:ln>
                <a:noFill/>
              </a:ln>
              <a:solidFill>
                <a:schemeClr val="tx1"/>
              </a:solidFill>
              <a:effectLst/>
              <a:latin typeface="Arial" charset="0"/>
              <a:ea typeface="SimSun" pitchFamily="2" charset="-122"/>
            </a:endParaRPr>
          </a:p>
        </p:txBody>
      </p:sp>
      <p:sp>
        <p:nvSpPr>
          <p:cNvPr id="14" name="矩形标注 13"/>
          <p:cNvSpPr/>
          <p:nvPr/>
        </p:nvSpPr>
        <p:spPr bwMode="auto">
          <a:xfrm>
            <a:off x="595206" y="3404795"/>
            <a:ext cx="1868295" cy="575534"/>
          </a:xfrm>
          <a:prstGeom prst="wedgeRectCallout">
            <a:avLst>
              <a:gd name="adj1" fmla="val 132111"/>
              <a:gd name="adj2" fmla="val -19022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en-US" altLang="zh-CN" sz="1300" dirty="0" smtClean="0">
                <a:latin typeface="微软雅黑" pitchFamily="34" charset="-122"/>
                <a:ea typeface="微软雅黑" pitchFamily="34" charset="-122"/>
              </a:rPr>
              <a:t>ping.exe </a:t>
            </a:r>
            <a:r>
              <a:rPr lang="zh-CN" altLang="en-US" sz="1300" dirty="0" smtClean="0">
                <a:latin typeface="微软雅黑" pitchFamily="34" charset="-122"/>
                <a:ea typeface="微软雅黑" pitchFamily="34" charset="-122"/>
              </a:rPr>
              <a:t>不会将</a:t>
            </a:r>
            <a:r>
              <a:rPr lang="en-US" altLang="zh-CN" sz="1300" dirty="0" smtClean="0">
                <a:latin typeface="微软雅黑" pitchFamily="34" charset="-122"/>
                <a:ea typeface="微软雅黑" pitchFamily="34" charset="-122"/>
              </a:rPr>
              <a:t>&amp;</a:t>
            </a:r>
            <a:r>
              <a:rPr lang="zh-CN" altLang="en-US" sz="1300" dirty="0" smtClean="0">
                <a:latin typeface="微软雅黑" pitchFamily="34" charset="-122"/>
                <a:ea typeface="微软雅黑" pitchFamily="34" charset="-122"/>
              </a:rPr>
              <a:t>当做命令行分隔符</a:t>
            </a:r>
          </a:p>
        </p:txBody>
      </p:sp>
      <p:sp>
        <p:nvSpPr>
          <p:cNvPr id="11" name="TextBox 10"/>
          <p:cNvSpPr txBox="1"/>
          <p:nvPr/>
        </p:nvSpPr>
        <p:spPr>
          <a:xfrm>
            <a:off x="1885831" y="2775464"/>
            <a:ext cx="4418149"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hostIp=“</a:t>
            </a:r>
            <a:r>
              <a:rPr lang="en-US" altLang="zh-CN" sz="1400" dirty="0" smtClean="0">
                <a:latin typeface="微软雅黑" pitchFamily="34" charset="-122"/>
                <a:ea typeface="微软雅黑" pitchFamily="34" charset="-122"/>
                <a:cs typeface="Times New Roman" pitchFamily="18" charset="0"/>
              </a:rPr>
              <a:t>10.70.205.168  </a:t>
            </a:r>
            <a:r>
              <a:rPr lang="en-US" altLang="zh-CN" sz="1400" b="1" dirty="0" smtClean="0">
                <a:solidFill>
                  <a:srgbClr val="FF0000"/>
                </a:solidFill>
                <a:latin typeface="微软雅黑" pitchFamily="34" charset="-122"/>
                <a:ea typeface="微软雅黑" pitchFamily="34" charset="-122"/>
                <a:cs typeface="Times New Roman" pitchFamily="18" charset="0"/>
              </a:rPr>
              <a:t>-t</a:t>
            </a:r>
            <a:r>
              <a:rPr lang="en-US" altLang="zh-CN" sz="1400" dirty="0" smtClean="0">
                <a:latin typeface="微软雅黑" pitchFamily="34" charset="-122"/>
                <a:ea typeface="微软雅黑" pitchFamily="34" charset="-122"/>
              </a:rPr>
              <a:t>“</a:t>
            </a:r>
            <a:endParaRPr lang="zh-CN" altLang="en-US" sz="1400" b="1" dirty="0" smtClean="0">
              <a:solidFill>
                <a:srgbClr val="FF0000"/>
              </a:solidFill>
              <a:latin typeface="微软雅黑" pitchFamily="34" charset="-122"/>
              <a:ea typeface="微软雅黑" pitchFamily="34" charset="-122"/>
            </a:endParaRPr>
          </a:p>
        </p:txBody>
      </p:sp>
      <p:sp>
        <p:nvSpPr>
          <p:cNvPr id="15" name="矩形标注 14"/>
          <p:cNvSpPr/>
          <p:nvPr/>
        </p:nvSpPr>
        <p:spPr bwMode="auto">
          <a:xfrm>
            <a:off x="4295241" y="3770556"/>
            <a:ext cx="1868295" cy="575534"/>
          </a:xfrm>
          <a:prstGeom prst="wedgeRectCallout">
            <a:avLst>
              <a:gd name="adj1" fmla="val -47539"/>
              <a:gd name="adj2" fmla="val -1640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300" dirty="0" smtClean="0">
                <a:latin typeface="微软雅黑" pitchFamily="34" charset="-122"/>
                <a:ea typeface="微软雅黑" pitchFamily="34" charset="-122"/>
              </a:rPr>
              <a:t>可以实现命令行参数注入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amond(in)">
                                      <p:cBhvr>
                                        <p:cTn id="32" dur="2000"/>
                                        <p:tgtEl>
                                          <p:spTgt spid="12"/>
                                        </p:tgtEl>
                                      </p:cBhvr>
                                    </p:animEffect>
                                  </p:childTnLst>
                                </p:cTn>
                              </p:par>
                              <p:par>
                                <p:cTn id="33" presetID="8" presetClass="entr" presetSubtype="16"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amond(in)">
                                      <p:cBhvr>
                                        <p:cTn id="35" dur="20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ntr" presetSubtype="16"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amond(in)">
                                      <p:cBhvr>
                                        <p:cTn id="40" dur="20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8" presetClass="entr" presetSubtype="16"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diamond(in)">
                                      <p:cBhvr>
                                        <p:cTn id="55" dur="20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ox(in)">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p:bldP spid="12" grpId="0" animBg="1"/>
      <p:bldP spid="13" grpId="0" animBg="1"/>
      <p:bldP spid="14" grpId="0" animBg="1"/>
      <p:bldP spid="11"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bwMode="auto">
          <a:xfrm>
            <a:off x="2799400" y="2042609"/>
            <a:ext cx="1728192" cy="216024"/>
          </a:xfrm>
          <a:prstGeom prst="rect">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7" name="矩形 36"/>
          <p:cNvSpPr/>
          <p:nvPr/>
        </p:nvSpPr>
        <p:spPr bwMode="auto">
          <a:xfrm>
            <a:off x="5055666" y="2140629"/>
            <a:ext cx="3096344" cy="2366582"/>
          </a:xfrm>
          <a:prstGeom prst="rect">
            <a:avLst/>
          </a:prstGeom>
          <a:solidFill>
            <a:schemeClr val="bg1">
              <a:lumMod val="9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441770" y="233166"/>
            <a:ext cx="8066635" cy="438553"/>
          </a:xfrm>
        </p:spPr>
        <p:txBody>
          <a:bodyPr lIns="68553" tIns="34276" rIns="68553" bIns="34276" anchor="ctr">
            <a:spAutoFit/>
          </a:bodyPr>
          <a:lstStyle/>
          <a:p>
            <a:r>
              <a:rPr lang="en-US" altLang="zh-CN" sz="2400" dirty="0" smtClean="0">
                <a:cs typeface="+mn-cs"/>
              </a:rPr>
              <a:t>OS</a:t>
            </a:r>
            <a:r>
              <a:rPr lang="zh-CN" altLang="en-US" sz="2400" dirty="0" smtClean="0">
                <a:cs typeface="+mn-cs"/>
              </a:rPr>
              <a:t>命令注入的危害</a:t>
            </a:r>
            <a:endParaRPr lang="zh-CN" altLang="en-US" sz="2400" dirty="0">
              <a:cs typeface="+mn-cs"/>
            </a:endParaRPr>
          </a:p>
        </p:txBody>
      </p:sp>
      <p:sp>
        <p:nvSpPr>
          <p:cNvPr id="8" name="矩形 7"/>
          <p:cNvSpPr/>
          <p:nvPr/>
        </p:nvSpPr>
        <p:spPr>
          <a:xfrm>
            <a:off x="507751" y="923889"/>
            <a:ext cx="7632700" cy="978729"/>
          </a:xfrm>
          <a:prstGeom prst="rect">
            <a:avLst/>
          </a:prstGeom>
        </p:spPr>
        <p:txBody>
          <a:bodyPr wrap="square">
            <a:spAutoFit/>
          </a:bodyPr>
          <a:lstStyle/>
          <a:p>
            <a:pPr marL="174625" lvl="1" indent="-174625" eaLnBrk="0" hangingPunct="0">
              <a:lnSpc>
                <a:spcPct val="120000"/>
              </a:lnSpc>
              <a:buClr>
                <a:srgbClr val="777777"/>
              </a:buClr>
              <a:buSzPct val="60000"/>
              <a:buFont typeface="Wingdings" pitchFamily="2" charset="2"/>
              <a:buChar char="l"/>
            </a:pPr>
            <a:r>
              <a:rPr lang="en-US" altLang="zh-CN" sz="1600" dirty="0" smtClean="0">
                <a:latin typeface="微软雅黑" pitchFamily="34" charset="-122"/>
                <a:ea typeface="微软雅黑" pitchFamily="34" charset="-122"/>
              </a:rPr>
              <a:t>DoS</a:t>
            </a:r>
            <a:r>
              <a:rPr lang="zh-CN" altLang="en-US" sz="1600" dirty="0" smtClean="0">
                <a:latin typeface="微软雅黑" pitchFamily="34" charset="-122"/>
                <a:ea typeface="微软雅黑" pitchFamily="34" charset="-122"/>
              </a:rPr>
              <a:t>攻击：</a:t>
            </a:r>
            <a:r>
              <a:rPr lang="en-US" altLang="zh-CN" sz="1600" dirty="0" smtClean="0">
                <a:latin typeface="微软雅黑" pitchFamily="34" charset="-122"/>
                <a:ea typeface="微软雅黑" pitchFamily="34" charset="-122"/>
              </a:rPr>
              <a:t>crash</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exit</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restart</a:t>
            </a: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读取或修改未授权数据</a:t>
            </a: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隐藏恶意活动</a:t>
            </a:r>
          </a:p>
        </p:txBody>
      </p:sp>
      <p:pic>
        <p:nvPicPr>
          <p:cNvPr id="625665" name="Picture 1"/>
          <p:cNvPicPr>
            <a:picLocks noChangeAspect="1" noChangeArrowheads="1"/>
          </p:cNvPicPr>
          <p:nvPr/>
        </p:nvPicPr>
        <p:blipFill>
          <a:blip r:embed="rId3" cstate="print"/>
          <a:srcRect/>
          <a:stretch>
            <a:fillRect/>
          </a:stretch>
        </p:blipFill>
        <p:spPr bwMode="auto">
          <a:xfrm>
            <a:off x="950776" y="2151438"/>
            <a:ext cx="1079412" cy="726951"/>
          </a:xfrm>
          <a:prstGeom prst="rect">
            <a:avLst/>
          </a:prstGeom>
          <a:noFill/>
          <a:ln w="9525">
            <a:noFill/>
            <a:miter lim="800000"/>
            <a:headEnd/>
            <a:tailEnd/>
          </a:ln>
        </p:spPr>
      </p:pic>
      <p:pic>
        <p:nvPicPr>
          <p:cNvPr id="625666" name="Picture 2"/>
          <p:cNvPicPr>
            <a:picLocks noChangeAspect="1" noChangeArrowheads="1"/>
          </p:cNvPicPr>
          <p:nvPr/>
        </p:nvPicPr>
        <p:blipFill>
          <a:blip r:embed="rId4" cstate="print"/>
          <a:srcRect/>
          <a:stretch>
            <a:fillRect/>
          </a:stretch>
        </p:blipFill>
        <p:spPr bwMode="auto">
          <a:xfrm>
            <a:off x="3111016" y="2322981"/>
            <a:ext cx="857250" cy="181068"/>
          </a:xfrm>
          <a:prstGeom prst="rect">
            <a:avLst/>
          </a:prstGeom>
          <a:noFill/>
          <a:ln w="9525">
            <a:noFill/>
            <a:miter lim="800000"/>
            <a:headEnd/>
            <a:tailEnd/>
          </a:ln>
        </p:spPr>
      </p:pic>
      <p:pic>
        <p:nvPicPr>
          <p:cNvPr id="625668" name="Picture 4"/>
          <p:cNvPicPr>
            <a:picLocks noChangeAspect="1" noChangeArrowheads="1"/>
          </p:cNvPicPr>
          <p:nvPr/>
        </p:nvPicPr>
        <p:blipFill>
          <a:blip r:embed="rId5" cstate="print"/>
          <a:srcRect/>
          <a:stretch>
            <a:fillRect/>
          </a:stretch>
        </p:blipFill>
        <p:spPr bwMode="auto">
          <a:xfrm>
            <a:off x="878768" y="3545586"/>
            <a:ext cx="1440160" cy="658081"/>
          </a:xfrm>
          <a:prstGeom prst="rect">
            <a:avLst/>
          </a:prstGeom>
          <a:noFill/>
          <a:ln w="9525">
            <a:noFill/>
            <a:miter lim="800000"/>
            <a:headEnd/>
            <a:tailEnd/>
          </a:ln>
        </p:spPr>
      </p:pic>
      <p:pic>
        <p:nvPicPr>
          <p:cNvPr id="625669" name="Picture 5"/>
          <p:cNvPicPr>
            <a:picLocks noChangeAspect="1" noChangeArrowheads="1"/>
          </p:cNvPicPr>
          <p:nvPr/>
        </p:nvPicPr>
        <p:blipFill>
          <a:blip r:embed="rId6" cstate="print"/>
          <a:srcRect/>
          <a:stretch>
            <a:fillRect/>
          </a:stretch>
        </p:blipFill>
        <p:spPr bwMode="auto">
          <a:xfrm>
            <a:off x="6639408" y="2653606"/>
            <a:ext cx="1440160" cy="471488"/>
          </a:xfrm>
          <a:prstGeom prst="rect">
            <a:avLst/>
          </a:prstGeom>
          <a:noFill/>
          <a:ln w="9525">
            <a:noFill/>
            <a:miter lim="800000"/>
            <a:headEnd/>
            <a:tailEnd/>
          </a:ln>
        </p:spPr>
      </p:pic>
      <p:sp>
        <p:nvSpPr>
          <p:cNvPr id="10" name="流程图: 磁盘 9"/>
          <p:cNvSpPr/>
          <p:nvPr/>
        </p:nvSpPr>
        <p:spPr bwMode="auto">
          <a:xfrm>
            <a:off x="6639408" y="3323920"/>
            <a:ext cx="1440160" cy="447698"/>
          </a:xfrm>
          <a:prstGeom prst="flowChartMagneticDisk">
            <a:avLst/>
          </a:prstGeom>
          <a:solidFill>
            <a:schemeClr val="accent1">
              <a:lumMod val="40000"/>
              <a:lumOff val="6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1" name="TextBox 10"/>
          <p:cNvSpPr txBox="1"/>
          <p:nvPr/>
        </p:nvSpPr>
        <p:spPr>
          <a:xfrm>
            <a:off x="7197903" y="2151438"/>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应用服务器</a:t>
            </a:r>
            <a:endParaRPr lang="zh-CN" altLang="en-US" sz="1200" dirty="0">
              <a:latin typeface="微软雅黑" pitchFamily="34" charset="-122"/>
              <a:ea typeface="微软雅黑" pitchFamily="34" charset="-122"/>
            </a:endParaRPr>
          </a:p>
        </p:txBody>
      </p:sp>
      <p:sp>
        <p:nvSpPr>
          <p:cNvPr id="12" name="TextBox 11"/>
          <p:cNvSpPr txBox="1"/>
          <p:nvPr/>
        </p:nvSpPr>
        <p:spPr>
          <a:xfrm>
            <a:off x="6663796" y="2761618"/>
            <a:ext cx="1415772"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有漏洞的应用</a:t>
            </a:r>
            <a:endParaRPr lang="zh-CN" altLang="en-US" sz="1600" dirty="0">
              <a:latin typeface="微软雅黑" pitchFamily="34" charset="-122"/>
              <a:ea typeface="微软雅黑" pitchFamily="34" charset="-122"/>
            </a:endParaRPr>
          </a:p>
        </p:txBody>
      </p:sp>
      <p:sp>
        <p:nvSpPr>
          <p:cNvPr id="13" name="TextBox 12"/>
          <p:cNvSpPr txBox="1"/>
          <p:nvPr/>
        </p:nvSpPr>
        <p:spPr>
          <a:xfrm>
            <a:off x="6991318" y="3502053"/>
            <a:ext cx="800219"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数据库</a:t>
            </a:r>
            <a:endParaRPr lang="zh-CN" altLang="en-US" sz="1600" dirty="0">
              <a:latin typeface="微软雅黑" pitchFamily="34" charset="-122"/>
              <a:ea typeface="微软雅黑" pitchFamily="34" charset="-122"/>
            </a:endParaRPr>
          </a:p>
        </p:txBody>
      </p:sp>
      <p:sp>
        <p:nvSpPr>
          <p:cNvPr id="15" name="矩形 14"/>
          <p:cNvSpPr/>
          <p:nvPr/>
        </p:nvSpPr>
        <p:spPr>
          <a:xfrm>
            <a:off x="2757516" y="196560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①</a:t>
            </a:r>
            <a:endParaRPr lang="zh-CN" altLang="en-US" sz="1600" dirty="0">
              <a:latin typeface="微软雅黑" pitchFamily="34" charset="-122"/>
              <a:ea typeface="微软雅黑" pitchFamily="34" charset="-122"/>
            </a:endParaRPr>
          </a:p>
        </p:txBody>
      </p:sp>
      <p:sp>
        <p:nvSpPr>
          <p:cNvPr id="20" name="TextBox 19"/>
          <p:cNvSpPr txBox="1"/>
          <p:nvPr/>
        </p:nvSpPr>
        <p:spPr>
          <a:xfrm>
            <a:off x="2957932" y="2020546"/>
            <a:ext cx="1569660"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含有命令攻击的请求</a:t>
            </a:r>
            <a:endParaRPr lang="zh-CN" altLang="en-US" sz="1200" dirty="0">
              <a:latin typeface="微软雅黑" pitchFamily="34" charset="-122"/>
              <a:ea typeface="微软雅黑" pitchFamily="34" charset="-122"/>
            </a:endParaRPr>
          </a:p>
        </p:txBody>
      </p:sp>
      <p:cxnSp>
        <p:nvCxnSpPr>
          <p:cNvPr id="27" name="直接箭头连接符 26"/>
          <p:cNvCxnSpPr/>
          <p:nvPr/>
        </p:nvCxnSpPr>
        <p:spPr bwMode="auto">
          <a:xfrm>
            <a:off x="3975112" y="2421468"/>
            <a:ext cx="1440160"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bwMode="auto">
          <a:xfrm>
            <a:off x="2102904" y="2421468"/>
            <a:ext cx="1008112"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bwMode="auto">
          <a:xfrm flipH="1">
            <a:off x="2102904" y="2583486"/>
            <a:ext cx="3248744"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5" name="直接箭头连接符 34"/>
          <p:cNvCxnSpPr>
            <a:endCxn id="625668" idx="3"/>
          </p:cNvCxnSpPr>
          <p:nvPr/>
        </p:nvCxnSpPr>
        <p:spPr bwMode="auto">
          <a:xfrm flipH="1">
            <a:off x="2318928" y="3874626"/>
            <a:ext cx="2808312"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8" name="爆炸形 2 37"/>
          <p:cNvSpPr/>
          <p:nvPr/>
        </p:nvSpPr>
        <p:spPr bwMode="auto">
          <a:xfrm>
            <a:off x="5252820" y="2207039"/>
            <a:ext cx="1440160" cy="525609"/>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2" name="TextBox 21"/>
          <p:cNvSpPr txBox="1"/>
          <p:nvPr/>
        </p:nvSpPr>
        <p:spPr>
          <a:xfrm>
            <a:off x="5572052" y="2361893"/>
            <a:ext cx="800219"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文件篡改</a:t>
            </a:r>
            <a:endParaRPr lang="zh-CN" altLang="en-US" sz="1200" dirty="0">
              <a:latin typeface="微软雅黑" pitchFamily="34" charset="-122"/>
              <a:ea typeface="微软雅黑" pitchFamily="34" charset="-122"/>
            </a:endParaRPr>
          </a:p>
        </p:txBody>
      </p:sp>
      <p:sp>
        <p:nvSpPr>
          <p:cNvPr id="16" name="矩形 15"/>
          <p:cNvSpPr/>
          <p:nvPr/>
        </p:nvSpPr>
        <p:spPr>
          <a:xfrm>
            <a:off x="5351648" y="231505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③</a:t>
            </a:r>
            <a:endParaRPr lang="zh-CN" altLang="en-US" sz="1600" dirty="0">
              <a:latin typeface="微软雅黑" pitchFamily="34" charset="-122"/>
              <a:ea typeface="微软雅黑" pitchFamily="34" charset="-122"/>
            </a:endParaRPr>
          </a:p>
        </p:txBody>
      </p:sp>
      <p:sp>
        <p:nvSpPr>
          <p:cNvPr id="39" name="爆炸形 2 38"/>
          <p:cNvSpPr/>
          <p:nvPr/>
        </p:nvSpPr>
        <p:spPr bwMode="auto">
          <a:xfrm>
            <a:off x="5163678" y="2763806"/>
            <a:ext cx="1440160" cy="482381"/>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3" name="TextBox 22"/>
          <p:cNvSpPr txBox="1"/>
          <p:nvPr/>
        </p:nvSpPr>
        <p:spPr>
          <a:xfrm>
            <a:off x="5523718" y="2883239"/>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病毒感染</a:t>
            </a:r>
            <a:endParaRPr lang="zh-CN" altLang="en-US" sz="1200" dirty="0">
              <a:latin typeface="微软雅黑" pitchFamily="34" charset="-122"/>
              <a:ea typeface="微软雅黑" pitchFamily="34" charset="-122"/>
            </a:endParaRPr>
          </a:p>
        </p:txBody>
      </p:sp>
      <p:sp>
        <p:nvSpPr>
          <p:cNvPr id="17" name="矩形 16"/>
          <p:cNvSpPr/>
          <p:nvPr/>
        </p:nvSpPr>
        <p:spPr>
          <a:xfrm>
            <a:off x="5307694" y="2835005"/>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④</a:t>
            </a:r>
            <a:endParaRPr lang="zh-CN" altLang="en-US" sz="1600" dirty="0">
              <a:latin typeface="微软雅黑" pitchFamily="34" charset="-122"/>
              <a:ea typeface="微软雅黑" pitchFamily="34" charset="-122"/>
            </a:endParaRPr>
          </a:p>
        </p:txBody>
      </p:sp>
      <p:sp>
        <p:nvSpPr>
          <p:cNvPr id="40" name="爆炸形 2 39"/>
          <p:cNvSpPr/>
          <p:nvPr/>
        </p:nvSpPr>
        <p:spPr bwMode="auto">
          <a:xfrm>
            <a:off x="5192862" y="3655006"/>
            <a:ext cx="1500118" cy="809008"/>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1" name="爆炸形 2 40"/>
          <p:cNvSpPr/>
          <p:nvPr/>
        </p:nvSpPr>
        <p:spPr bwMode="auto">
          <a:xfrm>
            <a:off x="5163678" y="3231092"/>
            <a:ext cx="1440160" cy="489097"/>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8" name="矩形 17"/>
          <p:cNvSpPr/>
          <p:nvPr/>
        </p:nvSpPr>
        <p:spPr>
          <a:xfrm>
            <a:off x="5307694" y="3339105"/>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⑤</a:t>
            </a:r>
            <a:endParaRPr lang="zh-CN" altLang="en-US" sz="1600" dirty="0">
              <a:latin typeface="微软雅黑" pitchFamily="34" charset="-122"/>
              <a:ea typeface="微软雅黑" pitchFamily="34" charset="-122"/>
            </a:endParaRPr>
          </a:p>
        </p:txBody>
      </p:sp>
      <p:sp>
        <p:nvSpPr>
          <p:cNvPr id="24" name="TextBox 23"/>
          <p:cNvSpPr txBox="1"/>
          <p:nvPr/>
        </p:nvSpPr>
        <p:spPr>
          <a:xfrm>
            <a:off x="5505716" y="3258525"/>
            <a:ext cx="954107"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系统命令</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不正常操作</a:t>
            </a:r>
            <a:endParaRPr lang="zh-CN" altLang="en-US" sz="1200" dirty="0">
              <a:latin typeface="微软雅黑" pitchFamily="34" charset="-122"/>
              <a:ea typeface="微软雅黑" pitchFamily="34" charset="-122"/>
            </a:endParaRPr>
          </a:p>
        </p:txBody>
      </p:sp>
      <p:sp>
        <p:nvSpPr>
          <p:cNvPr id="19" name="矩形 18"/>
          <p:cNvSpPr/>
          <p:nvPr/>
        </p:nvSpPr>
        <p:spPr>
          <a:xfrm>
            <a:off x="5307694" y="3908830"/>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⑥</a:t>
            </a:r>
            <a:endParaRPr lang="zh-CN" altLang="en-US" sz="1600" dirty="0">
              <a:latin typeface="微软雅黑" pitchFamily="34" charset="-122"/>
              <a:ea typeface="微软雅黑" pitchFamily="34" charset="-122"/>
            </a:endParaRPr>
          </a:p>
        </p:txBody>
      </p:sp>
      <p:sp>
        <p:nvSpPr>
          <p:cNvPr id="25" name="TextBox 24"/>
          <p:cNvSpPr txBox="1"/>
          <p:nvPr/>
        </p:nvSpPr>
        <p:spPr>
          <a:xfrm>
            <a:off x="5476386" y="3870631"/>
            <a:ext cx="1107996"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系统被劫持</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攻击其他设备</a:t>
            </a:r>
            <a:endParaRPr lang="zh-CN" altLang="en-US" sz="1200" dirty="0">
              <a:latin typeface="微软雅黑" pitchFamily="34" charset="-122"/>
              <a:ea typeface="微软雅黑" pitchFamily="34" charset="-122"/>
            </a:endParaRPr>
          </a:p>
        </p:txBody>
      </p:sp>
      <p:sp>
        <p:nvSpPr>
          <p:cNvPr id="42" name="爆炸形 2 41"/>
          <p:cNvSpPr/>
          <p:nvPr/>
        </p:nvSpPr>
        <p:spPr bwMode="auto">
          <a:xfrm>
            <a:off x="2967000" y="2691033"/>
            <a:ext cx="1489696" cy="648072"/>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1" name="TextBox 20"/>
          <p:cNvSpPr txBox="1"/>
          <p:nvPr/>
        </p:nvSpPr>
        <p:spPr>
          <a:xfrm>
            <a:off x="3390918" y="2778585"/>
            <a:ext cx="800219" cy="461665"/>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机密数据</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被泄露</a:t>
            </a:r>
            <a:endParaRPr lang="zh-CN" altLang="en-US" sz="1200" dirty="0">
              <a:latin typeface="微软雅黑" pitchFamily="34" charset="-122"/>
              <a:ea typeface="微软雅黑" pitchFamily="34" charset="-122"/>
            </a:endParaRPr>
          </a:p>
        </p:txBody>
      </p:sp>
      <p:sp>
        <p:nvSpPr>
          <p:cNvPr id="14" name="矩形 13"/>
          <p:cNvSpPr/>
          <p:nvPr/>
        </p:nvSpPr>
        <p:spPr>
          <a:xfrm>
            <a:off x="3170324" y="2802654"/>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②</a:t>
            </a:r>
            <a:endParaRPr lang="zh-CN" altLang="en-US" sz="1600" dirty="0">
              <a:latin typeface="微软雅黑" pitchFamily="34" charset="-122"/>
              <a:ea typeface="微软雅黑" pitchFamily="34" charset="-122"/>
            </a:endParaRPr>
          </a:p>
        </p:txBody>
      </p:sp>
      <p:pic>
        <p:nvPicPr>
          <p:cNvPr id="625667" name="Picture 3"/>
          <p:cNvPicPr>
            <a:picLocks noChangeAspect="1" noChangeArrowheads="1"/>
          </p:cNvPicPr>
          <p:nvPr/>
        </p:nvPicPr>
        <p:blipFill>
          <a:blip r:embed="rId7" cstate="print"/>
          <a:srcRect/>
          <a:stretch>
            <a:fillRect/>
          </a:stretch>
        </p:blipFill>
        <p:spPr bwMode="auto">
          <a:xfrm>
            <a:off x="4047121" y="2475474"/>
            <a:ext cx="409575" cy="25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33166"/>
            <a:ext cx="8066635" cy="438553"/>
          </a:xfrm>
        </p:spPr>
        <p:txBody>
          <a:bodyPr lIns="68553" tIns="34276" rIns="68553" bIns="34276" anchor="ctr">
            <a:spAutoFit/>
          </a:bodyPr>
          <a:lstStyle/>
          <a:p>
            <a:r>
              <a:rPr lang="zh-CN" altLang="en-US" sz="2400" dirty="0" smtClean="0">
                <a:cs typeface="+mn-cs"/>
              </a:rPr>
              <a:t>业界案例</a:t>
            </a:r>
            <a:r>
              <a:rPr lang="en-US" altLang="zh-CN" sz="2400" dirty="0" smtClean="0">
                <a:cs typeface="+mn-cs"/>
              </a:rPr>
              <a:t>-Eclipse</a:t>
            </a:r>
            <a:r>
              <a:rPr lang="zh-CN" altLang="en-US" sz="2400" dirty="0" smtClean="0">
                <a:cs typeface="+mn-cs"/>
              </a:rPr>
              <a:t>命令注入漏洞</a:t>
            </a:r>
            <a:endParaRPr lang="zh-CN" altLang="en-US" sz="2400" dirty="0">
              <a:cs typeface="+mn-cs"/>
            </a:endParaRPr>
          </a:p>
        </p:txBody>
      </p:sp>
      <p:sp>
        <p:nvSpPr>
          <p:cNvPr id="3" name="内容占位符 2"/>
          <p:cNvSpPr>
            <a:spLocks noGrp="1"/>
          </p:cNvSpPr>
          <p:nvPr>
            <p:ph idx="1"/>
          </p:nvPr>
        </p:nvSpPr>
        <p:spPr>
          <a:xfrm>
            <a:off x="474053" y="847689"/>
            <a:ext cx="6199121" cy="1827415"/>
          </a:xfrm>
        </p:spPr>
        <p:txBody>
          <a:bodyPr/>
          <a:lstStyle/>
          <a:p>
            <a:pPr marL="0" indent="0">
              <a:lnSpc>
                <a:spcPct val="120000"/>
              </a:lnSpc>
              <a:buNone/>
            </a:pPr>
            <a:r>
              <a:rPr lang="zh-CN" altLang="en-US" sz="1600" b="0" dirty="0" smtClean="0"/>
              <a:t>版本为</a:t>
            </a:r>
            <a:r>
              <a:rPr lang="en-US" altLang="zh-CN" sz="1600" b="0" dirty="0" smtClean="0"/>
              <a:t>3.6.0.v20100517</a:t>
            </a:r>
            <a:r>
              <a:rPr lang="zh-CN" altLang="en-US" sz="1600" b="0" dirty="0" smtClean="0"/>
              <a:t> </a:t>
            </a:r>
            <a:r>
              <a:rPr lang="en-US" altLang="zh-CN" sz="1600" b="0" dirty="0" smtClean="0"/>
              <a:t>Eclipse</a:t>
            </a:r>
            <a:r>
              <a:rPr lang="zh-CN" altLang="en-US" sz="1600" b="0" dirty="0" smtClean="0"/>
              <a:t>的</a:t>
            </a:r>
            <a:r>
              <a:rPr lang="en-US" altLang="zh-CN" sz="1600" b="0" dirty="0" smtClean="0"/>
              <a:t>org.eclipse.osgi.baseadaptor.bundlefile.BundleFile</a:t>
            </a:r>
            <a:r>
              <a:rPr lang="zh-CN" altLang="en-US" sz="1600" b="0" dirty="0" smtClean="0"/>
              <a:t>文件从系统属性中</a:t>
            </a:r>
            <a:r>
              <a:rPr lang="en-US" altLang="zh-CN" sz="1600" b="0" dirty="0" smtClean="0"/>
              <a:t> (osgi.filepermissions.command </a:t>
            </a:r>
            <a:r>
              <a:rPr lang="zh-CN" altLang="en-US" sz="1600" b="0" dirty="0" smtClean="0"/>
              <a:t>或</a:t>
            </a:r>
            <a:r>
              <a:rPr lang="en-US" altLang="zh-CN" sz="1600" b="0" dirty="0" smtClean="0"/>
              <a:t> org.osgi.framework.command.execpermission)</a:t>
            </a:r>
            <a:r>
              <a:rPr lang="zh-CN" altLang="en-US" sz="1600" b="0" dirty="0" smtClean="0"/>
              <a:t>构建命令，然后使用</a:t>
            </a:r>
            <a:r>
              <a:rPr lang="en-US" altLang="zh-CN" sz="1600" b="0" dirty="0" smtClean="0"/>
              <a:t>Runtime.getRuntime().exec</a:t>
            </a:r>
            <a:r>
              <a:rPr lang="zh-CN" altLang="en-US" sz="1600" b="0" dirty="0" smtClean="0"/>
              <a:t>来执行，存在潜在的安全漏洞，允许攻击者让程序执行攻击者正常没有权限执行的系统命令。</a:t>
            </a:r>
            <a:endParaRPr lang="zh-CN" altLang="en-US" sz="1600" b="0" dirty="0"/>
          </a:p>
        </p:txBody>
      </p:sp>
      <p:pic>
        <p:nvPicPr>
          <p:cNvPr id="486401" name="Picture 1"/>
          <p:cNvPicPr>
            <a:picLocks noChangeAspect="1" noChangeArrowheads="1"/>
          </p:cNvPicPr>
          <p:nvPr/>
        </p:nvPicPr>
        <p:blipFill>
          <a:blip r:embed="rId3" cstate="print"/>
          <a:srcRect/>
          <a:stretch>
            <a:fillRect/>
          </a:stretch>
        </p:blipFill>
        <p:spPr bwMode="auto">
          <a:xfrm>
            <a:off x="503238" y="2705224"/>
            <a:ext cx="7632700" cy="1836614"/>
          </a:xfrm>
          <a:prstGeom prst="rect">
            <a:avLst/>
          </a:prstGeom>
          <a:noFill/>
          <a:ln w="9525">
            <a:noFill/>
            <a:miter lim="800000"/>
            <a:headEnd/>
            <a:tailEnd/>
          </a:ln>
        </p:spPr>
      </p:pic>
      <p:pic>
        <p:nvPicPr>
          <p:cNvPr id="624642" name="Picture 2" descr="http://t1.gstatic.com/images?q=tbn:ANd9GcTVQyZ2TqXiNRPpLjWenUMQAy82Mt31xsgYpUv3pvuJaoGXDq4b"/>
          <p:cNvPicPr>
            <a:picLocks noChangeAspect="1" noChangeArrowheads="1"/>
          </p:cNvPicPr>
          <p:nvPr/>
        </p:nvPicPr>
        <p:blipFill>
          <a:blip r:embed="rId4" cstate="print"/>
          <a:srcRect/>
          <a:stretch>
            <a:fillRect/>
          </a:stretch>
        </p:blipFill>
        <p:spPr bwMode="auto">
          <a:xfrm>
            <a:off x="6673174" y="925512"/>
            <a:ext cx="1966001" cy="1512888"/>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503237" y="2938591"/>
            <a:ext cx="8135937" cy="1704848"/>
          </a:xfrm>
          <a:prstGeom prst="rect">
            <a:avLst/>
          </a:prstGeom>
          <a:solidFill>
            <a:schemeClr val="bg1">
              <a:lumMod val="95000"/>
            </a:schemeClr>
          </a:solidFill>
          <a:ln>
            <a:solidFill>
              <a:schemeClr val="tx1"/>
            </a:solidFill>
            <a:prstDash val="lg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2" name="标题 1"/>
          <p:cNvSpPr>
            <a:spLocks noGrp="1"/>
          </p:cNvSpPr>
          <p:nvPr>
            <p:ph type="title"/>
          </p:nvPr>
        </p:nvSpPr>
        <p:spPr>
          <a:xfrm>
            <a:off x="454598" y="237150"/>
            <a:ext cx="8066635" cy="438553"/>
          </a:xfrm>
        </p:spPr>
        <p:txBody>
          <a:bodyPr lIns="68553" tIns="34276" rIns="68553" bIns="34276" anchor="ctr">
            <a:spAutoFit/>
          </a:bodyPr>
          <a:lstStyle/>
          <a:p>
            <a:r>
              <a:rPr lang="en-US" altLang="zh-CN" sz="2400" dirty="0" smtClean="0">
                <a:cs typeface="+mn-cs"/>
              </a:rPr>
              <a:t>Exploit-</a:t>
            </a:r>
            <a:r>
              <a:rPr lang="zh-CN" altLang="en-US" sz="2400" dirty="0" smtClean="0">
                <a:cs typeface="+mn-cs"/>
              </a:rPr>
              <a:t>利用命令行注入执行任意指令</a:t>
            </a:r>
            <a:endParaRPr lang="zh-CN" altLang="en-US" sz="2400" dirty="0">
              <a:cs typeface="+mn-cs"/>
            </a:endParaRPr>
          </a:p>
        </p:txBody>
      </p:sp>
      <p:sp>
        <p:nvSpPr>
          <p:cNvPr id="11" name="矩形 10"/>
          <p:cNvSpPr/>
          <p:nvPr/>
        </p:nvSpPr>
        <p:spPr bwMode="auto">
          <a:xfrm>
            <a:off x="503238" y="925512"/>
            <a:ext cx="4212778" cy="1896447"/>
          </a:xfrm>
          <a:prstGeom prst="rect">
            <a:avLst/>
          </a:prstGeom>
          <a:solidFill>
            <a:schemeClr val="bg1">
              <a:lumMod val="95000"/>
            </a:schemeClr>
          </a:solidFill>
          <a:ln>
            <a:solidFill>
              <a:schemeClr val="tx1"/>
            </a:solidFill>
            <a:prstDash val="lg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12" name="矩形 11"/>
          <p:cNvSpPr/>
          <p:nvPr/>
        </p:nvSpPr>
        <p:spPr>
          <a:xfrm>
            <a:off x="444870" y="873194"/>
            <a:ext cx="4271146" cy="954107"/>
          </a:xfrm>
          <a:prstGeom prst="rect">
            <a:avLst/>
          </a:prstGeom>
        </p:spPr>
        <p:txBody>
          <a:bodyPr wrap="square">
            <a:spAutoFit/>
          </a:bodyPr>
          <a:lstStyle/>
          <a:p>
            <a:r>
              <a:rPr lang="zh-CN" altLang="en-US" sz="1400" b="1" dirty="0" smtClean="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在一个帮助文件查看页面中，利用后台代码使用</a:t>
            </a:r>
            <a:r>
              <a:rPr lang="en-US" altLang="zh-CN" sz="1400" dirty="0" smtClean="0">
                <a:latin typeface="微软雅黑" pitchFamily="34" charset="-122"/>
                <a:ea typeface="微软雅黑" pitchFamily="34" charset="-122"/>
              </a:rPr>
              <a:t>Runtime.exec()</a:t>
            </a:r>
            <a:r>
              <a:rPr lang="zh-CN" altLang="en-US" sz="1400" dirty="0" smtClean="0">
                <a:latin typeface="微软雅黑" pitchFamily="34" charset="-122"/>
                <a:ea typeface="微软雅黑" pitchFamily="34" charset="-122"/>
              </a:rPr>
              <a:t>调用</a:t>
            </a:r>
            <a:r>
              <a:rPr lang="en-US" altLang="zh-CN" sz="1400" dirty="0" smtClean="0">
                <a:latin typeface="微软雅黑" pitchFamily="34" charset="-122"/>
                <a:ea typeface="微软雅黑" pitchFamily="34" charset="-122"/>
              </a:rPr>
              <a:t>OS</a:t>
            </a:r>
            <a:r>
              <a:rPr lang="zh-CN" altLang="en-US" sz="1400" dirty="0" smtClean="0">
                <a:latin typeface="微软雅黑" pitchFamily="34" charset="-122"/>
                <a:ea typeface="微软雅黑" pitchFamily="34" charset="-122"/>
              </a:rPr>
              <a:t>的命令解释器执行“</a:t>
            </a:r>
            <a:r>
              <a:rPr lang="en-US" altLang="zh-CN" sz="1400" dirty="0" smtClean="0">
                <a:latin typeface="微软雅黑" pitchFamily="34" charset="-122"/>
                <a:ea typeface="微软雅黑" pitchFamily="34" charset="-122"/>
              </a:rPr>
              <a:t>type”</a:t>
            </a:r>
            <a:r>
              <a:rPr lang="zh-CN" altLang="en-US" sz="1400" dirty="0" smtClean="0">
                <a:latin typeface="微软雅黑" pitchFamily="34" charset="-122"/>
                <a:ea typeface="微软雅黑" pitchFamily="34" charset="-122"/>
              </a:rPr>
              <a:t>命令来显示指定帮助文件内容的漏洞，进行命令注入攻击</a:t>
            </a:r>
            <a:endParaRPr lang="zh-CN" altLang="en-US" sz="1400" dirty="0">
              <a:latin typeface="微软雅黑" pitchFamily="34" charset="-122"/>
              <a:ea typeface="微软雅黑" pitchFamily="34" charset="-122"/>
            </a:endParaRPr>
          </a:p>
        </p:txBody>
      </p:sp>
      <p:sp>
        <p:nvSpPr>
          <p:cNvPr id="15" name="矩形 14"/>
          <p:cNvSpPr/>
          <p:nvPr/>
        </p:nvSpPr>
        <p:spPr>
          <a:xfrm>
            <a:off x="4788023" y="925512"/>
            <a:ext cx="3851152" cy="1892286"/>
          </a:xfrm>
          <a:prstGeom prst="rect">
            <a:avLst/>
          </a:prstGeom>
          <a:ln>
            <a:solidFill>
              <a:schemeClr val="tx1"/>
            </a:solidFill>
          </a:ln>
        </p:spPr>
        <p:txBody>
          <a:bodyPr wrap="square">
            <a:noAutofit/>
          </a:bodyPr>
          <a:lstStyle/>
          <a:p>
            <a:r>
              <a:rPr lang="zh-CN" altLang="en-US" sz="1400" b="1" dirty="0" smtClean="0">
                <a:latin typeface="微软雅黑" pitchFamily="34" charset="-122"/>
                <a:ea typeface="微软雅黑" pitchFamily="34" charset="-122"/>
              </a:rPr>
              <a:t>演示步骤：</a:t>
            </a:r>
            <a:endParaRPr lang="en-US" altLang="zh-CN" sz="1400" b="1"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进入示例页面，在下拉菜单中任意选取一个帮助文件项。</a:t>
            </a:r>
          </a:p>
          <a:p>
            <a:pPr marL="177800" indent="-177800">
              <a:buFont typeface="Wingdings" pitchFamily="2" charset="2"/>
              <a:buChar char="Ø"/>
            </a:pPr>
            <a:r>
              <a:rPr lang="zh-CN" altLang="en-US" sz="1400" dirty="0" smtClean="0">
                <a:latin typeface="微软雅黑" pitchFamily="34" charset="-122"/>
                <a:ea typeface="微软雅黑" pitchFamily="34" charset="-122"/>
              </a:rPr>
              <a:t>点击“</a:t>
            </a:r>
            <a:r>
              <a:rPr lang="en-US" altLang="zh-CN" sz="1400" dirty="0" smtClean="0">
                <a:latin typeface="微软雅黑" pitchFamily="34" charset="-122"/>
                <a:ea typeface="微软雅黑" pitchFamily="34" charset="-122"/>
              </a:rPr>
              <a:t>view”</a:t>
            </a:r>
            <a:r>
              <a:rPr lang="zh-CN" altLang="en-US" sz="1400" dirty="0" smtClean="0">
                <a:latin typeface="微软雅黑" pitchFamily="34" charset="-122"/>
                <a:ea typeface="微软雅黑" pitchFamily="34" charset="-122"/>
              </a:rPr>
              <a:t>按钮提交请求。</a:t>
            </a:r>
          </a:p>
          <a:p>
            <a:pPr marL="177800" indent="-177800">
              <a:buFont typeface="Wingdings" pitchFamily="2" charset="2"/>
              <a:buChar char="Ø"/>
            </a:pPr>
            <a:r>
              <a:rPr lang="zh-CN" altLang="en-US" sz="1400" dirty="0" smtClean="0">
                <a:latin typeface="微软雅黑" pitchFamily="34" charset="-122"/>
                <a:ea typeface="微软雅黑" pitchFamily="34" charset="-122"/>
              </a:rPr>
              <a:t>用</a:t>
            </a:r>
            <a:r>
              <a:rPr lang="en-US" altLang="zh-CN" sz="1400" dirty="0" smtClean="0">
                <a:latin typeface="微软雅黑" pitchFamily="34" charset="-122"/>
                <a:ea typeface="微软雅黑" pitchFamily="34" charset="-122"/>
              </a:rPr>
              <a:t>Temper Data</a:t>
            </a:r>
            <a:r>
              <a:rPr lang="zh-CN" altLang="en-US" sz="1400" dirty="0" smtClean="0">
                <a:latin typeface="微软雅黑" pitchFamily="34" charset="-122"/>
                <a:ea typeface="微软雅黑" pitchFamily="34" charset="-122"/>
              </a:rPr>
              <a:t>拦截工具更改</a:t>
            </a:r>
            <a:r>
              <a:rPr lang="en-US" altLang="zh-CN" sz="1400" dirty="0" smtClean="0">
                <a:latin typeface="微软雅黑" pitchFamily="34" charset="-122"/>
                <a:ea typeface="微软雅黑" pitchFamily="34" charset="-122"/>
              </a:rPr>
              <a:t>http</a:t>
            </a:r>
            <a:r>
              <a:rPr lang="zh-CN" altLang="en-US" sz="1400" dirty="0" smtClean="0">
                <a:latin typeface="微软雅黑" pitchFamily="34" charset="-122"/>
                <a:ea typeface="微软雅黑" pitchFamily="34" charset="-122"/>
              </a:rPr>
              <a:t>请求参数，注入经过</a:t>
            </a:r>
            <a:r>
              <a:rPr lang="en-US" altLang="zh-CN" sz="1400" dirty="0" smtClean="0">
                <a:latin typeface="微软雅黑" pitchFamily="34" charset="-122"/>
                <a:ea typeface="微软雅黑" pitchFamily="34" charset="-122"/>
              </a:rPr>
              <a:t>URL</a:t>
            </a:r>
            <a:r>
              <a:rPr lang="zh-CN" altLang="en-US" sz="1400" dirty="0" smtClean="0">
                <a:latin typeface="微软雅黑" pitchFamily="34" charset="-122"/>
                <a:ea typeface="微软雅黑" pitchFamily="34" charset="-122"/>
              </a:rPr>
              <a:t>编码的</a:t>
            </a:r>
            <a:r>
              <a:rPr lang="en-US" altLang="zh-CN" sz="1400" dirty="0" smtClean="0">
                <a:latin typeface="微软雅黑" pitchFamily="34" charset="-122"/>
                <a:ea typeface="微软雅黑" pitchFamily="34" charset="-122"/>
              </a:rPr>
              <a:t>ping</a:t>
            </a:r>
            <a:r>
              <a:rPr lang="zh-CN" altLang="en-US" sz="1400" dirty="0" smtClean="0">
                <a:latin typeface="微软雅黑" pitchFamily="34" charset="-122"/>
                <a:ea typeface="微软雅黑" pitchFamily="34" charset="-122"/>
              </a:rPr>
              <a:t>命令。</a:t>
            </a:r>
          </a:p>
          <a:p>
            <a:pPr marL="177800" indent="-177800">
              <a:buFont typeface="Wingdings" pitchFamily="2" charset="2"/>
              <a:buChar char="Ø"/>
            </a:pPr>
            <a:r>
              <a:rPr lang="zh-CN" altLang="en-US" sz="1400" dirty="0" smtClean="0">
                <a:latin typeface="微软雅黑" pitchFamily="34" charset="-122"/>
                <a:ea typeface="微软雅黑" pitchFamily="34" charset="-122"/>
              </a:rPr>
              <a:t>注入攻击成功后，响应页面上显示</a:t>
            </a:r>
            <a:r>
              <a:rPr lang="en-US" altLang="zh-CN" sz="1400" dirty="0" smtClean="0">
                <a:latin typeface="微软雅黑" pitchFamily="34" charset="-122"/>
                <a:ea typeface="微软雅黑" pitchFamily="34" charset="-122"/>
              </a:rPr>
              <a:t>ping</a:t>
            </a:r>
            <a:r>
              <a:rPr lang="zh-CN" altLang="en-US" sz="1400" dirty="0" smtClean="0">
                <a:latin typeface="微软雅黑" pitchFamily="34" charset="-122"/>
                <a:ea typeface="微软雅黑" pitchFamily="34" charset="-122"/>
              </a:rPr>
              <a:t>命令的运行结果。</a:t>
            </a:r>
            <a:endParaRPr lang="en-US" altLang="zh-CN" sz="1400" dirty="0" smtClean="0">
              <a:latin typeface="微软雅黑" pitchFamily="34" charset="-122"/>
              <a:ea typeface="微软雅黑" pitchFamily="34" charset="-122"/>
            </a:endParaRPr>
          </a:p>
        </p:txBody>
      </p:sp>
      <p:sp>
        <p:nvSpPr>
          <p:cNvPr id="20" name="矩形 19"/>
          <p:cNvSpPr/>
          <p:nvPr/>
        </p:nvSpPr>
        <p:spPr>
          <a:xfrm>
            <a:off x="435142" y="2938590"/>
            <a:ext cx="1004549" cy="307777"/>
          </a:xfrm>
          <a:prstGeom prst="rect">
            <a:avLst/>
          </a:prstGeom>
        </p:spPr>
        <p:txBody>
          <a:bodyPr wrap="square">
            <a:spAutoFit/>
          </a:bodyPr>
          <a:lstStyle/>
          <a:p>
            <a:r>
              <a:rPr lang="zh-CN" altLang="en-US" sz="1400" b="1" dirty="0" smtClean="0">
                <a:latin typeface="微软雅黑" pitchFamily="34" charset="-122"/>
                <a:ea typeface="微软雅黑" pitchFamily="34" charset="-122"/>
              </a:rPr>
              <a:t>执行结果：</a:t>
            </a:r>
            <a:endParaRPr lang="en-US" altLang="zh-CN" sz="1400" b="1" dirty="0" smtClean="0">
              <a:latin typeface="微软雅黑" pitchFamily="34" charset="-122"/>
              <a:ea typeface="微软雅黑" pitchFamily="34" charset="-122"/>
            </a:endParaRPr>
          </a:p>
        </p:txBody>
      </p:sp>
      <p:sp>
        <p:nvSpPr>
          <p:cNvPr id="21" name="矩形 20"/>
          <p:cNvSpPr/>
          <p:nvPr/>
        </p:nvSpPr>
        <p:spPr>
          <a:xfrm>
            <a:off x="5378891" y="3972451"/>
            <a:ext cx="3260284" cy="523220"/>
          </a:xfrm>
          <a:prstGeom prst="rect">
            <a:avLst/>
          </a:prstGeom>
        </p:spPr>
        <p:txBody>
          <a:bodyPr wrap="square">
            <a:spAutoFit/>
          </a:bodyPr>
          <a:lstStyle/>
          <a:p>
            <a:r>
              <a:rPr lang="zh-CN" altLang="en-US" sz="1400" dirty="0" smtClean="0">
                <a:latin typeface="微软雅黑" pitchFamily="34" charset="-122"/>
                <a:ea typeface="微软雅黑" pitchFamily="34" charset="-122"/>
              </a:rPr>
              <a:t>备注：本示例来源于</a:t>
            </a:r>
            <a:r>
              <a:rPr lang="en-US" altLang="zh-CN" sz="1400" dirty="0" smtClean="0">
                <a:latin typeface="微软雅黑" pitchFamily="34" charset="-122"/>
                <a:ea typeface="微软雅黑" pitchFamily="34" charset="-122"/>
              </a:rPr>
              <a:t>OWASP</a:t>
            </a:r>
            <a:r>
              <a:rPr lang="zh-CN" altLang="en-US"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WebGoat</a:t>
            </a:r>
            <a:r>
              <a:rPr lang="zh-CN" altLang="en-US" sz="1400" dirty="0" smtClean="0">
                <a:latin typeface="微软雅黑" pitchFamily="34" charset="-122"/>
                <a:ea typeface="微软雅黑" pitchFamily="34" charset="-122"/>
              </a:rPr>
              <a:t>开源项目</a:t>
            </a:r>
            <a:endParaRPr lang="en-US" altLang="zh-CN" sz="1400" dirty="0" smtClean="0">
              <a:latin typeface="微软雅黑" pitchFamily="34" charset="-122"/>
              <a:ea typeface="微软雅黑" pitchFamily="34" charset="-122"/>
            </a:endParaRPr>
          </a:p>
        </p:txBody>
      </p:sp>
      <p:sp>
        <p:nvSpPr>
          <p:cNvPr id="18" name="Rectangle 5"/>
          <p:cNvSpPr>
            <a:spLocks noChangeArrowheads="1"/>
          </p:cNvSpPr>
          <p:nvPr/>
        </p:nvSpPr>
        <p:spPr bwMode="auto">
          <a:xfrm>
            <a:off x="503238" y="1758325"/>
            <a:ext cx="4212778" cy="553998"/>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results = exec(s,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"cmd.exe /c dir /b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safeDir.getPath() +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fileData = exec(s,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"cmd.exe /c type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File(safeDir, helpFile).getPath() +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graphicFrame>
        <p:nvGraphicFramePr>
          <p:cNvPr id="563204" name="Object 4"/>
          <p:cNvGraphicFramePr>
            <a:graphicFrameLocks noChangeAspect="1"/>
          </p:cNvGraphicFramePr>
          <p:nvPr/>
        </p:nvGraphicFramePr>
        <p:xfrm>
          <a:off x="551878" y="2349855"/>
          <a:ext cx="1944142" cy="409575"/>
        </p:xfrm>
        <a:graphic>
          <a:graphicData uri="http://schemas.openxmlformats.org/presentationml/2006/ole">
            <p:oleObj spid="_x0000_s2050" name="包装程序外壳对象" showAsIcon="1" r:id="rId4" imgW="4863960" imgH="712440" progId="Package">
              <p:embed/>
            </p:oleObj>
          </a:graphicData>
        </a:graphic>
      </p:graphicFrame>
      <p:graphicFrame>
        <p:nvGraphicFramePr>
          <p:cNvPr id="563205" name="Object 5"/>
          <p:cNvGraphicFramePr>
            <a:graphicFrameLocks noChangeAspect="1"/>
          </p:cNvGraphicFramePr>
          <p:nvPr/>
        </p:nvGraphicFramePr>
        <p:xfrm>
          <a:off x="3000958" y="2330833"/>
          <a:ext cx="1656184" cy="486965"/>
        </p:xfrm>
        <a:graphic>
          <a:graphicData uri="http://schemas.openxmlformats.org/presentationml/2006/ole">
            <p:oleObj spid="_x0000_s2051" name="包" showAsIcon="1" r:id="rId5" imgW="2235240" imgH="712440" progId="Package">
              <p:embed/>
            </p:oleObj>
          </a:graphicData>
        </a:graphic>
      </p:graphicFrame>
      <p:graphicFrame>
        <p:nvGraphicFramePr>
          <p:cNvPr id="563206" name="Object 6"/>
          <p:cNvGraphicFramePr>
            <a:graphicFrameLocks noChangeAspect="1"/>
          </p:cNvGraphicFramePr>
          <p:nvPr/>
        </p:nvGraphicFramePr>
        <p:xfrm>
          <a:off x="5731761" y="2987985"/>
          <a:ext cx="2664222" cy="647892"/>
        </p:xfrm>
        <a:graphic>
          <a:graphicData uri="http://schemas.openxmlformats.org/presentationml/2006/ole">
            <p:oleObj spid="_x0000_s2052" name="包" showAsIcon="1" r:id="rId6" imgW="2603520" imgH="712440" progId="Package">
              <p:embed/>
            </p:oleObj>
          </a:graphicData>
        </a:graphic>
      </p:graphicFrame>
      <p:pic>
        <p:nvPicPr>
          <p:cNvPr id="563207" name="Picture 7"/>
          <p:cNvPicPr>
            <a:picLocks noChangeAspect="1" noChangeArrowheads="1"/>
          </p:cNvPicPr>
          <p:nvPr/>
        </p:nvPicPr>
        <p:blipFill>
          <a:blip r:embed="rId7" cstate="print"/>
          <a:srcRect/>
          <a:stretch>
            <a:fillRect/>
          </a:stretch>
        </p:blipFill>
        <p:spPr bwMode="auto">
          <a:xfrm>
            <a:off x="1379743" y="2949884"/>
            <a:ext cx="3960440" cy="165545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563204"/>
                                        </p:tgtEl>
                                        <p:attrNameLst>
                                          <p:attrName>style.visibility</p:attrName>
                                        </p:attrNameLst>
                                      </p:cBhvr>
                                      <p:to>
                                        <p:strVal val="visible"/>
                                      </p:to>
                                    </p:set>
                                    <p:animEffect transition="in" filter="blinds(horizontal)">
                                      <p:cBhvr>
                                        <p:cTn id="16" dur="500"/>
                                        <p:tgtEl>
                                          <p:spTgt spid="563204"/>
                                        </p:tgtEl>
                                      </p:cBhvr>
                                    </p:animEffect>
                                  </p:childTnLst>
                                </p:cTn>
                              </p:par>
                              <p:par>
                                <p:cTn id="17" presetID="3" presetClass="entr" presetSubtype="10" fill="hold" nodeType="withEffect">
                                  <p:stCondLst>
                                    <p:cond delay="0"/>
                                  </p:stCondLst>
                                  <p:childTnLst>
                                    <p:set>
                                      <p:cBhvr>
                                        <p:cTn id="18" dur="1" fill="hold">
                                          <p:stCondLst>
                                            <p:cond delay="0"/>
                                          </p:stCondLst>
                                        </p:cTn>
                                        <p:tgtEl>
                                          <p:spTgt spid="563205"/>
                                        </p:tgtEl>
                                        <p:attrNameLst>
                                          <p:attrName>style.visibility</p:attrName>
                                        </p:attrNameLst>
                                      </p:cBhvr>
                                      <p:to>
                                        <p:strVal val="visible"/>
                                      </p:to>
                                    </p:set>
                                    <p:animEffect transition="in" filter="blinds(horizontal)">
                                      <p:cBhvr>
                                        <p:cTn id="19" dur="500"/>
                                        <p:tgtEl>
                                          <p:spTgt spid="56320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par>
                                <p:cTn id="34" presetID="3" presetClass="entr" presetSubtype="10" fill="hold" nodeType="withEffect">
                                  <p:stCondLst>
                                    <p:cond delay="0"/>
                                  </p:stCondLst>
                                  <p:childTnLst>
                                    <p:set>
                                      <p:cBhvr>
                                        <p:cTn id="35" dur="1" fill="hold">
                                          <p:stCondLst>
                                            <p:cond delay="0"/>
                                          </p:stCondLst>
                                        </p:cTn>
                                        <p:tgtEl>
                                          <p:spTgt spid="563206"/>
                                        </p:tgtEl>
                                        <p:attrNameLst>
                                          <p:attrName>style.visibility</p:attrName>
                                        </p:attrNameLst>
                                      </p:cBhvr>
                                      <p:to>
                                        <p:strVal val="visible"/>
                                      </p:to>
                                    </p:set>
                                    <p:animEffect transition="in" filter="blinds(horizontal)">
                                      <p:cBhvr>
                                        <p:cTn id="36" dur="500"/>
                                        <p:tgtEl>
                                          <p:spTgt spid="563206"/>
                                        </p:tgtEl>
                                      </p:cBhvr>
                                    </p:animEffect>
                                  </p:childTnLst>
                                </p:cTn>
                              </p:par>
                              <p:par>
                                <p:cTn id="37" presetID="3" presetClass="entr" presetSubtype="10" fill="hold" nodeType="withEffect">
                                  <p:stCondLst>
                                    <p:cond delay="0"/>
                                  </p:stCondLst>
                                  <p:childTnLst>
                                    <p:set>
                                      <p:cBhvr>
                                        <p:cTn id="38" dur="1" fill="hold">
                                          <p:stCondLst>
                                            <p:cond delay="0"/>
                                          </p:stCondLst>
                                        </p:cTn>
                                        <p:tgtEl>
                                          <p:spTgt spid="563207"/>
                                        </p:tgtEl>
                                        <p:attrNameLst>
                                          <p:attrName>style.visibility</p:attrName>
                                        </p:attrNameLst>
                                      </p:cBhvr>
                                      <p:to>
                                        <p:strVal val="visible"/>
                                      </p:to>
                                    </p:set>
                                    <p:animEffect transition="in" filter="blinds(horizontal)">
                                      <p:cBhvr>
                                        <p:cTn id="39" dur="500"/>
                                        <p:tgtEl>
                                          <p:spTgt spid="563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2" grpId="0"/>
      <p:bldP spid="15" grpId="0" animBg="1"/>
      <p:bldP spid="20" grpId="0"/>
      <p:bldP spid="21" grpId="0"/>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13710"/>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直接使用外部输入拼接命令行</a:t>
            </a:r>
          </a:p>
        </p:txBody>
      </p:sp>
      <p:sp>
        <p:nvSpPr>
          <p:cNvPr id="4" name="Rectangle 1"/>
          <p:cNvSpPr>
            <a:spLocks noGrp="1" noChangeArrowheads="1"/>
          </p:cNvSpPr>
          <p:nvPr>
            <p:ph idx="1"/>
          </p:nvPr>
        </p:nvSpPr>
        <p:spPr bwMode="auto">
          <a:xfrm>
            <a:off x="3829051" y="1201579"/>
            <a:ext cx="4771212" cy="212365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eaLnBrk="1" latinLnBrk="0" hangingPunct="1">
              <a:lnSpc>
                <a:spcPct val="100000"/>
              </a:lnSpc>
              <a:buClrTx/>
              <a:buSzTx/>
              <a:buFontTx/>
              <a:buNone/>
              <a:tabLst/>
            </a:pPr>
            <a:r>
              <a:rPr lang="en-US" altLang="zh-CN" sz="1200" b="0" kern="1200" dirty="0" smtClean="0">
                <a:solidFill>
                  <a:srgbClr val="3F7F5F"/>
                </a:solidFill>
                <a:cs typeface="Courier New" pitchFamily="49" charset="0"/>
              </a:rPr>
              <a:t>//</a:t>
            </a:r>
            <a:r>
              <a:rPr lang="zh-CN" altLang="en-US" sz="1200" b="0" kern="1200" dirty="0" smtClean="0">
                <a:solidFill>
                  <a:srgbClr val="3F7F5F"/>
                </a:solidFill>
                <a:cs typeface="Courier New" pitchFamily="49" charset="0"/>
              </a:rPr>
              <a:t>示例代码</a:t>
            </a:r>
            <a:endParaRPr lang="en-US" altLang="zh-CN" sz="1200" b="0" kern="120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DirList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static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void</a:t>
            </a:r>
            <a:r>
              <a:rPr kumimoji="0" lang="en-US" altLang="zh-CN" sz="1200" b="0" i="0" u="none" strike="noStrike" cap="none" normalizeH="0" baseline="0" dirty="0" smtClean="0">
                <a:ln>
                  <a:noFill/>
                </a:ln>
                <a:solidFill>
                  <a:srgbClr val="000000"/>
                </a:solidFill>
                <a:effectLst/>
                <a:cs typeface="Courier New" pitchFamily="49" charset="0"/>
              </a:rPr>
              <a:t> main(String[] args) </a:t>
            </a:r>
            <a:r>
              <a:rPr kumimoji="0" lang="en-US" altLang="zh-CN" sz="1200" b="1" i="0" u="none" strike="noStrike" cap="none" normalizeH="0" baseline="0" dirty="0" smtClean="0">
                <a:ln>
                  <a:noFill/>
                </a:ln>
                <a:solidFill>
                  <a:srgbClr val="7F0055"/>
                </a:solidFill>
                <a:effectLst/>
                <a:cs typeface="Courier New" pitchFamily="49" charset="0"/>
              </a:rPr>
              <a:t>throws</a:t>
            </a:r>
            <a:r>
              <a:rPr kumimoji="0" lang="en-US" altLang="zh-CN" sz="1200" b="0" i="0" u="none" strike="noStrike" cap="none" normalizeH="0" baseline="0" dirty="0" smtClean="0">
                <a:ln>
                  <a:noFill/>
                </a:ln>
                <a:solidFill>
                  <a:srgbClr val="000000"/>
                </a:solidFill>
                <a:effectLst/>
                <a:cs typeface="Courier New" pitchFamily="49" charset="0"/>
              </a:rPr>
              <a:t> Exception</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String dir = System.</a:t>
            </a:r>
            <a:r>
              <a:rPr kumimoji="0" lang="en-US" altLang="zh-CN" sz="1200" b="0" i="1" u="none" strike="noStrike" cap="none" normalizeH="0" baseline="0" dirty="0" smtClean="0">
                <a:ln>
                  <a:noFill/>
                </a:ln>
                <a:solidFill>
                  <a:srgbClr val="000000"/>
                </a:solidFill>
                <a:effectLst/>
                <a:cs typeface="Courier New" pitchFamily="49" charset="0"/>
              </a:rPr>
              <a:t>getProperty</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2A00FF"/>
                </a:solidFill>
                <a:effectLst/>
                <a:cs typeface="Courier New" pitchFamily="49" charset="0"/>
              </a:rPr>
              <a:t>"dir"</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000000"/>
                </a:solidFill>
                <a:effectLst/>
                <a:cs typeface="Courier New" pitchFamily="49" charset="0"/>
              </a:rPr>
              <a:t>Runtime rt = Runtime.</a:t>
            </a:r>
            <a:r>
              <a:rPr kumimoji="0" lang="en-US" altLang="zh-CN" sz="1200" b="1" i="1" u="none" strike="noStrike" cap="none" normalizeH="0" baseline="0" dirty="0" smtClean="0">
                <a:ln>
                  <a:noFill/>
                </a:ln>
                <a:solidFill>
                  <a:srgbClr val="000000"/>
                </a:solidFill>
                <a:effectLst/>
                <a:cs typeface="Courier New" pitchFamily="49" charset="0"/>
              </a:rPr>
              <a:t>getRuntime</a:t>
            </a:r>
            <a:r>
              <a:rPr kumimoji="0" lang="en-US" altLang="zh-CN" sz="1200" b="1"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0000"/>
                </a:solidFill>
                <a:effectLst/>
                <a:cs typeface="Courier New" pitchFamily="49" charset="0"/>
              </a:rPr>
              <a:t>        Process proc = rt.exec(</a:t>
            </a:r>
            <a:r>
              <a:rPr kumimoji="0" lang="en-US" altLang="zh-CN" sz="1200" b="1" i="0" u="none" strike="noStrike" cap="none" normalizeH="0" baseline="0" dirty="0" smtClean="0">
                <a:ln>
                  <a:noFill/>
                </a:ln>
                <a:solidFill>
                  <a:srgbClr val="2A00FF"/>
                </a:solidFill>
                <a:effectLst/>
                <a:cs typeface="Courier New" pitchFamily="49" charset="0"/>
              </a:rPr>
              <a:t>"cmd.exe /C dir "</a:t>
            </a:r>
            <a:r>
              <a:rPr kumimoji="0" lang="en-US" altLang="zh-CN" sz="1200" b="1" i="0" u="none" strike="noStrike" cap="none" normalizeH="0" baseline="0" dirty="0" smtClean="0">
                <a:ln>
                  <a:noFill/>
                </a:ln>
                <a:solidFill>
                  <a:srgbClr val="000000"/>
                </a:solidFill>
                <a:effectLst/>
                <a:cs typeface="Courier New" pitchFamily="49" charset="0"/>
              </a:rPr>
              <a:t> + dir);</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3F7F5F"/>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p:txBody>
      </p:sp>
      <p:sp>
        <p:nvSpPr>
          <p:cNvPr id="5" name="Rectangle 3"/>
          <p:cNvSpPr txBox="1">
            <a:spLocks noChangeArrowheads="1"/>
          </p:cNvSpPr>
          <p:nvPr/>
        </p:nvSpPr>
        <p:spPr bwMode="auto">
          <a:xfrm>
            <a:off x="393129" y="867144"/>
            <a:ext cx="8207133"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marL="342900" indent="-342900">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问题描述</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使用</a:t>
            </a:r>
            <a:r>
              <a:rPr lang="en-US" altLang="zh-CN" sz="1400" kern="0" dirty="0" smtClean="0">
                <a:solidFill>
                  <a:srgbClr val="000000"/>
                </a:solidFill>
                <a:latin typeface="微软雅黑" pitchFamily="34" charset="-122"/>
                <a:ea typeface="微软雅黑" pitchFamily="34" charset="-122"/>
                <a:cs typeface="Courier New" pitchFamily="49" charset="0"/>
              </a:rPr>
              <a:t>Runtime.exec()</a:t>
            </a:r>
            <a:r>
              <a:rPr lang="zh-CN" altLang="en-US" sz="1400" kern="0" dirty="0" smtClean="0">
                <a:solidFill>
                  <a:srgbClr val="000000"/>
                </a:solidFill>
                <a:latin typeface="微软雅黑" pitchFamily="34" charset="-122"/>
                <a:ea typeface="微软雅黑" pitchFamily="34" charset="-122"/>
                <a:cs typeface="Courier New" pitchFamily="49" charset="0"/>
              </a:rPr>
              <a:t>调用命令解释器执行命令时，未对命令字符串做校验。</a:t>
            </a:r>
            <a:endParaRPr lang="en-US" altLang="zh-CN" sz="14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852926" y="1731523"/>
            <a:ext cx="2337746" cy="690664"/>
          </a:xfrm>
          <a:prstGeom prst="wedgeRectCallout">
            <a:avLst>
              <a:gd name="adj1" fmla="val 96458"/>
              <a:gd name="adj2" fmla="val 44704"/>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攻击者可在“</a:t>
            </a:r>
            <a:r>
              <a:rPr lang="en-US" altLang="zh-CN" sz="1400" dirty="0" smtClean="0">
                <a:latin typeface="微软雅黑" pitchFamily="34" charset="-122"/>
                <a:ea typeface="微软雅黑" pitchFamily="34" charset="-122"/>
              </a:rPr>
              <a:t>dir</a:t>
            </a:r>
            <a:r>
              <a:rPr lang="zh-CN" altLang="en-US" sz="1400" dirty="0" smtClean="0">
                <a:latin typeface="微软雅黑" pitchFamily="34" charset="-122"/>
                <a:ea typeface="微软雅黑" pitchFamily="34" charset="-122"/>
              </a:rPr>
              <a:t>”属性中包含恶意的命令，然后被</a:t>
            </a:r>
            <a:r>
              <a:rPr lang="en-US" altLang="zh-CN" sz="1400" dirty="0" smtClean="0">
                <a:latin typeface="微软雅黑" pitchFamily="34" charset="-122"/>
                <a:ea typeface="微软雅黑" pitchFamily="34" charset="-122"/>
              </a:rPr>
              <a:t>Runtime.exec()</a:t>
            </a:r>
            <a:r>
              <a:rPr lang="zh-CN" altLang="en-US" sz="1400" dirty="0" smtClean="0">
                <a:latin typeface="微软雅黑" pitchFamily="34" charset="-122"/>
                <a:ea typeface="微软雅黑" pitchFamily="34" charset="-122"/>
              </a:rPr>
              <a:t>执行</a:t>
            </a:r>
          </a:p>
        </p:txBody>
      </p:sp>
      <p:sp>
        <p:nvSpPr>
          <p:cNvPr id="7" name="TextBox 6"/>
          <p:cNvSpPr txBox="1"/>
          <p:nvPr/>
        </p:nvSpPr>
        <p:spPr>
          <a:xfrm>
            <a:off x="570818" y="3430072"/>
            <a:ext cx="5904656" cy="338554"/>
          </a:xfrm>
          <a:prstGeom prst="rect">
            <a:avLst/>
          </a:prstGeom>
          <a:solidFill>
            <a:schemeClr val="tx1"/>
          </a:solidFill>
          <a:ln w="12700" cmpd="sng">
            <a:noFill/>
          </a:ln>
        </p:spPr>
        <p:txBody>
          <a:bodyPr wrap="square" rtlCol="0">
            <a:spAutoFit/>
          </a:bodyPr>
          <a:lstStyle/>
          <a:p>
            <a:r>
              <a:rPr lang="en-US" altLang="zh-CN" sz="1600" dirty="0" smtClean="0">
                <a:solidFill>
                  <a:schemeClr val="bg1"/>
                </a:solidFill>
                <a:latin typeface="微软雅黑" pitchFamily="34" charset="-122"/>
                <a:ea typeface="微软雅黑" pitchFamily="34" charset="-122"/>
                <a:cs typeface="Times New Roman" pitchFamily="18" charset="0"/>
              </a:rPr>
              <a:t>c:\&gt;java  -Ddir='dummy &amp; echo bad' DirList</a:t>
            </a:r>
            <a:endParaRPr lang="zh-CN" altLang="en-US" sz="1600" dirty="0">
              <a:solidFill>
                <a:schemeClr val="bg1"/>
              </a:solidFill>
              <a:latin typeface="微软雅黑" pitchFamily="34" charset="-122"/>
              <a:ea typeface="微软雅黑" pitchFamily="34" charset="-122"/>
              <a:cs typeface="Times New Roman" pitchFamily="18" charset="0"/>
            </a:endParaRPr>
          </a:p>
        </p:txBody>
      </p:sp>
      <p:sp>
        <p:nvSpPr>
          <p:cNvPr id="8" name="TextBox 7"/>
          <p:cNvSpPr txBox="1"/>
          <p:nvPr/>
        </p:nvSpPr>
        <p:spPr>
          <a:xfrm>
            <a:off x="570818" y="4086652"/>
            <a:ext cx="5904582" cy="338554"/>
          </a:xfrm>
          <a:prstGeom prst="rect">
            <a:avLst/>
          </a:prstGeom>
          <a:solidFill>
            <a:srgbClr val="FF0000"/>
          </a:solidFill>
          <a:ln w="12700" cmpd="sng">
            <a:solidFill>
              <a:srgbClr val="FF0000"/>
            </a:solidFill>
          </a:ln>
        </p:spPr>
        <p:txBody>
          <a:bodyPr wrap="square" rtlCol="0">
            <a:spAutoFit/>
          </a:bodyPr>
          <a:lstStyle/>
          <a:p>
            <a:r>
              <a:rPr lang="en-US" altLang="zh-CN" sz="1600" dirty="0" smtClean="0">
                <a:solidFill>
                  <a:schemeClr val="bg1"/>
                </a:solidFill>
                <a:latin typeface="微软雅黑" pitchFamily="34" charset="-122"/>
                <a:ea typeface="微软雅黑" pitchFamily="34" charset="-122"/>
                <a:cs typeface="Times New Roman" pitchFamily="18" charset="0"/>
              </a:rPr>
              <a:t>cmd.exe /C dir dummy &amp; echo bad</a:t>
            </a:r>
            <a:endParaRPr lang="en-US" altLang="zh-CN" sz="1600" dirty="0">
              <a:solidFill>
                <a:schemeClr val="bg1"/>
              </a:solidFill>
              <a:latin typeface="微软雅黑" pitchFamily="34" charset="-122"/>
              <a:ea typeface="微软雅黑" pitchFamily="34" charset="-122"/>
              <a:cs typeface="Times New Roman" pitchFamily="18" charset="0"/>
            </a:endParaRPr>
          </a:p>
        </p:txBody>
      </p:sp>
      <p:sp>
        <p:nvSpPr>
          <p:cNvPr id="9" name="下箭头 8"/>
          <p:cNvSpPr/>
          <p:nvPr/>
        </p:nvSpPr>
        <p:spPr bwMode="auto">
          <a:xfrm>
            <a:off x="3154524" y="3849420"/>
            <a:ext cx="484632" cy="165224"/>
          </a:xfrm>
          <a:prstGeom prst="downArrow">
            <a:avLst/>
          </a:prstGeom>
          <a:noFill/>
          <a:ln>
            <a:solidFill>
              <a:srgbClr val="FF0000"/>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blinds(horizontal)">
                                      <p:cBhvr>
                                        <p:cTn id="10" dur="500"/>
                                        <p:tgtEl>
                                          <p:spTgt spid="4">
                                            <p:bg/>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blinds(horizontal)">
                                      <p:cBhvr>
                                        <p:cTn id="13" dur="500"/>
                                        <p:tgtEl>
                                          <p:spTgt spid="4">
                                            <p:txEl>
                                              <p:pRg st="0" end="0"/>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blinds(horizontal)">
                                      <p:cBhvr>
                                        <p:cTn id="16" dur="500"/>
                                        <p:tgtEl>
                                          <p:spTgt spid="4">
                                            <p:txEl>
                                              <p:pRg st="1" end="1"/>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linds(horizontal)">
                                      <p:cBhvr>
                                        <p:cTn id="19" dur="500"/>
                                        <p:tgtEl>
                                          <p:spTgt spid="4">
                                            <p:txEl>
                                              <p:pRg st="2" end="2"/>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blinds(horizontal)">
                                      <p:cBhvr>
                                        <p:cTn id="25" dur="500"/>
                                        <p:tgtEl>
                                          <p:spTgt spid="4">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blinds(horizontal)">
                                      <p:cBhvr>
                                        <p:cTn id="28" dur="500"/>
                                        <p:tgtEl>
                                          <p:spTgt spid="4">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blinds(horizontal)">
                                      <p:cBhvr>
                                        <p:cTn id="31" dur="500"/>
                                        <p:tgtEl>
                                          <p:spTgt spid="4">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blinds(horizontal)">
                                      <p:cBhvr>
                                        <p:cTn id="34" dur="500"/>
                                        <p:tgtEl>
                                          <p:spTgt spid="4">
                                            <p:txEl>
                                              <p:pRg st="7" end="7"/>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blinds(horizontal)">
                                      <p:cBhvr>
                                        <p:cTn id="37" dur="500"/>
                                        <p:tgtEl>
                                          <p:spTgt spid="4">
                                            <p:txEl>
                                              <p:pRg st="8" end="8"/>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blinds(horizontal)">
                                      <p:cBhvr>
                                        <p:cTn id="40" dur="500"/>
                                        <p:tgtEl>
                                          <p:spTgt spid="4">
                                            <p:txEl>
                                              <p:pRg st="9" end="9"/>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blinds(horizontal)">
                                      <p:cBhvr>
                                        <p:cTn id="43" dur="500"/>
                                        <p:tgtEl>
                                          <p:spTgt spid="4">
                                            <p:txEl>
                                              <p:pRg st="10" end="10"/>
                                            </p:txEl>
                                          </p:spTgt>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linds(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ox(in)">
                                      <p:cBhvr>
                                        <p:cTn id="56" dur="500"/>
                                        <p:tgtEl>
                                          <p:spTgt spid="9"/>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ox(in)">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13710"/>
            <a:ext cx="8066635" cy="438553"/>
          </a:xfrm>
        </p:spPr>
        <p:txBody>
          <a:bodyPr lIns="68553" tIns="34276" rIns="68553" bIns="34276" anchor="ctr">
            <a:spAutoFit/>
          </a:bodyPr>
          <a:lstStyle/>
          <a:p>
            <a:r>
              <a:rPr lang="zh-CN" altLang="en-US" sz="2400" dirty="0" smtClean="0">
                <a:latin typeface="+mj-lt"/>
                <a:ea typeface="+mj-ea"/>
                <a:cs typeface="+mn-cs"/>
              </a:rPr>
              <a:t>安全目标</a:t>
            </a:r>
            <a:endParaRPr lang="zh-CN" altLang="en-US" sz="2400" dirty="0">
              <a:latin typeface="+mj-lt"/>
              <a:ea typeface="+mj-ea"/>
              <a:cs typeface="+mn-cs"/>
            </a:endParaRPr>
          </a:p>
        </p:txBody>
      </p:sp>
      <p:sp>
        <p:nvSpPr>
          <p:cNvPr id="24" name="任意多边形 23"/>
          <p:cNvSpPr/>
          <p:nvPr/>
        </p:nvSpPr>
        <p:spPr>
          <a:xfrm>
            <a:off x="4870905" y="1772285"/>
            <a:ext cx="3569402" cy="657734"/>
          </a:xfrm>
          <a:custGeom>
            <a:avLst/>
            <a:gdLst>
              <a:gd name="connsiteX0" fmla="*/ 109625 w 657734"/>
              <a:gd name="connsiteY0" fmla="*/ 0 h 3569402"/>
              <a:gd name="connsiteX1" fmla="*/ 548109 w 657734"/>
              <a:gd name="connsiteY1" fmla="*/ 0 h 3569402"/>
              <a:gd name="connsiteX2" fmla="*/ 625626 w 657734"/>
              <a:gd name="connsiteY2" fmla="*/ 32109 h 3569402"/>
              <a:gd name="connsiteX3" fmla="*/ 657734 w 657734"/>
              <a:gd name="connsiteY3" fmla="*/ 109626 h 3569402"/>
              <a:gd name="connsiteX4" fmla="*/ 657734 w 657734"/>
              <a:gd name="connsiteY4" fmla="*/ 3569402 h 3569402"/>
              <a:gd name="connsiteX5" fmla="*/ 657734 w 657734"/>
              <a:gd name="connsiteY5" fmla="*/ 3569402 h 3569402"/>
              <a:gd name="connsiteX6" fmla="*/ 657734 w 657734"/>
              <a:gd name="connsiteY6" fmla="*/ 3569402 h 3569402"/>
              <a:gd name="connsiteX7" fmla="*/ 0 w 657734"/>
              <a:gd name="connsiteY7" fmla="*/ 3569402 h 3569402"/>
              <a:gd name="connsiteX8" fmla="*/ 0 w 657734"/>
              <a:gd name="connsiteY8" fmla="*/ 3569402 h 3569402"/>
              <a:gd name="connsiteX9" fmla="*/ 0 w 657734"/>
              <a:gd name="connsiteY9" fmla="*/ 3569402 h 3569402"/>
              <a:gd name="connsiteX10" fmla="*/ 0 w 657734"/>
              <a:gd name="connsiteY10" fmla="*/ 109625 h 3569402"/>
              <a:gd name="connsiteX11" fmla="*/ 32109 w 657734"/>
              <a:gd name="connsiteY11" fmla="*/ 32108 h 3569402"/>
              <a:gd name="connsiteX12" fmla="*/ 109626 w 657734"/>
              <a:gd name="connsiteY12" fmla="*/ 0 h 3569402"/>
              <a:gd name="connsiteX13" fmla="*/ 109625 w 657734"/>
              <a:gd name="connsiteY13" fmla="*/ 0 h 356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7734" h="3569402">
                <a:moveTo>
                  <a:pt x="657734" y="594915"/>
                </a:moveTo>
                <a:lnTo>
                  <a:pt x="657734" y="2974487"/>
                </a:lnTo>
                <a:cubicBezTo>
                  <a:pt x="657734" y="3132266"/>
                  <a:pt x="655606" y="3283588"/>
                  <a:pt x="651817" y="3395158"/>
                </a:cubicBezTo>
                <a:cubicBezTo>
                  <a:pt x="648029" y="3506728"/>
                  <a:pt x="642891" y="3569402"/>
                  <a:pt x="637533" y="3569402"/>
                </a:cubicBezTo>
                <a:lnTo>
                  <a:pt x="0" y="3569402"/>
                </a:lnTo>
                <a:lnTo>
                  <a:pt x="0" y="3569402"/>
                </a:lnTo>
                <a:lnTo>
                  <a:pt x="0" y="3569402"/>
                </a:lnTo>
                <a:lnTo>
                  <a:pt x="0" y="0"/>
                </a:lnTo>
                <a:lnTo>
                  <a:pt x="0" y="0"/>
                </a:lnTo>
                <a:lnTo>
                  <a:pt x="0" y="0"/>
                </a:lnTo>
                <a:lnTo>
                  <a:pt x="637533" y="0"/>
                </a:lnTo>
                <a:cubicBezTo>
                  <a:pt x="642891" y="0"/>
                  <a:pt x="648029" y="62680"/>
                  <a:pt x="651817" y="174250"/>
                </a:cubicBezTo>
                <a:cubicBezTo>
                  <a:pt x="655606" y="285820"/>
                  <a:pt x="657734" y="437136"/>
                  <a:pt x="657734" y="594920"/>
                </a:cubicBezTo>
                <a:lnTo>
                  <a:pt x="657734" y="594915"/>
                </a:lnTo>
                <a:close/>
              </a:path>
            </a:pathLst>
          </a:custGeom>
          <a:ln>
            <a:solidFill>
              <a:schemeClr val="bg1">
                <a:alpha val="90000"/>
              </a:schemeClr>
            </a:solidFill>
          </a:ln>
        </p:spPr>
        <p:style>
          <a:lnRef idx="2">
            <a:scrgbClr r="0" g="0" b="0"/>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5933" rIns="279758" bIns="155933"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t>确保数据不被非法访问与窃取</a:t>
            </a:r>
            <a:endParaRPr lang="zh-CN" altLang="en-US" sz="1600" kern="1200" dirty="0"/>
          </a:p>
        </p:txBody>
      </p:sp>
      <p:sp>
        <p:nvSpPr>
          <p:cNvPr id="25" name="任意多边形 24"/>
          <p:cNvSpPr/>
          <p:nvPr/>
        </p:nvSpPr>
        <p:spPr>
          <a:xfrm>
            <a:off x="2863117" y="1690067"/>
            <a:ext cx="2007788" cy="822168"/>
          </a:xfrm>
          <a:custGeom>
            <a:avLst/>
            <a:gdLst>
              <a:gd name="connsiteX0" fmla="*/ 0 w 2007788"/>
              <a:gd name="connsiteY0" fmla="*/ 137031 h 822168"/>
              <a:gd name="connsiteX1" fmla="*/ 40136 w 2007788"/>
              <a:gd name="connsiteY1" fmla="*/ 40135 h 822168"/>
              <a:gd name="connsiteX2" fmla="*/ 137032 w 2007788"/>
              <a:gd name="connsiteY2" fmla="*/ 0 h 822168"/>
              <a:gd name="connsiteX3" fmla="*/ 1870757 w 2007788"/>
              <a:gd name="connsiteY3" fmla="*/ 0 h 822168"/>
              <a:gd name="connsiteX4" fmla="*/ 1967653 w 2007788"/>
              <a:gd name="connsiteY4" fmla="*/ 40136 h 822168"/>
              <a:gd name="connsiteX5" fmla="*/ 2007788 w 2007788"/>
              <a:gd name="connsiteY5" fmla="*/ 137032 h 822168"/>
              <a:gd name="connsiteX6" fmla="*/ 2007788 w 2007788"/>
              <a:gd name="connsiteY6" fmla="*/ 685137 h 822168"/>
              <a:gd name="connsiteX7" fmla="*/ 1967653 w 2007788"/>
              <a:gd name="connsiteY7" fmla="*/ 782033 h 822168"/>
              <a:gd name="connsiteX8" fmla="*/ 1870757 w 2007788"/>
              <a:gd name="connsiteY8" fmla="*/ 822168 h 822168"/>
              <a:gd name="connsiteX9" fmla="*/ 137031 w 2007788"/>
              <a:gd name="connsiteY9" fmla="*/ 822168 h 822168"/>
              <a:gd name="connsiteX10" fmla="*/ 40135 w 2007788"/>
              <a:gd name="connsiteY10" fmla="*/ 782032 h 822168"/>
              <a:gd name="connsiteX11" fmla="*/ 0 w 2007788"/>
              <a:gd name="connsiteY11" fmla="*/ 685136 h 822168"/>
              <a:gd name="connsiteX12" fmla="*/ 0 w 2007788"/>
              <a:gd name="connsiteY12" fmla="*/ 137031 h 82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7788" h="822168">
                <a:moveTo>
                  <a:pt x="0" y="137031"/>
                </a:moveTo>
                <a:cubicBezTo>
                  <a:pt x="0" y="100688"/>
                  <a:pt x="14437" y="65834"/>
                  <a:pt x="40136" y="40135"/>
                </a:cubicBezTo>
                <a:cubicBezTo>
                  <a:pt x="65834" y="14437"/>
                  <a:pt x="100689" y="0"/>
                  <a:pt x="137032" y="0"/>
                </a:cubicBezTo>
                <a:lnTo>
                  <a:pt x="1870757" y="0"/>
                </a:lnTo>
                <a:cubicBezTo>
                  <a:pt x="1907100" y="0"/>
                  <a:pt x="1941954" y="14437"/>
                  <a:pt x="1967653" y="40136"/>
                </a:cubicBezTo>
                <a:cubicBezTo>
                  <a:pt x="1993351" y="65834"/>
                  <a:pt x="2007788" y="100689"/>
                  <a:pt x="2007788" y="137032"/>
                </a:cubicBezTo>
                <a:lnTo>
                  <a:pt x="2007788" y="685137"/>
                </a:lnTo>
                <a:cubicBezTo>
                  <a:pt x="2007788" y="721480"/>
                  <a:pt x="1993351" y="756334"/>
                  <a:pt x="1967653" y="782033"/>
                </a:cubicBezTo>
                <a:cubicBezTo>
                  <a:pt x="1941955" y="807731"/>
                  <a:pt x="1907100" y="822168"/>
                  <a:pt x="1870757" y="822168"/>
                </a:cubicBezTo>
                <a:lnTo>
                  <a:pt x="137031" y="822168"/>
                </a:lnTo>
                <a:cubicBezTo>
                  <a:pt x="100688" y="822168"/>
                  <a:pt x="65834" y="807731"/>
                  <a:pt x="40135" y="782032"/>
                </a:cubicBezTo>
                <a:cubicBezTo>
                  <a:pt x="14437" y="756334"/>
                  <a:pt x="0" y="721479"/>
                  <a:pt x="0" y="685136"/>
                </a:cubicBezTo>
                <a:lnTo>
                  <a:pt x="0" y="137031"/>
                </a:lnTo>
                <a:close/>
              </a:path>
            </a:pathLst>
          </a:custGeom>
          <a:blipFill rotWithShape="0">
            <a:blip r:embed="rId3" cstate="prin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1095" tIns="70615" rIns="101095" bIns="70615" numCol="1" spcCol="1270" anchor="ctr" anchorCtr="0">
            <a:noAutofit/>
          </a:bodyPr>
          <a:lstStyle/>
          <a:p>
            <a:pPr lvl="0" algn="ctr" defTabSz="711200">
              <a:lnSpc>
                <a:spcPct val="90000"/>
              </a:lnSpc>
              <a:spcBef>
                <a:spcPct val="0"/>
              </a:spcBef>
              <a:spcAft>
                <a:spcPct val="35000"/>
              </a:spcAft>
            </a:pPr>
            <a:r>
              <a:rPr lang="zh-CN" altLang="en-US" sz="1600" kern="1200" dirty="0" smtClean="0"/>
              <a:t>机密性</a:t>
            </a:r>
            <a:endParaRPr lang="en-US" altLang="zh-CN" sz="1600" kern="1200" dirty="0" smtClean="0"/>
          </a:p>
          <a:p>
            <a:pPr lvl="0" algn="ctr" defTabSz="711200">
              <a:lnSpc>
                <a:spcPct val="90000"/>
              </a:lnSpc>
              <a:spcBef>
                <a:spcPct val="0"/>
              </a:spcBef>
              <a:spcAft>
                <a:spcPct val="35000"/>
              </a:spcAft>
            </a:pPr>
            <a:r>
              <a:rPr lang="en-US" altLang="zh-CN" sz="1600" u="sng" kern="1200" baseline="0" dirty="0" smtClean="0"/>
              <a:t>C</a:t>
            </a:r>
            <a:r>
              <a:rPr lang="en-US" altLang="zh-CN" sz="1600" kern="1200" dirty="0" smtClean="0"/>
              <a:t>onfidentiality</a:t>
            </a:r>
            <a:endParaRPr lang="zh-CN" altLang="en-US" sz="1600" kern="1200" dirty="0"/>
          </a:p>
        </p:txBody>
      </p:sp>
      <p:sp>
        <p:nvSpPr>
          <p:cNvPr id="38" name="任意多边形 37"/>
          <p:cNvSpPr/>
          <p:nvPr/>
        </p:nvSpPr>
        <p:spPr>
          <a:xfrm>
            <a:off x="4870905" y="2635562"/>
            <a:ext cx="3569402" cy="657734"/>
          </a:xfrm>
          <a:custGeom>
            <a:avLst/>
            <a:gdLst>
              <a:gd name="connsiteX0" fmla="*/ 109625 w 657734"/>
              <a:gd name="connsiteY0" fmla="*/ 0 h 3569402"/>
              <a:gd name="connsiteX1" fmla="*/ 548109 w 657734"/>
              <a:gd name="connsiteY1" fmla="*/ 0 h 3569402"/>
              <a:gd name="connsiteX2" fmla="*/ 625626 w 657734"/>
              <a:gd name="connsiteY2" fmla="*/ 32109 h 3569402"/>
              <a:gd name="connsiteX3" fmla="*/ 657734 w 657734"/>
              <a:gd name="connsiteY3" fmla="*/ 109626 h 3569402"/>
              <a:gd name="connsiteX4" fmla="*/ 657734 w 657734"/>
              <a:gd name="connsiteY4" fmla="*/ 3569402 h 3569402"/>
              <a:gd name="connsiteX5" fmla="*/ 657734 w 657734"/>
              <a:gd name="connsiteY5" fmla="*/ 3569402 h 3569402"/>
              <a:gd name="connsiteX6" fmla="*/ 657734 w 657734"/>
              <a:gd name="connsiteY6" fmla="*/ 3569402 h 3569402"/>
              <a:gd name="connsiteX7" fmla="*/ 0 w 657734"/>
              <a:gd name="connsiteY7" fmla="*/ 3569402 h 3569402"/>
              <a:gd name="connsiteX8" fmla="*/ 0 w 657734"/>
              <a:gd name="connsiteY8" fmla="*/ 3569402 h 3569402"/>
              <a:gd name="connsiteX9" fmla="*/ 0 w 657734"/>
              <a:gd name="connsiteY9" fmla="*/ 3569402 h 3569402"/>
              <a:gd name="connsiteX10" fmla="*/ 0 w 657734"/>
              <a:gd name="connsiteY10" fmla="*/ 109625 h 3569402"/>
              <a:gd name="connsiteX11" fmla="*/ 32109 w 657734"/>
              <a:gd name="connsiteY11" fmla="*/ 32108 h 3569402"/>
              <a:gd name="connsiteX12" fmla="*/ 109626 w 657734"/>
              <a:gd name="connsiteY12" fmla="*/ 0 h 3569402"/>
              <a:gd name="connsiteX13" fmla="*/ 109625 w 657734"/>
              <a:gd name="connsiteY13" fmla="*/ 0 h 356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7734" h="3569402">
                <a:moveTo>
                  <a:pt x="657734" y="594915"/>
                </a:moveTo>
                <a:lnTo>
                  <a:pt x="657734" y="2974487"/>
                </a:lnTo>
                <a:cubicBezTo>
                  <a:pt x="657734" y="3132266"/>
                  <a:pt x="655606" y="3283588"/>
                  <a:pt x="651817" y="3395158"/>
                </a:cubicBezTo>
                <a:cubicBezTo>
                  <a:pt x="648029" y="3506728"/>
                  <a:pt x="642891" y="3569402"/>
                  <a:pt x="637533" y="3569402"/>
                </a:cubicBezTo>
                <a:lnTo>
                  <a:pt x="0" y="3569402"/>
                </a:lnTo>
                <a:lnTo>
                  <a:pt x="0" y="3569402"/>
                </a:lnTo>
                <a:lnTo>
                  <a:pt x="0" y="3569402"/>
                </a:lnTo>
                <a:lnTo>
                  <a:pt x="0" y="0"/>
                </a:lnTo>
                <a:lnTo>
                  <a:pt x="0" y="0"/>
                </a:lnTo>
                <a:lnTo>
                  <a:pt x="0" y="0"/>
                </a:lnTo>
                <a:lnTo>
                  <a:pt x="637533" y="0"/>
                </a:lnTo>
                <a:cubicBezTo>
                  <a:pt x="642891" y="0"/>
                  <a:pt x="648029" y="62680"/>
                  <a:pt x="651817" y="174250"/>
                </a:cubicBezTo>
                <a:cubicBezTo>
                  <a:pt x="655606" y="285820"/>
                  <a:pt x="657734" y="437136"/>
                  <a:pt x="657734" y="594920"/>
                </a:cubicBezTo>
                <a:lnTo>
                  <a:pt x="657734" y="594915"/>
                </a:lnTo>
                <a:close/>
              </a:path>
            </a:pathLst>
          </a:custGeom>
          <a:ln>
            <a:solidFill>
              <a:schemeClr val="bg1">
                <a:alpha val="90000"/>
              </a:schemeClr>
            </a:solidFill>
          </a:ln>
        </p:spPr>
        <p:style>
          <a:lnRef idx="2">
            <a:scrgbClr r="0" g="0" b="0"/>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5933" rIns="279758" bIns="155933"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t>确保数据是完整的、未被篡改的</a:t>
            </a:r>
            <a:endParaRPr lang="zh-CN" altLang="en-US" sz="1600" kern="1200" dirty="0"/>
          </a:p>
        </p:txBody>
      </p:sp>
      <p:sp>
        <p:nvSpPr>
          <p:cNvPr id="40" name="任意多边形 39"/>
          <p:cNvSpPr/>
          <p:nvPr/>
        </p:nvSpPr>
        <p:spPr>
          <a:xfrm>
            <a:off x="2863117" y="2553344"/>
            <a:ext cx="2007788" cy="822168"/>
          </a:xfrm>
          <a:custGeom>
            <a:avLst/>
            <a:gdLst>
              <a:gd name="connsiteX0" fmla="*/ 0 w 2007788"/>
              <a:gd name="connsiteY0" fmla="*/ 137031 h 822168"/>
              <a:gd name="connsiteX1" fmla="*/ 40136 w 2007788"/>
              <a:gd name="connsiteY1" fmla="*/ 40135 h 822168"/>
              <a:gd name="connsiteX2" fmla="*/ 137032 w 2007788"/>
              <a:gd name="connsiteY2" fmla="*/ 0 h 822168"/>
              <a:gd name="connsiteX3" fmla="*/ 1870757 w 2007788"/>
              <a:gd name="connsiteY3" fmla="*/ 0 h 822168"/>
              <a:gd name="connsiteX4" fmla="*/ 1967653 w 2007788"/>
              <a:gd name="connsiteY4" fmla="*/ 40136 h 822168"/>
              <a:gd name="connsiteX5" fmla="*/ 2007788 w 2007788"/>
              <a:gd name="connsiteY5" fmla="*/ 137032 h 822168"/>
              <a:gd name="connsiteX6" fmla="*/ 2007788 w 2007788"/>
              <a:gd name="connsiteY6" fmla="*/ 685137 h 822168"/>
              <a:gd name="connsiteX7" fmla="*/ 1967653 w 2007788"/>
              <a:gd name="connsiteY7" fmla="*/ 782033 h 822168"/>
              <a:gd name="connsiteX8" fmla="*/ 1870757 w 2007788"/>
              <a:gd name="connsiteY8" fmla="*/ 822168 h 822168"/>
              <a:gd name="connsiteX9" fmla="*/ 137031 w 2007788"/>
              <a:gd name="connsiteY9" fmla="*/ 822168 h 822168"/>
              <a:gd name="connsiteX10" fmla="*/ 40135 w 2007788"/>
              <a:gd name="connsiteY10" fmla="*/ 782032 h 822168"/>
              <a:gd name="connsiteX11" fmla="*/ 0 w 2007788"/>
              <a:gd name="connsiteY11" fmla="*/ 685136 h 822168"/>
              <a:gd name="connsiteX12" fmla="*/ 0 w 2007788"/>
              <a:gd name="connsiteY12" fmla="*/ 137031 h 82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7788" h="822168">
                <a:moveTo>
                  <a:pt x="0" y="137031"/>
                </a:moveTo>
                <a:cubicBezTo>
                  <a:pt x="0" y="100688"/>
                  <a:pt x="14437" y="65834"/>
                  <a:pt x="40136" y="40135"/>
                </a:cubicBezTo>
                <a:cubicBezTo>
                  <a:pt x="65834" y="14437"/>
                  <a:pt x="100689" y="0"/>
                  <a:pt x="137032" y="0"/>
                </a:cubicBezTo>
                <a:lnTo>
                  <a:pt x="1870757" y="0"/>
                </a:lnTo>
                <a:cubicBezTo>
                  <a:pt x="1907100" y="0"/>
                  <a:pt x="1941954" y="14437"/>
                  <a:pt x="1967653" y="40136"/>
                </a:cubicBezTo>
                <a:cubicBezTo>
                  <a:pt x="1993351" y="65834"/>
                  <a:pt x="2007788" y="100689"/>
                  <a:pt x="2007788" y="137032"/>
                </a:cubicBezTo>
                <a:lnTo>
                  <a:pt x="2007788" y="685137"/>
                </a:lnTo>
                <a:cubicBezTo>
                  <a:pt x="2007788" y="721480"/>
                  <a:pt x="1993351" y="756334"/>
                  <a:pt x="1967653" y="782033"/>
                </a:cubicBezTo>
                <a:cubicBezTo>
                  <a:pt x="1941955" y="807731"/>
                  <a:pt x="1907100" y="822168"/>
                  <a:pt x="1870757" y="822168"/>
                </a:cubicBezTo>
                <a:lnTo>
                  <a:pt x="137031" y="822168"/>
                </a:lnTo>
                <a:cubicBezTo>
                  <a:pt x="100688" y="822168"/>
                  <a:pt x="65834" y="807731"/>
                  <a:pt x="40135" y="782032"/>
                </a:cubicBezTo>
                <a:cubicBezTo>
                  <a:pt x="14437" y="756334"/>
                  <a:pt x="0" y="721479"/>
                  <a:pt x="0" y="685136"/>
                </a:cubicBezTo>
                <a:lnTo>
                  <a:pt x="0" y="137031"/>
                </a:lnTo>
                <a:close/>
              </a:path>
            </a:pathLst>
          </a:custGeom>
          <a:blipFill rotWithShape="0">
            <a:blip r:embed="rId4" cstate="prin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1095" tIns="70615" rIns="101095" bIns="70615" numCol="1" spcCol="1270" anchor="ctr" anchorCtr="0">
            <a:noAutofit/>
          </a:bodyPr>
          <a:lstStyle/>
          <a:p>
            <a:pPr lvl="0" algn="ctr" defTabSz="711200">
              <a:lnSpc>
                <a:spcPct val="90000"/>
              </a:lnSpc>
              <a:spcBef>
                <a:spcPct val="0"/>
              </a:spcBef>
              <a:spcAft>
                <a:spcPct val="35000"/>
              </a:spcAft>
            </a:pPr>
            <a:r>
              <a:rPr lang="zh-CN" altLang="en-US" sz="1600" kern="1200" dirty="0" smtClean="0"/>
              <a:t>完整性</a:t>
            </a:r>
            <a:endParaRPr lang="en-US" altLang="zh-CN" sz="1600" kern="1200" dirty="0" smtClean="0"/>
          </a:p>
          <a:p>
            <a:pPr lvl="0" algn="ctr" defTabSz="711200">
              <a:lnSpc>
                <a:spcPct val="90000"/>
              </a:lnSpc>
              <a:spcBef>
                <a:spcPct val="0"/>
              </a:spcBef>
              <a:spcAft>
                <a:spcPct val="35000"/>
              </a:spcAft>
            </a:pPr>
            <a:r>
              <a:rPr lang="en-US" altLang="zh-CN" sz="1600" u="sng" kern="1200" baseline="0" dirty="0" smtClean="0"/>
              <a:t>I</a:t>
            </a:r>
            <a:r>
              <a:rPr lang="en-US" altLang="zh-CN" sz="1600" kern="1200" dirty="0" smtClean="0"/>
              <a:t>ntegrity</a:t>
            </a:r>
            <a:endParaRPr lang="zh-CN" altLang="en-US" sz="1600" kern="1200" dirty="0" smtClean="0"/>
          </a:p>
        </p:txBody>
      </p:sp>
      <p:sp>
        <p:nvSpPr>
          <p:cNvPr id="41" name="任意多边形 40"/>
          <p:cNvSpPr/>
          <p:nvPr/>
        </p:nvSpPr>
        <p:spPr>
          <a:xfrm>
            <a:off x="4870905" y="3498838"/>
            <a:ext cx="3569402" cy="657735"/>
          </a:xfrm>
          <a:custGeom>
            <a:avLst/>
            <a:gdLst>
              <a:gd name="connsiteX0" fmla="*/ 109625 w 657734"/>
              <a:gd name="connsiteY0" fmla="*/ 0 h 3569402"/>
              <a:gd name="connsiteX1" fmla="*/ 548109 w 657734"/>
              <a:gd name="connsiteY1" fmla="*/ 0 h 3569402"/>
              <a:gd name="connsiteX2" fmla="*/ 625626 w 657734"/>
              <a:gd name="connsiteY2" fmla="*/ 32109 h 3569402"/>
              <a:gd name="connsiteX3" fmla="*/ 657734 w 657734"/>
              <a:gd name="connsiteY3" fmla="*/ 109626 h 3569402"/>
              <a:gd name="connsiteX4" fmla="*/ 657734 w 657734"/>
              <a:gd name="connsiteY4" fmla="*/ 3569402 h 3569402"/>
              <a:gd name="connsiteX5" fmla="*/ 657734 w 657734"/>
              <a:gd name="connsiteY5" fmla="*/ 3569402 h 3569402"/>
              <a:gd name="connsiteX6" fmla="*/ 657734 w 657734"/>
              <a:gd name="connsiteY6" fmla="*/ 3569402 h 3569402"/>
              <a:gd name="connsiteX7" fmla="*/ 0 w 657734"/>
              <a:gd name="connsiteY7" fmla="*/ 3569402 h 3569402"/>
              <a:gd name="connsiteX8" fmla="*/ 0 w 657734"/>
              <a:gd name="connsiteY8" fmla="*/ 3569402 h 3569402"/>
              <a:gd name="connsiteX9" fmla="*/ 0 w 657734"/>
              <a:gd name="connsiteY9" fmla="*/ 3569402 h 3569402"/>
              <a:gd name="connsiteX10" fmla="*/ 0 w 657734"/>
              <a:gd name="connsiteY10" fmla="*/ 109625 h 3569402"/>
              <a:gd name="connsiteX11" fmla="*/ 32109 w 657734"/>
              <a:gd name="connsiteY11" fmla="*/ 32108 h 3569402"/>
              <a:gd name="connsiteX12" fmla="*/ 109626 w 657734"/>
              <a:gd name="connsiteY12" fmla="*/ 0 h 3569402"/>
              <a:gd name="connsiteX13" fmla="*/ 109625 w 657734"/>
              <a:gd name="connsiteY13" fmla="*/ 0 h 356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7734" h="3569402">
                <a:moveTo>
                  <a:pt x="657734" y="594915"/>
                </a:moveTo>
                <a:lnTo>
                  <a:pt x="657734" y="2974487"/>
                </a:lnTo>
                <a:cubicBezTo>
                  <a:pt x="657734" y="3132266"/>
                  <a:pt x="655606" y="3283588"/>
                  <a:pt x="651817" y="3395158"/>
                </a:cubicBezTo>
                <a:cubicBezTo>
                  <a:pt x="648029" y="3506728"/>
                  <a:pt x="642891" y="3569402"/>
                  <a:pt x="637533" y="3569402"/>
                </a:cubicBezTo>
                <a:lnTo>
                  <a:pt x="0" y="3569402"/>
                </a:lnTo>
                <a:lnTo>
                  <a:pt x="0" y="3569402"/>
                </a:lnTo>
                <a:lnTo>
                  <a:pt x="0" y="3569402"/>
                </a:lnTo>
                <a:lnTo>
                  <a:pt x="0" y="0"/>
                </a:lnTo>
                <a:lnTo>
                  <a:pt x="0" y="0"/>
                </a:lnTo>
                <a:lnTo>
                  <a:pt x="0" y="0"/>
                </a:lnTo>
                <a:lnTo>
                  <a:pt x="637533" y="0"/>
                </a:lnTo>
                <a:cubicBezTo>
                  <a:pt x="642891" y="0"/>
                  <a:pt x="648029" y="62680"/>
                  <a:pt x="651817" y="174250"/>
                </a:cubicBezTo>
                <a:cubicBezTo>
                  <a:pt x="655606" y="285820"/>
                  <a:pt x="657734" y="437136"/>
                  <a:pt x="657734" y="594920"/>
                </a:cubicBezTo>
                <a:lnTo>
                  <a:pt x="657734" y="594915"/>
                </a:lnTo>
                <a:close/>
              </a:path>
            </a:pathLst>
          </a:custGeom>
          <a:ln>
            <a:solidFill>
              <a:schemeClr val="bg1">
                <a:alpha val="90000"/>
              </a:schemeClr>
            </a:solidFill>
          </a:ln>
        </p:spPr>
        <p:style>
          <a:lnRef idx="2">
            <a:scrgbClr r="0" g="0" b="0"/>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5933" rIns="279758" bIns="155934"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t>要求保护资源在需要时可访问</a:t>
            </a:r>
            <a:endParaRPr lang="zh-CN" altLang="en-US" sz="1600" kern="1200" dirty="0"/>
          </a:p>
        </p:txBody>
      </p:sp>
      <p:sp>
        <p:nvSpPr>
          <p:cNvPr id="43" name="任意多边形 42"/>
          <p:cNvSpPr/>
          <p:nvPr/>
        </p:nvSpPr>
        <p:spPr>
          <a:xfrm>
            <a:off x="2863117" y="3416621"/>
            <a:ext cx="2007788" cy="822168"/>
          </a:xfrm>
          <a:custGeom>
            <a:avLst/>
            <a:gdLst>
              <a:gd name="connsiteX0" fmla="*/ 0 w 2007788"/>
              <a:gd name="connsiteY0" fmla="*/ 137031 h 822168"/>
              <a:gd name="connsiteX1" fmla="*/ 40136 w 2007788"/>
              <a:gd name="connsiteY1" fmla="*/ 40135 h 822168"/>
              <a:gd name="connsiteX2" fmla="*/ 137032 w 2007788"/>
              <a:gd name="connsiteY2" fmla="*/ 0 h 822168"/>
              <a:gd name="connsiteX3" fmla="*/ 1870757 w 2007788"/>
              <a:gd name="connsiteY3" fmla="*/ 0 h 822168"/>
              <a:gd name="connsiteX4" fmla="*/ 1967653 w 2007788"/>
              <a:gd name="connsiteY4" fmla="*/ 40136 h 822168"/>
              <a:gd name="connsiteX5" fmla="*/ 2007788 w 2007788"/>
              <a:gd name="connsiteY5" fmla="*/ 137032 h 822168"/>
              <a:gd name="connsiteX6" fmla="*/ 2007788 w 2007788"/>
              <a:gd name="connsiteY6" fmla="*/ 685137 h 822168"/>
              <a:gd name="connsiteX7" fmla="*/ 1967653 w 2007788"/>
              <a:gd name="connsiteY7" fmla="*/ 782033 h 822168"/>
              <a:gd name="connsiteX8" fmla="*/ 1870757 w 2007788"/>
              <a:gd name="connsiteY8" fmla="*/ 822168 h 822168"/>
              <a:gd name="connsiteX9" fmla="*/ 137031 w 2007788"/>
              <a:gd name="connsiteY9" fmla="*/ 822168 h 822168"/>
              <a:gd name="connsiteX10" fmla="*/ 40135 w 2007788"/>
              <a:gd name="connsiteY10" fmla="*/ 782032 h 822168"/>
              <a:gd name="connsiteX11" fmla="*/ 0 w 2007788"/>
              <a:gd name="connsiteY11" fmla="*/ 685136 h 822168"/>
              <a:gd name="connsiteX12" fmla="*/ 0 w 2007788"/>
              <a:gd name="connsiteY12" fmla="*/ 137031 h 82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7788" h="822168">
                <a:moveTo>
                  <a:pt x="0" y="137031"/>
                </a:moveTo>
                <a:cubicBezTo>
                  <a:pt x="0" y="100688"/>
                  <a:pt x="14437" y="65834"/>
                  <a:pt x="40136" y="40135"/>
                </a:cubicBezTo>
                <a:cubicBezTo>
                  <a:pt x="65834" y="14437"/>
                  <a:pt x="100689" y="0"/>
                  <a:pt x="137032" y="0"/>
                </a:cubicBezTo>
                <a:lnTo>
                  <a:pt x="1870757" y="0"/>
                </a:lnTo>
                <a:cubicBezTo>
                  <a:pt x="1907100" y="0"/>
                  <a:pt x="1941954" y="14437"/>
                  <a:pt x="1967653" y="40136"/>
                </a:cubicBezTo>
                <a:cubicBezTo>
                  <a:pt x="1993351" y="65834"/>
                  <a:pt x="2007788" y="100689"/>
                  <a:pt x="2007788" y="137032"/>
                </a:cubicBezTo>
                <a:lnTo>
                  <a:pt x="2007788" y="685137"/>
                </a:lnTo>
                <a:cubicBezTo>
                  <a:pt x="2007788" y="721480"/>
                  <a:pt x="1993351" y="756334"/>
                  <a:pt x="1967653" y="782033"/>
                </a:cubicBezTo>
                <a:cubicBezTo>
                  <a:pt x="1941955" y="807731"/>
                  <a:pt x="1907100" y="822168"/>
                  <a:pt x="1870757" y="822168"/>
                </a:cubicBezTo>
                <a:lnTo>
                  <a:pt x="137031" y="822168"/>
                </a:lnTo>
                <a:cubicBezTo>
                  <a:pt x="100688" y="822168"/>
                  <a:pt x="65834" y="807731"/>
                  <a:pt x="40135" y="782032"/>
                </a:cubicBezTo>
                <a:cubicBezTo>
                  <a:pt x="14437" y="756334"/>
                  <a:pt x="0" y="721479"/>
                  <a:pt x="0" y="685136"/>
                </a:cubicBezTo>
                <a:lnTo>
                  <a:pt x="0" y="137031"/>
                </a:lnTo>
                <a:close/>
              </a:path>
            </a:pathLst>
          </a:custGeom>
          <a:blipFill rotWithShape="0">
            <a:blip r:embed="rId5" cstate="prin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1095" tIns="70615" rIns="101095" bIns="70615" numCol="1" spcCol="1270" anchor="ctr" anchorCtr="0">
            <a:noAutofit/>
          </a:bodyPr>
          <a:lstStyle/>
          <a:p>
            <a:pPr lvl="0" algn="ctr" defTabSz="711200">
              <a:lnSpc>
                <a:spcPct val="90000"/>
              </a:lnSpc>
              <a:spcBef>
                <a:spcPct val="0"/>
              </a:spcBef>
              <a:spcAft>
                <a:spcPct val="35000"/>
              </a:spcAft>
            </a:pPr>
            <a:r>
              <a:rPr lang="zh-CN" altLang="en-US" sz="1600" kern="1200" dirty="0" smtClean="0"/>
              <a:t>可用性</a:t>
            </a:r>
            <a:endParaRPr lang="en-US" altLang="zh-CN" sz="1600" kern="1200" dirty="0" smtClean="0"/>
          </a:p>
          <a:p>
            <a:pPr lvl="0" algn="ctr" defTabSz="711200">
              <a:lnSpc>
                <a:spcPct val="90000"/>
              </a:lnSpc>
              <a:spcBef>
                <a:spcPct val="0"/>
              </a:spcBef>
              <a:spcAft>
                <a:spcPct val="35000"/>
              </a:spcAft>
            </a:pPr>
            <a:r>
              <a:rPr lang="en-US" altLang="zh-CN" sz="1600" u="sng" kern="1200" baseline="0" dirty="0" smtClean="0"/>
              <a:t>A</a:t>
            </a:r>
            <a:r>
              <a:rPr lang="en-US" altLang="zh-CN" sz="1600" kern="1200" dirty="0" smtClean="0"/>
              <a:t>vailability</a:t>
            </a:r>
            <a:endParaRPr lang="zh-CN" altLang="en-US" sz="1600" kern="1200" dirty="0"/>
          </a:p>
        </p:txBody>
      </p:sp>
      <p:grpSp>
        <p:nvGrpSpPr>
          <p:cNvPr id="37" name="组合 36"/>
          <p:cNvGrpSpPr/>
          <p:nvPr/>
        </p:nvGrpSpPr>
        <p:grpSpPr>
          <a:xfrm>
            <a:off x="587737" y="2390489"/>
            <a:ext cx="1313793" cy="1319154"/>
            <a:chOff x="3563938" y="3619500"/>
            <a:chExt cx="2160587" cy="2160588"/>
          </a:xfrm>
        </p:grpSpPr>
        <p:sp>
          <p:nvSpPr>
            <p:cNvPr id="26" name="Oval 30"/>
            <p:cNvSpPr>
              <a:spLocks noChangeArrowheads="1"/>
            </p:cNvSpPr>
            <p:nvPr/>
          </p:nvSpPr>
          <p:spPr bwMode="gray">
            <a:xfrm>
              <a:off x="3563938" y="3619500"/>
              <a:ext cx="2160587" cy="2160588"/>
            </a:xfrm>
            <a:prstGeom prst="ellipse">
              <a:avLst/>
            </a:prstGeom>
            <a:gradFill rotWithShape="1">
              <a:gsLst>
                <a:gs pos="0">
                  <a:srgbClr val="FFFFFF"/>
                </a:gs>
                <a:gs pos="50000">
                  <a:srgbClr val="9FCAD3"/>
                </a:gs>
                <a:gs pos="100000">
                  <a:srgbClr val="FFFFFF"/>
                </a:gs>
              </a:gsLst>
              <a:lin ang="2700000" scaled="1"/>
            </a:gradFill>
            <a:ln w="38100" algn="ctr">
              <a:noFill/>
              <a:round/>
              <a:headEnd/>
              <a:tailEnd/>
            </a:ln>
          </p:spPr>
          <p:txBody>
            <a:bodyPr wrap="none" anchor="ctr">
              <a:spAutoFit/>
            </a:bodyPr>
            <a:lstStyle/>
            <a:p>
              <a:endParaRPr lang="zh-CN" altLang="en-US"/>
            </a:p>
          </p:txBody>
        </p:sp>
        <p:sp>
          <p:nvSpPr>
            <p:cNvPr id="27" name="Oval 31"/>
            <p:cNvSpPr>
              <a:spLocks noChangeArrowheads="1"/>
            </p:cNvSpPr>
            <p:nvPr/>
          </p:nvSpPr>
          <p:spPr bwMode="gray">
            <a:xfrm>
              <a:off x="3563938" y="3619500"/>
              <a:ext cx="2160587" cy="2160588"/>
            </a:xfrm>
            <a:prstGeom prst="ellipse">
              <a:avLst/>
            </a:prstGeom>
            <a:gradFill rotWithShape="1">
              <a:gsLst>
                <a:gs pos="0">
                  <a:srgbClr val="9FCAD3">
                    <a:alpha val="32001"/>
                  </a:srgbClr>
                </a:gs>
                <a:gs pos="100000">
                  <a:srgbClr val="4A5D62"/>
                </a:gs>
              </a:gsLst>
              <a:lin ang="2700000" scaled="1"/>
            </a:gradFill>
            <a:ln w="38100" algn="ctr">
              <a:noFill/>
              <a:round/>
              <a:headEnd/>
              <a:tailEnd/>
            </a:ln>
          </p:spPr>
          <p:txBody>
            <a:bodyPr wrap="none" anchor="ctr">
              <a:spAutoFit/>
            </a:bodyPr>
            <a:lstStyle/>
            <a:p>
              <a:endParaRPr lang="zh-CN" altLang="en-US"/>
            </a:p>
          </p:txBody>
        </p:sp>
        <p:sp>
          <p:nvSpPr>
            <p:cNvPr id="28" name="Oval 32"/>
            <p:cNvSpPr>
              <a:spLocks noChangeArrowheads="1"/>
            </p:cNvSpPr>
            <p:nvPr/>
          </p:nvSpPr>
          <p:spPr bwMode="gray">
            <a:xfrm>
              <a:off x="3705225" y="3760788"/>
              <a:ext cx="1878013" cy="1878012"/>
            </a:xfrm>
            <a:prstGeom prst="ellipse">
              <a:avLst/>
            </a:prstGeom>
            <a:gradFill rotWithShape="1">
              <a:gsLst>
                <a:gs pos="0">
                  <a:srgbClr val="566D72"/>
                </a:gs>
                <a:gs pos="50000">
                  <a:srgbClr val="9FCAD3"/>
                </a:gs>
                <a:gs pos="100000">
                  <a:srgbClr val="566D72"/>
                </a:gs>
              </a:gsLst>
              <a:lin ang="18900000" scaled="1"/>
            </a:gradFill>
            <a:ln w="38100" algn="ctr">
              <a:noFill/>
              <a:round/>
              <a:headEnd/>
              <a:tailEnd/>
            </a:ln>
          </p:spPr>
          <p:txBody>
            <a:bodyPr anchor="ctr">
              <a:spAutoFit/>
            </a:bodyPr>
            <a:lstStyle/>
            <a:p>
              <a:endParaRPr lang="zh-CN" altLang="en-US"/>
            </a:p>
          </p:txBody>
        </p:sp>
        <p:sp>
          <p:nvSpPr>
            <p:cNvPr id="29" name="Oval 33"/>
            <p:cNvSpPr>
              <a:spLocks noChangeArrowheads="1"/>
            </p:cNvSpPr>
            <p:nvPr/>
          </p:nvSpPr>
          <p:spPr bwMode="gray">
            <a:xfrm>
              <a:off x="3706813" y="3763963"/>
              <a:ext cx="1878012" cy="1878012"/>
            </a:xfrm>
            <a:prstGeom prst="ellipse">
              <a:avLst/>
            </a:prstGeom>
            <a:gradFill rotWithShape="1">
              <a:gsLst>
                <a:gs pos="0">
                  <a:srgbClr val="658086"/>
                </a:gs>
                <a:gs pos="100000">
                  <a:srgbClr val="9FCAD3">
                    <a:alpha val="0"/>
                  </a:srgbClr>
                </a:gs>
              </a:gsLst>
              <a:lin ang="2700000" scaled="1"/>
            </a:gradFill>
            <a:ln w="38100" algn="ctr">
              <a:noFill/>
              <a:round/>
              <a:headEnd/>
              <a:tailEnd/>
            </a:ln>
          </p:spPr>
          <p:txBody>
            <a:bodyPr anchor="ctr">
              <a:spAutoFit/>
            </a:bodyPr>
            <a:lstStyle/>
            <a:p>
              <a:endParaRPr lang="zh-CN" altLang="en-US"/>
            </a:p>
          </p:txBody>
        </p:sp>
        <p:sp>
          <p:nvSpPr>
            <p:cNvPr id="30" name="Oval 34"/>
            <p:cNvSpPr>
              <a:spLocks noChangeArrowheads="1"/>
            </p:cNvSpPr>
            <p:nvPr/>
          </p:nvSpPr>
          <p:spPr bwMode="gray">
            <a:xfrm>
              <a:off x="3798888" y="3854450"/>
              <a:ext cx="1690687" cy="1690688"/>
            </a:xfrm>
            <a:prstGeom prst="ellipse">
              <a:avLst/>
            </a:prstGeom>
            <a:solidFill>
              <a:srgbClr val="333333"/>
            </a:solidFill>
            <a:ln w="38100" algn="ctr">
              <a:noFill/>
              <a:round/>
              <a:headEnd/>
              <a:tailEnd/>
            </a:ln>
          </p:spPr>
          <p:txBody>
            <a:bodyPr anchor="ctr">
              <a:spAutoFit/>
            </a:bodyPr>
            <a:lstStyle/>
            <a:p>
              <a:endParaRPr lang="zh-CN" altLang="en-US"/>
            </a:p>
          </p:txBody>
        </p:sp>
        <p:grpSp>
          <p:nvGrpSpPr>
            <p:cNvPr id="31" name="Group 35"/>
            <p:cNvGrpSpPr>
              <a:grpSpLocks/>
            </p:cNvGrpSpPr>
            <p:nvPr/>
          </p:nvGrpSpPr>
          <p:grpSpPr bwMode="auto">
            <a:xfrm>
              <a:off x="3825875" y="3873500"/>
              <a:ext cx="1636713" cy="1636713"/>
              <a:chOff x="4166" y="1706"/>
              <a:chExt cx="1252" cy="1252"/>
            </a:xfrm>
          </p:grpSpPr>
          <p:sp>
            <p:nvSpPr>
              <p:cNvPr id="32" name="Oval 36"/>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33" name="Oval 37"/>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34" name="Oval 38"/>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35" name="Oval 39"/>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36" name="Text Box 46"/>
            <p:cNvSpPr txBox="1">
              <a:spLocks noChangeArrowheads="1"/>
            </p:cNvSpPr>
            <p:nvPr/>
          </p:nvSpPr>
          <p:spPr bwMode="gray">
            <a:xfrm>
              <a:off x="3821769" y="4478337"/>
              <a:ext cx="1663973" cy="554504"/>
            </a:xfrm>
            <a:prstGeom prst="rect">
              <a:avLst/>
            </a:prstGeom>
            <a:noFill/>
            <a:ln w="9525" algn="ctr">
              <a:noFill/>
              <a:miter lim="800000"/>
              <a:headEnd/>
              <a:tailEnd/>
            </a:ln>
          </p:spPr>
          <p:txBody>
            <a:bodyPr wrap="none">
              <a:spAutoFit/>
            </a:bodyPr>
            <a:lstStyle/>
            <a:p>
              <a:pPr algn="ctr" eaLnBrk="0" hangingPunct="0"/>
              <a:r>
                <a:rPr lang="zh-CN" altLang="en-US" sz="1600" b="1" dirty="0" smtClean="0">
                  <a:solidFill>
                    <a:srgbClr val="000000"/>
                  </a:solidFill>
                  <a:latin typeface="Arial" pitchFamily="34" charset="0"/>
                </a:rPr>
                <a:t>安全目标</a:t>
              </a:r>
              <a:endParaRPr lang="en-US" altLang="zh-CN" sz="1600" b="1" dirty="0">
                <a:solidFill>
                  <a:srgbClr val="000000"/>
                </a:solidFill>
                <a:latin typeface="Arial" pitchFamily="34" charset="0"/>
                <a:ea typeface="宋体" pitchFamily="2" charset="-122"/>
              </a:endParaRPr>
            </a:p>
          </p:txBody>
        </p:sp>
      </p:grpSp>
      <p:cxnSp>
        <p:nvCxnSpPr>
          <p:cNvPr id="39" name="直接箭头连接符 38"/>
          <p:cNvCxnSpPr/>
          <p:nvPr/>
        </p:nvCxnSpPr>
        <p:spPr bwMode="auto">
          <a:xfrm flipV="1">
            <a:off x="1901530" y="2068201"/>
            <a:ext cx="961587" cy="846654"/>
          </a:xfrm>
          <a:prstGeom prst="straightConnector1">
            <a:avLst/>
          </a:prstGeom>
          <a:noFill/>
          <a:ln>
            <a:solidFill>
              <a:schemeClr val="tx1"/>
            </a:solidFill>
            <a:tailEnd type="arrow"/>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2" name="直接箭头连接符 41"/>
          <p:cNvCxnSpPr>
            <a:stCxn id="27" idx="6"/>
          </p:cNvCxnSpPr>
          <p:nvPr/>
        </p:nvCxnSpPr>
        <p:spPr bwMode="auto">
          <a:xfrm>
            <a:off x="1901530" y="3050066"/>
            <a:ext cx="961587" cy="0"/>
          </a:xfrm>
          <a:prstGeom prst="straightConnector1">
            <a:avLst/>
          </a:prstGeom>
          <a:noFill/>
          <a:ln>
            <a:solidFill>
              <a:schemeClr val="tx1"/>
            </a:solidFill>
            <a:tailEnd type="arrow"/>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5" name="直接箭头连接符 44"/>
          <p:cNvCxnSpPr/>
          <p:nvPr/>
        </p:nvCxnSpPr>
        <p:spPr bwMode="auto">
          <a:xfrm>
            <a:off x="1901530" y="3200513"/>
            <a:ext cx="961587" cy="686760"/>
          </a:xfrm>
          <a:prstGeom prst="straightConnector1">
            <a:avLst/>
          </a:prstGeom>
          <a:noFill/>
          <a:ln>
            <a:solidFill>
              <a:schemeClr val="tx1"/>
            </a:solidFill>
            <a:tailEnd type="arrow"/>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1" name="TextBox 50"/>
          <p:cNvSpPr txBox="1"/>
          <p:nvPr/>
        </p:nvSpPr>
        <p:spPr>
          <a:xfrm>
            <a:off x="422313" y="886601"/>
            <a:ext cx="8216861" cy="584775"/>
          </a:xfrm>
          <a:prstGeom prst="rect">
            <a:avLst/>
          </a:prstGeom>
          <a:noFill/>
        </p:spPr>
        <p:txBody>
          <a:bodyPr wrap="square" rtlCol="0">
            <a:spAutoFit/>
          </a:bodyPr>
          <a:lstStyle/>
          <a:p>
            <a:r>
              <a:rPr lang="zh-CN" altLang="en-US" sz="1600" dirty="0" smtClean="0"/>
              <a:t>安全编码规范与安全编码培训旨在软件编码层面提高开发人员的安全编码意识与能力，帮助产品达成安全目标。</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blinds(horizontal)">
                                      <p:cBhvr>
                                        <p:cTn id="18" dur="500"/>
                                        <p:tgtEl>
                                          <p:spTgt spid="4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blinds(horizontal)">
                                      <p:cBhvr>
                                        <p:cTn id="21" dur="500"/>
                                        <p:tgtEl>
                                          <p:spTgt spid="4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linds(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blinds(horizontal)">
                                      <p:cBhvr>
                                        <p:cTn id="29" dur="500"/>
                                        <p:tgtEl>
                                          <p:spTgt spid="4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blinds(horizontal)">
                                      <p:cBhvr>
                                        <p:cTn id="32" dur="500"/>
                                        <p:tgtEl>
                                          <p:spTgt spid="4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blinds(horizontal)">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8" grpId="0" animBg="1"/>
      <p:bldP spid="40" grpId="0" animBg="1"/>
      <p:bldP spid="41" grpId="0" animBg="1"/>
      <p:bldP spid="4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避免使用</a:t>
            </a:r>
            <a:r>
              <a:rPr lang="en-US" altLang="zh-CN" sz="2400" dirty="0" smtClean="0">
                <a:cs typeface="+mn-cs"/>
              </a:rPr>
              <a:t>Runtime.exec()</a:t>
            </a:r>
            <a:endParaRPr lang="zh-CN" altLang="en-US" sz="2400" dirty="0" smtClean="0">
              <a:cs typeface="+mn-cs"/>
            </a:endParaRPr>
          </a:p>
        </p:txBody>
      </p:sp>
      <p:sp>
        <p:nvSpPr>
          <p:cNvPr id="4" name="Rectangle 1"/>
          <p:cNvSpPr>
            <a:spLocks noGrp="1" noChangeArrowheads="1"/>
          </p:cNvSpPr>
          <p:nvPr>
            <p:ph idx="1"/>
          </p:nvPr>
        </p:nvSpPr>
        <p:spPr bwMode="auto">
          <a:xfrm>
            <a:off x="3829050" y="1788995"/>
            <a:ext cx="4810125" cy="2677656"/>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indent="0" eaLnBrk="1" hangingPunct="1">
              <a:lnSpc>
                <a:spcPct val="100000"/>
              </a:lnSpc>
              <a:buClrTx/>
              <a:buSzTx/>
              <a:buNone/>
            </a:pPr>
            <a:r>
              <a:rPr lang="en-US" altLang="zh-CN" sz="1200" b="0" kern="1200" dirty="0" smtClean="0">
                <a:solidFill>
                  <a:srgbClr val="3F7F5F"/>
                </a:solidFill>
                <a:cs typeface="Courier New" pitchFamily="49" charset="0"/>
              </a:rPr>
              <a:t>//</a:t>
            </a:r>
            <a:r>
              <a:rPr lang="zh-CN" altLang="en-US" sz="1200" b="0" kern="1200" dirty="0" smtClean="0">
                <a:solidFill>
                  <a:srgbClr val="3F7F5F"/>
                </a:solidFill>
                <a:cs typeface="Courier New" pitchFamily="49" charset="0"/>
              </a:rPr>
              <a:t>示例代码</a:t>
            </a:r>
            <a:endParaRPr kumimoji="0" lang="en-US" altLang="zh-CN" sz="1200" b="1" i="0" u="none" strike="noStrike" cap="none" normalizeH="0" baseline="0" dirty="0" smtClean="0">
              <a:ln>
                <a:noFill/>
              </a:ln>
              <a:solidFill>
                <a:srgbClr val="7F0055"/>
              </a:solidFill>
              <a:effectLst/>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DirList</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static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void</a:t>
            </a:r>
            <a:r>
              <a:rPr kumimoji="0" lang="en-US" altLang="zh-CN" sz="1200" b="0" i="0" u="none" strike="noStrike" cap="none" normalizeH="0" baseline="0" dirty="0" smtClean="0">
                <a:ln>
                  <a:noFill/>
                </a:ln>
                <a:solidFill>
                  <a:srgbClr val="000000"/>
                </a:solidFill>
                <a:effectLst/>
                <a:cs typeface="Courier New" pitchFamily="49" charset="0"/>
              </a:rPr>
              <a:t> main(String[] args) </a:t>
            </a:r>
            <a:r>
              <a:rPr kumimoji="0" lang="en-US" altLang="zh-CN" sz="1200" b="1" i="0" u="none" strike="noStrike" cap="none" normalizeH="0" baseline="0" dirty="0" smtClean="0">
                <a:ln>
                  <a:noFill/>
                </a:ln>
                <a:solidFill>
                  <a:srgbClr val="7F0055"/>
                </a:solidFill>
                <a:effectLst/>
                <a:cs typeface="Courier New" pitchFamily="49" charset="0"/>
              </a:rPr>
              <a:t>throws</a:t>
            </a:r>
            <a:r>
              <a:rPr kumimoji="0" lang="en-US" altLang="zh-CN" sz="1200" b="0" i="0" u="none" strike="noStrike" cap="none" normalizeH="0" baseline="0" dirty="0" smtClean="0">
                <a:ln>
                  <a:noFill/>
                </a:ln>
                <a:solidFill>
                  <a:srgbClr val="000000"/>
                </a:solidFill>
                <a:effectLst/>
                <a:cs typeface="Courier New" pitchFamily="49" charset="0"/>
              </a:rPr>
              <a:t> Exception</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File dir = </a:t>
            </a:r>
            <a:r>
              <a:rPr kumimoji="0" lang="en-US" altLang="zh-CN" sz="1200" b="1" i="0" u="none" strike="noStrike" cap="none" normalizeH="0" baseline="0" dirty="0" smtClean="0">
                <a:ln>
                  <a:noFill/>
                </a:ln>
                <a:solidFill>
                  <a:srgbClr val="7F0055"/>
                </a:solidFill>
                <a:effectLst/>
                <a:cs typeface="Courier New" pitchFamily="49" charset="0"/>
              </a:rPr>
              <a:t>new</a:t>
            </a:r>
            <a:r>
              <a:rPr kumimoji="0" lang="en-US" altLang="zh-CN" sz="1200" b="0" i="0" u="none" strike="noStrike" cap="none" normalizeH="0" baseline="0" dirty="0" smtClean="0">
                <a:ln>
                  <a:noFill/>
                </a:ln>
                <a:solidFill>
                  <a:srgbClr val="000000"/>
                </a:solidFill>
                <a:effectLst/>
                <a:cs typeface="Courier New" pitchFamily="49" charset="0"/>
              </a:rPr>
              <a:t> File(</a:t>
            </a:r>
            <a:r>
              <a:rPr kumimoji="0" lang="en-US" altLang="zh-CN" sz="1200" b="0" i="0" u="none" strike="noStrike" cap="none" normalizeH="0" baseline="0" dirty="0" err="1" smtClean="0">
                <a:ln>
                  <a:noFill/>
                </a:ln>
                <a:solidFill>
                  <a:srgbClr val="000000"/>
                </a:solidFill>
                <a:effectLst/>
                <a:cs typeface="Courier New" pitchFamily="49" charset="0"/>
              </a:rPr>
              <a:t>System.</a:t>
            </a:r>
            <a:r>
              <a:rPr kumimoji="0" lang="en-US" altLang="zh-CN" sz="1200" b="0" i="1" u="none" strike="noStrike" cap="none" normalizeH="0" baseline="0" dirty="0" err="1" smtClean="0">
                <a:ln>
                  <a:noFill/>
                </a:ln>
                <a:solidFill>
                  <a:srgbClr val="000000"/>
                </a:solidFill>
                <a:effectLst/>
                <a:cs typeface="Courier New" pitchFamily="49" charset="0"/>
              </a:rPr>
              <a:t>getProperty</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2A00FF"/>
                </a:solidFill>
                <a:effectLst/>
                <a:cs typeface="Courier New" pitchFamily="49" charset="0"/>
              </a:rPr>
              <a:t>"dir"</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if</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err="1" smtClean="0">
                <a:ln>
                  <a:noFill/>
                </a:ln>
                <a:solidFill>
                  <a:srgbClr val="000000"/>
                </a:solidFill>
                <a:effectLst/>
                <a:cs typeface="Courier New" pitchFamily="49" charset="0"/>
              </a:rPr>
              <a:t>dir.isDirectory</a:t>
            </a:r>
            <a:r>
              <a:rPr kumimoji="0" lang="en-US" altLang="zh-CN" sz="1200" b="0" i="0" u="none" strike="noStrike" cap="none" normalizeH="0" baseline="0" dirty="0" smtClean="0">
                <a:ln>
                  <a:noFill/>
                </a:ln>
                <a:solidFill>
                  <a:srgbClr val="000000"/>
                </a:solidFill>
                <a:effectLst/>
                <a:cs typeface="Courier New" pitchFamily="49" charset="0"/>
              </a:rPr>
              <a:t>())</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err="1" smtClean="0">
                <a:ln>
                  <a:noFill/>
                </a:ln>
                <a:solidFill>
                  <a:srgbClr val="000000"/>
                </a:solidFill>
                <a:effectLst/>
                <a:cs typeface="Courier New" pitchFamily="49" charset="0"/>
              </a:rPr>
              <a:t>System.</a:t>
            </a:r>
            <a:r>
              <a:rPr kumimoji="0" lang="en-US" altLang="zh-CN" sz="1200" b="0" i="1" u="none" strike="noStrike" cap="none" normalizeH="0" baseline="0" dirty="0" err="1" smtClean="0">
                <a:ln>
                  <a:noFill/>
                </a:ln>
                <a:solidFill>
                  <a:srgbClr val="0000C0"/>
                </a:solidFill>
                <a:effectLst/>
                <a:cs typeface="Courier New" pitchFamily="49" charset="0"/>
              </a:rPr>
              <a:t>out</a:t>
            </a:r>
            <a:r>
              <a:rPr kumimoji="0" lang="en-US" altLang="zh-CN" sz="1200" b="0" i="0" u="none" strike="noStrike" cap="none" normalizeH="0" baseline="0" dirty="0" err="1" smtClean="0">
                <a:ln>
                  <a:noFill/>
                </a:ln>
                <a:solidFill>
                  <a:srgbClr val="000000"/>
                </a:solidFill>
                <a:effectLst/>
                <a:cs typeface="Courier New" pitchFamily="49" charset="0"/>
              </a:rPr>
              <a:t>.println</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2A00FF"/>
                </a:solidFill>
                <a:effectLst/>
                <a:cs typeface="Courier New" pitchFamily="49" charset="0"/>
              </a:rPr>
              <a:t>"Not a directory"</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else</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for</a:t>
            </a:r>
            <a:r>
              <a:rPr kumimoji="0" lang="en-US" altLang="zh-CN" sz="1200" b="0" i="0" u="none" strike="noStrike" cap="none" normalizeH="0" baseline="0" dirty="0" smtClean="0">
                <a:ln>
                  <a:noFill/>
                </a:ln>
                <a:solidFill>
                  <a:srgbClr val="000000"/>
                </a:solidFill>
                <a:effectLst/>
                <a:cs typeface="Courier New" pitchFamily="49" charset="0"/>
              </a:rPr>
              <a:t> (String file : </a:t>
            </a:r>
            <a:r>
              <a:rPr kumimoji="0" lang="en-US" altLang="zh-CN" sz="1200" b="1" i="0" u="none" strike="noStrike" cap="none" normalizeH="0" baseline="0" dirty="0" err="1" smtClean="0">
                <a:ln>
                  <a:noFill/>
                </a:ln>
                <a:solidFill>
                  <a:srgbClr val="000000"/>
                </a:solidFill>
                <a:effectLst/>
                <a:cs typeface="Courier New" pitchFamily="49" charset="0"/>
              </a:rPr>
              <a:t>dir.list</a:t>
            </a:r>
            <a:r>
              <a:rPr kumimoji="0" lang="en-US" altLang="zh-CN" sz="1200" b="1"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000000"/>
                </a:solidFill>
                <a:effectLst/>
                <a:cs typeface="Courier New" pitchFamily="49" charset="0"/>
              </a:rPr>
              <a:t>)</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err="1" smtClean="0">
                <a:ln>
                  <a:noFill/>
                </a:ln>
                <a:solidFill>
                  <a:srgbClr val="000000"/>
                </a:solidFill>
                <a:effectLst/>
                <a:cs typeface="Courier New" pitchFamily="49" charset="0"/>
              </a:rPr>
              <a:t>System.</a:t>
            </a:r>
            <a:r>
              <a:rPr kumimoji="0" lang="en-US" altLang="zh-CN" sz="1200" b="0" i="1" u="none" strike="noStrike" cap="none" normalizeH="0" baseline="0" dirty="0" err="1" smtClean="0">
                <a:ln>
                  <a:noFill/>
                </a:ln>
                <a:solidFill>
                  <a:srgbClr val="0000C0"/>
                </a:solidFill>
                <a:effectLst/>
                <a:cs typeface="Courier New" pitchFamily="49" charset="0"/>
              </a:rPr>
              <a:t>out</a:t>
            </a:r>
            <a:r>
              <a:rPr kumimoji="0" lang="en-US" altLang="zh-CN" sz="1200" b="0" i="0" u="none" strike="noStrike" cap="none" normalizeH="0" baseline="0" dirty="0" err="1" smtClean="0">
                <a:ln>
                  <a:noFill/>
                </a:ln>
                <a:solidFill>
                  <a:srgbClr val="000000"/>
                </a:solidFill>
                <a:effectLst/>
                <a:cs typeface="Courier New" pitchFamily="49" charset="0"/>
              </a:rPr>
              <a:t>.println</a:t>
            </a:r>
            <a:r>
              <a:rPr kumimoji="0" lang="en-US" altLang="zh-CN" sz="1200" b="0" i="0" u="none" strike="noStrike" cap="none" normalizeH="0" baseline="0" dirty="0" smtClean="0">
                <a:ln>
                  <a:noFill/>
                </a:ln>
                <a:solidFill>
                  <a:srgbClr val="000000"/>
                </a:solidFill>
                <a:effectLst/>
                <a:cs typeface="Courier New" pitchFamily="49" charset="0"/>
              </a:rPr>
              <a:t>(file);</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p:txBody>
      </p:sp>
      <p:sp>
        <p:nvSpPr>
          <p:cNvPr id="5" name="Rectangle 3"/>
          <p:cNvSpPr txBox="1">
            <a:spLocks noChangeArrowheads="1"/>
          </p:cNvSpPr>
          <p:nvPr/>
        </p:nvSpPr>
        <p:spPr bwMode="auto">
          <a:xfrm>
            <a:off x="441769" y="925513"/>
            <a:ext cx="8197405"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dirty="0" smtClean="0">
                <a:latin typeface="微软雅黑" pitchFamily="34" charset="-122"/>
                <a:ea typeface="微软雅黑" pitchFamily="34" charset="-122"/>
              </a:rPr>
              <a:t>系统中应该尽量避免使用</a:t>
            </a:r>
            <a:r>
              <a:rPr lang="en-US" altLang="zh-CN" sz="1600" dirty="0" smtClean="0">
                <a:latin typeface="微软雅黑" pitchFamily="34" charset="-122"/>
                <a:ea typeface="微软雅黑" pitchFamily="34" charset="-122"/>
              </a:rPr>
              <a:t>Runtime.exec()</a:t>
            </a:r>
            <a:r>
              <a:rPr lang="zh-CN" altLang="en-US" sz="1600" dirty="0" smtClean="0">
                <a:latin typeface="微软雅黑" pitchFamily="34" charset="-122"/>
                <a:ea typeface="微软雅黑" pitchFamily="34" charset="-122"/>
              </a:rPr>
              <a:t>，若涉及到一些</a:t>
            </a:r>
            <a:r>
              <a:rPr lang="en-US" altLang="zh-CN" sz="1600" dirty="0" smtClean="0">
                <a:latin typeface="微软雅黑" pitchFamily="34" charset="-122"/>
                <a:ea typeface="微软雅黑" pitchFamily="34" charset="-122"/>
              </a:rPr>
              <a:t>JDK</a:t>
            </a:r>
            <a:r>
              <a:rPr lang="zh-CN" altLang="en-US" sz="1600" dirty="0" smtClean="0">
                <a:latin typeface="微软雅黑" pitchFamily="34" charset="-122"/>
                <a:ea typeface="微软雅黑" pitchFamily="34" charset="-122"/>
              </a:rPr>
              <a:t>未提供</a:t>
            </a:r>
            <a:r>
              <a:rPr lang="en-US" altLang="zh-CN" sz="1600" dirty="0" smtClean="0">
                <a:latin typeface="微软雅黑" pitchFamily="34" charset="-122"/>
                <a:ea typeface="微软雅黑" pitchFamily="34" charset="-122"/>
              </a:rPr>
              <a:t>API</a:t>
            </a:r>
            <a:r>
              <a:rPr lang="zh-CN" altLang="en-US" sz="1600" dirty="0" smtClean="0">
                <a:latin typeface="微软雅黑" pitchFamily="34" charset="-122"/>
                <a:ea typeface="微软雅黑" pitchFamily="34" charset="-122"/>
              </a:rPr>
              <a:t>的平台强相关的特性（如</a:t>
            </a:r>
            <a:r>
              <a:rPr lang="en-US" altLang="zh-CN" sz="1600" dirty="0" smtClean="0">
                <a:latin typeface="微软雅黑" pitchFamily="34" charset="-122"/>
                <a:ea typeface="微软雅黑" pitchFamily="34" charset="-122"/>
              </a:rPr>
              <a:t>windows</a:t>
            </a:r>
            <a:r>
              <a:rPr lang="zh-CN" altLang="en-US" sz="1600" dirty="0" smtClean="0">
                <a:latin typeface="微软雅黑" pitchFamily="34" charset="-122"/>
                <a:ea typeface="微软雅黑" pitchFamily="34" charset="-122"/>
              </a:rPr>
              <a:t>注册表访问），可优先考虑使用本地方法调用实现。</a:t>
            </a:r>
          </a:p>
        </p:txBody>
      </p:sp>
      <p:sp>
        <p:nvSpPr>
          <p:cNvPr id="6" name="矩形标注 5"/>
          <p:cNvSpPr/>
          <p:nvPr/>
        </p:nvSpPr>
        <p:spPr bwMode="auto">
          <a:xfrm>
            <a:off x="730467" y="2403272"/>
            <a:ext cx="2401841" cy="974928"/>
          </a:xfrm>
          <a:prstGeom prst="wedgeRectCallout">
            <a:avLst>
              <a:gd name="adj1" fmla="val 101163"/>
              <a:gd name="adj2" fmla="val 52256"/>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对于获取目录下文件列表的操作，</a:t>
            </a:r>
            <a:r>
              <a:rPr lang="en-US" altLang="zh-CN" sz="1400" dirty="0" smtClean="0">
                <a:latin typeface="微软雅黑" pitchFamily="34" charset="-122"/>
                <a:ea typeface="微软雅黑" pitchFamily="34" charset="-122"/>
              </a:rPr>
              <a:t>jdk</a:t>
            </a:r>
            <a:r>
              <a:rPr lang="zh-CN" altLang="en-US" sz="1400" dirty="0" smtClean="0">
                <a:latin typeface="微软雅黑" pitchFamily="34" charset="-122"/>
                <a:ea typeface="微软雅黑" pitchFamily="34" charset="-122"/>
              </a:rPr>
              <a:t>中已经提供了</a:t>
            </a:r>
            <a:r>
              <a:rPr lang="en-US" altLang="zh-CN" sz="1400" dirty="0" smtClean="0">
                <a:latin typeface="微软雅黑" pitchFamily="34" charset="-122"/>
                <a:ea typeface="微软雅黑" pitchFamily="34" charset="-122"/>
              </a:rPr>
              <a:t>api</a:t>
            </a:r>
            <a:r>
              <a:rPr lang="zh-CN" altLang="en-US" sz="1400" dirty="0" smtClean="0">
                <a:latin typeface="微软雅黑" pitchFamily="34" charset="-122"/>
                <a:ea typeface="微软雅黑" pitchFamily="34" charset="-122"/>
              </a:rPr>
              <a:t>实现，可避免使用</a:t>
            </a:r>
            <a:r>
              <a:rPr lang="en-US" altLang="zh-CN" sz="1400" dirty="0" smtClean="0">
                <a:latin typeface="微软雅黑" pitchFamily="34" charset="-122"/>
                <a:ea typeface="微软雅黑" pitchFamily="34" charset="-122"/>
              </a:rPr>
              <a:t>Runtime.exec()</a:t>
            </a:r>
            <a:endParaRPr lang="zh-CN" altLang="en-US" sz="1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对外部输入进行校验</a:t>
            </a:r>
          </a:p>
        </p:txBody>
      </p:sp>
      <p:sp>
        <p:nvSpPr>
          <p:cNvPr id="5" name="Rectangle 3"/>
          <p:cNvSpPr txBox="1">
            <a:spLocks noChangeArrowheads="1"/>
          </p:cNvSpPr>
          <p:nvPr/>
        </p:nvSpPr>
        <p:spPr bwMode="auto">
          <a:xfrm>
            <a:off x="373672" y="857417"/>
            <a:ext cx="8352035"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dirty="0" smtClean="0">
                <a:latin typeface="微软雅黑" pitchFamily="34" charset="-122"/>
                <a:ea typeface="微软雅黑" pitchFamily="34" charset="-122"/>
              </a:rPr>
              <a:t>对外部输入做校验和限制，防止其中包含一些命令分隔符或者重定向符（“</a:t>
            </a:r>
            <a:r>
              <a:rPr lang="en-US" altLang="zh-CN" sz="1600" dirty="0" smtClean="0">
                <a:latin typeface="微软雅黑" pitchFamily="34" charset="-122"/>
                <a:ea typeface="微软雅黑" pitchFamily="34" charset="-122"/>
              </a:rPr>
              <a:t>&amp;&amp;”</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&amp;”</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），用于连续执行多个命令或者重定向输入输出</a:t>
            </a:r>
          </a:p>
        </p:txBody>
      </p:sp>
      <p:sp>
        <p:nvSpPr>
          <p:cNvPr id="6" name="矩形标注 5"/>
          <p:cNvSpPr/>
          <p:nvPr/>
        </p:nvSpPr>
        <p:spPr bwMode="auto">
          <a:xfrm>
            <a:off x="616167" y="2276272"/>
            <a:ext cx="1954367" cy="496111"/>
          </a:xfrm>
          <a:prstGeom prst="wedgeRectCallout">
            <a:avLst>
              <a:gd name="adj1" fmla="val 108931"/>
              <a:gd name="adj2" fmla="val -26576"/>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使用正则表达式对输入范围做限制</a:t>
            </a:r>
          </a:p>
        </p:txBody>
      </p:sp>
      <p:sp>
        <p:nvSpPr>
          <p:cNvPr id="8" name="Rectangle 1"/>
          <p:cNvSpPr>
            <a:spLocks noChangeArrowheads="1"/>
          </p:cNvSpPr>
          <p:nvPr/>
        </p:nvSpPr>
        <p:spPr bwMode="auto">
          <a:xfrm>
            <a:off x="3581400" y="1876378"/>
            <a:ext cx="5057775" cy="1603422"/>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noAutofit/>
          </a:bodyPr>
          <a:lstStyle/>
          <a:p>
            <a:r>
              <a:rPr lang="en-US" altLang="zh-CN" sz="1400" dirty="0" smtClean="0">
                <a:solidFill>
                  <a:srgbClr val="3F7F5F"/>
                </a:solidFill>
                <a:latin typeface="微软雅黑" pitchFamily="34" charset="-122"/>
                <a:ea typeface="微软雅黑" pitchFamily="34" charset="-122"/>
                <a:cs typeface="Courier New" pitchFamily="49" charset="0"/>
              </a:rPr>
              <a:t>//</a:t>
            </a:r>
            <a:r>
              <a:rPr lang="zh-CN" altLang="en-US" sz="1400" dirty="0" smtClean="0">
                <a:solidFill>
                  <a:srgbClr val="3F7F5F"/>
                </a:solidFill>
                <a:latin typeface="微软雅黑" pitchFamily="34" charset="-122"/>
                <a:ea typeface="微软雅黑" pitchFamily="34" charset="-122"/>
                <a:cs typeface="Courier New" pitchFamily="49" charset="0"/>
              </a:rPr>
              <a:t>示例代码</a:t>
            </a:r>
            <a:endParaRPr lang="en-US" altLang="zh-CN" sz="1400" b="1" dirty="0" smtClean="0">
              <a:solidFill>
                <a:srgbClr val="7F0055"/>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if</a:t>
            </a: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400" b="1"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Pattern.matches</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4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"[0-9A-Za-z@.]+"</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dir</a:t>
            </a: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Handle error</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rPr>
              <a:t> </a:t>
            </a:r>
          </a:p>
        </p:txBody>
      </p:sp>
      <p:sp>
        <p:nvSpPr>
          <p:cNvPr id="9" name="矩形 8"/>
          <p:cNvSpPr/>
          <p:nvPr/>
        </p:nvSpPr>
        <p:spPr>
          <a:xfrm>
            <a:off x="505270" y="3849990"/>
            <a:ext cx="7632700"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zh-CN" altLang="en-US" sz="1400" kern="0" dirty="0" smtClean="0">
                <a:solidFill>
                  <a:srgbClr val="FF0000"/>
                </a:solidFill>
                <a:latin typeface="微软雅黑" pitchFamily="34" charset="-122"/>
                <a:ea typeface="微软雅黑" pitchFamily="34" charset="-122"/>
                <a:cs typeface="Courier New" pitchFamily="49" charset="0"/>
              </a:rPr>
              <a:t>备注</a:t>
            </a:r>
            <a:r>
              <a:rPr lang="en-US" altLang="zh-CN" sz="1400" kern="0" dirty="0" smtClean="0">
                <a:solidFill>
                  <a:srgbClr val="FF0000"/>
                </a:solidFill>
                <a:latin typeface="微软雅黑" pitchFamily="34" charset="-122"/>
                <a:ea typeface="微软雅黑" pitchFamily="34" charset="-122"/>
                <a:cs typeface="Courier New" pitchFamily="49" charset="0"/>
              </a:rPr>
              <a:t>: </a:t>
            </a:r>
            <a:r>
              <a:rPr lang="zh-CN" altLang="en-US" sz="1400" dirty="0" smtClean="0">
                <a:solidFill>
                  <a:srgbClr val="FF0000"/>
                </a:solidFill>
                <a:latin typeface="微软雅黑" pitchFamily="34" charset="-122"/>
                <a:ea typeface="微软雅黑" pitchFamily="34" charset="-122"/>
              </a:rPr>
              <a:t>由于调用的命令解释器跟</a:t>
            </a:r>
            <a:r>
              <a:rPr lang="en-US" altLang="zh-CN" sz="1400" dirty="0" smtClean="0">
                <a:solidFill>
                  <a:srgbClr val="FF0000"/>
                </a:solidFill>
                <a:latin typeface="微软雅黑" pitchFamily="34" charset="-122"/>
                <a:ea typeface="微软雅黑" pitchFamily="34" charset="-122"/>
              </a:rPr>
              <a:t>OS</a:t>
            </a:r>
            <a:r>
              <a:rPr lang="zh-CN" altLang="en-US" sz="1400" dirty="0" smtClean="0">
                <a:solidFill>
                  <a:srgbClr val="FF0000"/>
                </a:solidFill>
                <a:latin typeface="微软雅黑" pitchFamily="34" charset="-122"/>
                <a:ea typeface="微软雅黑" pitchFamily="34" charset="-122"/>
              </a:rPr>
              <a:t>平台相关，因此不同的</a:t>
            </a:r>
            <a:r>
              <a:rPr lang="en-US" altLang="zh-CN" sz="1400" dirty="0" smtClean="0">
                <a:solidFill>
                  <a:srgbClr val="FF0000"/>
                </a:solidFill>
                <a:latin typeface="微软雅黑" pitchFamily="34" charset="-122"/>
                <a:ea typeface="微软雅黑" pitchFamily="34" charset="-122"/>
              </a:rPr>
              <a:t>OS</a:t>
            </a:r>
            <a:r>
              <a:rPr lang="zh-CN" altLang="en-US" sz="1400" dirty="0" smtClean="0">
                <a:solidFill>
                  <a:srgbClr val="FF0000"/>
                </a:solidFill>
                <a:latin typeface="微软雅黑" pitchFamily="34" charset="-122"/>
                <a:ea typeface="微软雅黑" pitchFamily="34" charset="-122"/>
              </a:rPr>
              <a:t>所需的校验模式会不一样</a:t>
            </a:r>
            <a:endParaRPr lang="zh-CN" altLang="en-US" sz="1400" kern="0" dirty="0">
              <a:solidFill>
                <a:srgbClr val="FF0000"/>
              </a:solidFill>
              <a:latin typeface="微软雅黑" pitchFamily="34" charset="-122"/>
              <a:ea typeface="微软雅黑" pitchFamily="34" charset="-122"/>
              <a:cs typeface="Courier New" pitchFamily="49"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2586" y="223438"/>
            <a:ext cx="8066635" cy="438553"/>
          </a:xfrm>
        </p:spPr>
        <p:txBody>
          <a:bodyPr lIns="68553" tIns="34276" rIns="68553" bIns="34276" anchor="ctr">
            <a:spAutoFit/>
          </a:bodyPr>
          <a:lstStyle/>
          <a:p>
            <a:r>
              <a:rPr lang="zh-CN" altLang="en-US" sz="2400" dirty="0" smtClean="0">
                <a:cs typeface="+mn-cs"/>
              </a:rPr>
              <a:t>目录遍历攻击</a:t>
            </a:r>
            <a:endParaRPr lang="zh-CN" altLang="en-US" sz="2400" dirty="0">
              <a:cs typeface="+mn-cs"/>
            </a:endParaRPr>
          </a:p>
        </p:txBody>
      </p:sp>
      <p:sp>
        <p:nvSpPr>
          <p:cNvPr id="5" name="TextBox 4"/>
          <p:cNvSpPr txBox="1"/>
          <p:nvPr/>
        </p:nvSpPr>
        <p:spPr>
          <a:xfrm>
            <a:off x="590348" y="3962021"/>
            <a:ext cx="763270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50000"/>
              </a:lnSpc>
            </a:pPr>
            <a:r>
              <a:rPr lang="en-US" altLang="zh-CN" sz="1600" dirty="0" smtClean="0">
                <a:solidFill>
                  <a:schemeClr val="tx1"/>
                </a:solidFill>
                <a:latin typeface="微软雅黑" pitchFamily="34" charset="-122"/>
                <a:ea typeface="微软雅黑" pitchFamily="34" charset="-122"/>
              </a:rPr>
              <a:t>http://test.webarticles.com/show.jsp?view=</a:t>
            </a:r>
            <a:r>
              <a:rPr lang="en-US" altLang="zh-CN" sz="1600" b="1" dirty="0" smtClean="0">
                <a:solidFill>
                  <a:srgbClr val="FF0000"/>
                </a:solidFill>
                <a:latin typeface="微软雅黑" pitchFamily="34" charset="-122"/>
                <a:ea typeface="微软雅黑" pitchFamily="34" charset="-122"/>
              </a:rPr>
              <a:t>../../../../../Windows/system.ini</a:t>
            </a:r>
            <a:endParaRPr lang="zh-CN" altLang="en-US" sz="1600" b="1" dirty="0">
              <a:solidFill>
                <a:srgbClr val="FF0000"/>
              </a:solidFill>
              <a:latin typeface="微软雅黑" pitchFamily="34" charset="-122"/>
              <a:ea typeface="微软雅黑" pitchFamily="34" charset="-122"/>
              <a:hlinkClick r:id="rId3"/>
            </a:endParaRPr>
          </a:p>
        </p:txBody>
      </p:sp>
      <p:sp>
        <p:nvSpPr>
          <p:cNvPr id="6" name="TextBox 5"/>
          <p:cNvSpPr txBox="1"/>
          <p:nvPr/>
        </p:nvSpPr>
        <p:spPr>
          <a:xfrm>
            <a:off x="518193" y="2672503"/>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正常请求</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7" name="TextBox 6"/>
          <p:cNvSpPr txBox="1"/>
          <p:nvPr/>
        </p:nvSpPr>
        <p:spPr>
          <a:xfrm>
            <a:off x="518193" y="3585444"/>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恶意请求</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8" name="内容占位符 2"/>
          <p:cNvSpPr txBox="1">
            <a:spLocks/>
          </p:cNvSpPr>
          <p:nvPr/>
        </p:nvSpPr>
        <p:spPr bwMode="auto">
          <a:xfrm>
            <a:off x="503237" y="925513"/>
            <a:ext cx="5118245" cy="1558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spAutoFit/>
          </a:bodyPr>
          <a:lstStyle/>
          <a:p>
            <a:pPr marL="0" lvl="1" eaLnBrk="0" hangingPunct="0">
              <a:lnSpc>
                <a:spcPct val="120000"/>
              </a:lnSpc>
              <a:buClr>
                <a:srgbClr val="777777"/>
              </a:buClr>
              <a:buSzPct val="60000"/>
            </a:pPr>
            <a:r>
              <a:rPr lang="zh-CN" altLang="en-US" sz="1600" b="1" dirty="0" smtClean="0">
                <a:latin typeface="微软雅黑" pitchFamily="34" charset="-122"/>
                <a:ea typeface="微软雅黑" pitchFamily="34" charset="-122"/>
              </a:rPr>
              <a:t>目录遍历攻击：</a:t>
            </a:r>
            <a:r>
              <a:rPr lang="zh-CN" altLang="en-US" sz="1600" dirty="0" smtClean="0">
                <a:latin typeface="微软雅黑" pitchFamily="34" charset="-122"/>
                <a:ea typeface="微软雅黑" pitchFamily="34" charset="-122"/>
              </a:rPr>
              <a:t>由于应用程序未对外部输入的文件名或路径做有效地验证与清理，攻击者通过输入包含“上一层目录”符号</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如</a:t>
            </a:r>
            <a:r>
              <a:rPr lang="en-US" altLang="zh-CN" sz="1600" dirty="0" smtClean="0">
                <a:latin typeface="微软雅黑" pitchFamily="34" charset="-122"/>
                <a:ea typeface="微软雅黑" pitchFamily="34" charset="-122"/>
              </a:rPr>
              <a:t>Windows</a:t>
            </a:r>
            <a:r>
              <a:rPr lang="zh-CN" altLang="en-US" sz="1600" dirty="0" smtClean="0">
                <a:latin typeface="微软雅黑" pitchFamily="34" charset="-122"/>
                <a:ea typeface="微软雅黑" pitchFamily="34" charset="-122"/>
              </a:rPr>
              <a:t>中的“</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”与</a:t>
            </a:r>
            <a:r>
              <a:rPr lang="en-US" altLang="zh-CN" sz="1600" dirty="0" smtClean="0">
                <a:latin typeface="微软雅黑" pitchFamily="34" charset="-122"/>
                <a:ea typeface="微软雅黑" pitchFamily="34" charset="-122"/>
              </a:rPr>
              <a:t>Unix</a:t>
            </a:r>
            <a:r>
              <a:rPr lang="zh-CN" altLang="en-US" sz="1600" dirty="0" smtClean="0">
                <a:latin typeface="微软雅黑" pitchFamily="34" charset="-122"/>
                <a:ea typeface="微软雅黑" pitchFamily="34" charset="-122"/>
              </a:rPr>
              <a:t>中的“</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的文件路径，导航访问到服务器上的受限目录与文件。</a:t>
            </a:r>
            <a:endParaRPr lang="en-US" altLang="zh-CN" sz="1600" dirty="0" smtClean="0">
              <a:latin typeface="微软雅黑" pitchFamily="34" charset="-122"/>
              <a:ea typeface="微软雅黑" pitchFamily="34" charset="-122"/>
            </a:endParaRPr>
          </a:p>
        </p:txBody>
      </p:sp>
      <p:sp>
        <p:nvSpPr>
          <p:cNvPr id="10" name="TextBox 9"/>
          <p:cNvSpPr txBox="1"/>
          <p:nvPr/>
        </p:nvSpPr>
        <p:spPr>
          <a:xfrm>
            <a:off x="590274" y="3011057"/>
            <a:ext cx="763270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50000"/>
              </a:lnSpc>
            </a:pPr>
            <a:r>
              <a:rPr lang="en-US" altLang="zh-CN" sz="1600" dirty="0" smtClean="0">
                <a:solidFill>
                  <a:schemeClr val="tx1"/>
                </a:solidFill>
                <a:latin typeface="微软雅黑" pitchFamily="34" charset="-122"/>
                <a:ea typeface="微软雅黑" pitchFamily="34" charset="-122"/>
              </a:rPr>
              <a:t>http://test.webarticles.com/show.jsp?view=oldarchive.html</a:t>
            </a:r>
            <a:endParaRPr lang="zh-CN" altLang="en-US" sz="1600" dirty="0" smtClean="0">
              <a:solidFill>
                <a:schemeClr val="tx1"/>
              </a:solidFill>
              <a:latin typeface="微软雅黑" pitchFamily="34" charset="-122"/>
              <a:ea typeface="微软雅黑" pitchFamily="34" charset="-122"/>
              <a:hlinkClick r:id="rId3"/>
            </a:endParaRPr>
          </a:p>
        </p:txBody>
      </p:sp>
      <p:pic>
        <p:nvPicPr>
          <p:cNvPr id="632835" name="Picture 3"/>
          <p:cNvPicPr>
            <a:picLocks noChangeAspect="1" noChangeArrowheads="1"/>
          </p:cNvPicPr>
          <p:nvPr/>
        </p:nvPicPr>
        <p:blipFill>
          <a:blip r:embed="rId4" cstate="print"/>
          <a:srcRect/>
          <a:stretch>
            <a:fillRect/>
          </a:stretch>
        </p:blipFill>
        <p:spPr bwMode="auto">
          <a:xfrm>
            <a:off x="5755544" y="925513"/>
            <a:ext cx="2883631" cy="183570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32835"/>
                                        </p:tgtEl>
                                        <p:attrNameLst>
                                          <p:attrName>style.visibility</p:attrName>
                                        </p:attrNameLst>
                                      </p:cBhvr>
                                      <p:to>
                                        <p:strVal val="visible"/>
                                      </p:to>
                                    </p:set>
                                    <p:animEffect transition="in" filter="blinds(horizontal)">
                                      <p:cBhvr>
                                        <p:cTn id="10" dur="500"/>
                                        <p:tgtEl>
                                          <p:spTgt spid="6328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13710"/>
            <a:ext cx="8066635" cy="438553"/>
          </a:xfrm>
        </p:spPr>
        <p:txBody>
          <a:bodyPr lIns="68553" tIns="34276" rIns="68553" bIns="34276" anchor="ctr">
            <a:spAutoFit/>
          </a:bodyPr>
          <a:lstStyle/>
          <a:p>
            <a:r>
              <a:rPr lang="zh-CN" altLang="en-US" sz="2400" dirty="0" smtClean="0">
                <a:cs typeface="+mn-cs"/>
              </a:rPr>
              <a:t>目录遍历攻击的危害</a:t>
            </a:r>
            <a:endParaRPr lang="zh-CN" altLang="en-US" sz="2400" dirty="0">
              <a:cs typeface="+mn-cs"/>
            </a:endParaRPr>
          </a:p>
        </p:txBody>
      </p:sp>
      <p:sp>
        <p:nvSpPr>
          <p:cNvPr id="7" name="矩形 6"/>
          <p:cNvSpPr/>
          <p:nvPr/>
        </p:nvSpPr>
        <p:spPr>
          <a:xfrm>
            <a:off x="454092" y="869891"/>
            <a:ext cx="7632700" cy="683264"/>
          </a:xfrm>
          <a:prstGeom prst="rect">
            <a:avLst/>
          </a:prstGeom>
        </p:spPr>
        <p:txBody>
          <a:bodyPr wrap="square">
            <a:spAutoFit/>
          </a:bodyPr>
          <a:lstStyle/>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攻击者可以访问受限目录和文件</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攻击者可以执行恶意的命令或程序</a:t>
            </a:r>
            <a:endParaRPr lang="en-US" altLang="zh-CN" sz="1600" dirty="0" smtClean="0">
              <a:latin typeface="微软雅黑" pitchFamily="34" charset="-122"/>
              <a:ea typeface="微软雅黑" pitchFamily="34" charset="-122"/>
            </a:endParaRPr>
          </a:p>
        </p:txBody>
      </p:sp>
      <p:pic>
        <p:nvPicPr>
          <p:cNvPr id="631812" name="Picture 4" descr="http://www.wooyun.org/upload/201210/2518015195e28cc0b09e0487d094788ad8863d2e.jpg">
            <a:hlinkClick r:id="rId3"/>
          </p:cNvPr>
          <p:cNvPicPr>
            <a:picLocks noChangeAspect="1" noChangeArrowheads="1"/>
          </p:cNvPicPr>
          <p:nvPr/>
        </p:nvPicPr>
        <p:blipFill>
          <a:blip r:embed="rId4" cstate="print"/>
          <a:srcRect/>
          <a:stretch>
            <a:fillRect/>
          </a:stretch>
        </p:blipFill>
        <p:spPr bwMode="auto">
          <a:xfrm>
            <a:off x="503238" y="1570547"/>
            <a:ext cx="3751626" cy="2029570"/>
          </a:xfrm>
          <a:prstGeom prst="rect">
            <a:avLst/>
          </a:prstGeom>
          <a:noFill/>
        </p:spPr>
      </p:pic>
      <p:pic>
        <p:nvPicPr>
          <p:cNvPr id="631815" name="Picture 7"/>
          <p:cNvPicPr>
            <a:picLocks noChangeAspect="1" noChangeArrowheads="1"/>
          </p:cNvPicPr>
          <p:nvPr/>
        </p:nvPicPr>
        <p:blipFill>
          <a:blip r:embed="rId5" cstate="print"/>
          <a:srcRect/>
          <a:stretch>
            <a:fillRect/>
          </a:stretch>
        </p:blipFill>
        <p:spPr bwMode="auto">
          <a:xfrm>
            <a:off x="4474724" y="3054826"/>
            <a:ext cx="4204661" cy="1487012"/>
          </a:xfrm>
          <a:prstGeom prst="rect">
            <a:avLst/>
          </a:prstGeom>
          <a:noFill/>
          <a:ln w="9525">
            <a:noFill/>
            <a:miter lim="800000"/>
            <a:headEnd/>
            <a:tailEnd/>
          </a:ln>
        </p:spPr>
      </p:pic>
      <p:sp>
        <p:nvSpPr>
          <p:cNvPr id="10" name="云形标注 9"/>
          <p:cNvSpPr/>
          <p:nvPr/>
        </p:nvSpPr>
        <p:spPr bwMode="auto">
          <a:xfrm>
            <a:off x="4819068" y="1513912"/>
            <a:ext cx="1937332" cy="835587"/>
          </a:xfrm>
          <a:prstGeom prst="cloudCallout">
            <a:avLst>
              <a:gd name="adj1" fmla="val -91496"/>
              <a:gd name="adj2" fmla="val -14305"/>
            </a:avLst>
          </a:prstGeom>
          <a:solidFill>
            <a:schemeClr val="accent1">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pPr>
            <a:r>
              <a:rPr lang="zh-CN" altLang="en-US" sz="1200" dirty="0" smtClean="0">
                <a:latin typeface="微软雅黑" pitchFamily="34" charset="-122"/>
                <a:ea typeface="微软雅黑" pitchFamily="34" charset="-122"/>
              </a:rPr>
              <a:t>通过目录遍历查看</a:t>
            </a:r>
            <a:r>
              <a:rPr lang="en-US" altLang="zh-CN" sz="1200" dirty="0" smtClean="0">
                <a:latin typeface="微软雅黑" pitchFamily="34" charset="-122"/>
                <a:ea typeface="微软雅黑" pitchFamily="34" charset="-122"/>
              </a:rPr>
              <a:t>/etc/passwd</a:t>
            </a:r>
            <a:r>
              <a:rPr lang="zh-CN" altLang="en-US" sz="1200" dirty="0" smtClean="0">
                <a:latin typeface="微软雅黑" pitchFamily="34" charset="-122"/>
                <a:ea typeface="微软雅黑" pitchFamily="34" charset="-122"/>
              </a:rPr>
              <a:t>文件</a:t>
            </a:r>
          </a:p>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 name="云形标注 11"/>
          <p:cNvSpPr/>
          <p:nvPr/>
        </p:nvSpPr>
        <p:spPr bwMode="auto">
          <a:xfrm>
            <a:off x="2691577" y="3600117"/>
            <a:ext cx="1563287" cy="786073"/>
          </a:xfrm>
          <a:prstGeom prst="cloudCallout">
            <a:avLst>
              <a:gd name="adj1" fmla="val 65528"/>
              <a:gd name="adj2" fmla="val -40776"/>
            </a:avLst>
          </a:prstGeom>
          <a:solidFill>
            <a:schemeClr val="accent1">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pPr>
            <a:r>
              <a:rPr lang="zh-CN" altLang="en-US" sz="1200" dirty="0" smtClean="0">
                <a:latin typeface="微软雅黑" pitchFamily="34" charset="-122"/>
                <a:ea typeface="微软雅黑" pitchFamily="34" charset="-122"/>
              </a:rPr>
              <a:t>通过目录遍历执行系统命令</a:t>
            </a:r>
          </a:p>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1812"/>
                                        </p:tgtEl>
                                        <p:attrNameLst>
                                          <p:attrName>style.visibility</p:attrName>
                                        </p:attrNameLst>
                                      </p:cBhvr>
                                      <p:to>
                                        <p:strVal val="visible"/>
                                      </p:to>
                                    </p:set>
                                    <p:animEffect transition="in" filter="blinds(horizontal)">
                                      <p:cBhvr>
                                        <p:cTn id="7" dur="500"/>
                                        <p:tgtEl>
                                          <p:spTgt spid="6318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31815"/>
                                        </p:tgtEl>
                                        <p:attrNameLst>
                                          <p:attrName>style.visibility</p:attrName>
                                        </p:attrNameLst>
                                      </p:cBhvr>
                                      <p:to>
                                        <p:strVal val="visible"/>
                                      </p:to>
                                    </p:set>
                                    <p:animEffect transition="in" filter="blinds(horizontal)">
                                      <p:cBhvr>
                                        <p:cTn id="15" dur="500"/>
                                        <p:tgtEl>
                                          <p:spTgt spid="6318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4725" y="227422"/>
            <a:ext cx="8317293" cy="438553"/>
          </a:xfrm>
        </p:spPr>
        <p:txBody>
          <a:bodyPr wrap="square" lIns="68553" tIns="34276" rIns="68553" bIns="34276" anchor="ctr">
            <a:spAutoFit/>
          </a:bodyPr>
          <a:lstStyle/>
          <a:p>
            <a:r>
              <a:rPr lang="zh-CN" altLang="en-US" sz="2400" dirty="0" smtClean="0">
                <a:cs typeface="+mn-cs"/>
              </a:rPr>
              <a:t>业界案例</a:t>
            </a:r>
            <a:r>
              <a:rPr lang="en-US" altLang="zh-CN" sz="2400" dirty="0" smtClean="0">
                <a:cs typeface="+mn-cs"/>
              </a:rPr>
              <a:t>-</a:t>
            </a:r>
            <a:r>
              <a:rPr lang="en-US" altLang="zh-CN" dirty="0" smtClean="0"/>
              <a:t>Apple Mac OS X FTP Server </a:t>
            </a:r>
            <a:r>
              <a:rPr lang="zh-CN" altLang="en-US" dirty="0" smtClean="0"/>
              <a:t>绝对路径遍历漏洞</a:t>
            </a:r>
            <a:endParaRPr lang="zh-CN" altLang="en-US" sz="2400" dirty="0">
              <a:cs typeface="+mn-cs"/>
            </a:endParaRPr>
          </a:p>
        </p:txBody>
      </p:sp>
      <p:pic>
        <p:nvPicPr>
          <p:cNvPr id="174081" name="Picture 1"/>
          <p:cNvPicPr>
            <a:picLocks noChangeAspect="1" noChangeArrowheads="1"/>
          </p:cNvPicPr>
          <p:nvPr/>
        </p:nvPicPr>
        <p:blipFill>
          <a:blip r:embed="rId3" cstate="print"/>
          <a:srcRect/>
          <a:stretch>
            <a:fillRect/>
          </a:stretch>
        </p:blipFill>
        <p:spPr bwMode="auto">
          <a:xfrm>
            <a:off x="575498" y="2642716"/>
            <a:ext cx="7943382" cy="1637882"/>
          </a:xfrm>
          <a:prstGeom prst="rect">
            <a:avLst/>
          </a:prstGeom>
          <a:noFill/>
          <a:ln w="9525">
            <a:noFill/>
            <a:miter lim="800000"/>
            <a:headEnd/>
            <a:tailEnd/>
          </a:ln>
        </p:spPr>
      </p:pic>
      <p:pic>
        <p:nvPicPr>
          <p:cNvPr id="8" name="图片 7" descr="imagesCAHLMP6B.jpg"/>
          <p:cNvPicPr>
            <a:picLocks noChangeAspect="1"/>
          </p:cNvPicPr>
          <p:nvPr/>
        </p:nvPicPr>
        <p:blipFill>
          <a:blip r:embed="rId4" cstate="print"/>
          <a:stretch>
            <a:fillRect/>
          </a:stretch>
        </p:blipFill>
        <p:spPr>
          <a:xfrm>
            <a:off x="7455876" y="976444"/>
            <a:ext cx="1063003" cy="1327432"/>
          </a:xfrm>
          <a:prstGeom prst="rect">
            <a:avLst/>
          </a:prstGeom>
        </p:spPr>
      </p:pic>
      <p:sp>
        <p:nvSpPr>
          <p:cNvPr id="9" name="内容占位符 2"/>
          <p:cNvSpPr>
            <a:spLocks noGrp="1"/>
          </p:cNvSpPr>
          <p:nvPr>
            <p:ph idx="1"/>
          </p:nvPr>
        </p:nvSpPr>
        <p:spPr>
          <a:xfrm>
            <a:off x="474053" y="996540"/>
            <a:ext cx="6981823" cy="1262465"/>
          </a:xfrm>
          <a:noFill/>
          <a:ln w="9525" algn="ctr">
            <a:noFill/>
            <a:miter lim="800000"/>
            <a:headEnd/>
            <a:tailEnd/>
          </a:ln>
          <a:effectLst/>
        </p:spPr>
        <p:txBody>
          <a:bodyPr vert="horz" wrap="square" lIns="68562" tIns="34281" rIns="68562" bIns="34281" numCol="1" anchor="t" anchorCtr="0" compatLnSpc="1">
            <a:prstTxWarp prst="textNoShape">
              <a:avLst/>
            </a:prstTxWarp>
          </a:bodyPr>
          <a:lstStyle/>
          <a:p>
            <a:pPr marL="0" indent="0">
              <a:lnSpc>
                <a:spcPct val="120000"/>
              </a:lnSpc>
              <a:buNone/>
            </a:pPr>
            <a:r>
              <a:rPr lang="en-US" altLang="zh-CN" sz="1600" b="0" dirty="0" smtClean="0"/>
              <a:t>Apple Mac OS X</a:t>
            </a:r>
            <a:r>
              <a:rPr lang="zh-CN" altLang="en-US" sz="1600" b="0" dirty="0" smtClean="0"/>
              <a:t>是一款使用在</a:t>
            </a:r>
            <a:r>
              <a:rPr lang="en-US" altLang="zh-CN" sz="1600" b="0" dirty="0" smtClean="0"/>
              <a:t>Mac</a:t>
            </a:r>
            <a:r>
              <a:rPr lang="zh-CN" altLang="en-US" sz="1600" b="0" dirty="0" smtClean="0"/>
              <a:t>机器上的操作系统，基于</a:t>
            </a:r>
            <a:r>
              <a:rPr lang="en-US" altLang="zh-CN" sz="1600" b="0" dirty="0" smtClean="0"/>
              <a:t>BSD</a:t>
            </a:r>
            <a:r>
              <a:rPr lang="zh-CN" altLang="en-US" sz="1600" b="0" dirty="0" smtClean="0"/>
              <a:t>系统。 </a:t>
            </a:r>
            <a:br>
              <a:rPr lang="zh-CN" altLang="en-US" sz="1600" b="0" dirty="0" smtClean="0"/>
            </a:br>
            <a:r>
              <a:rPr lang="en-US" altLang="zh-CN" sz="1600" b="0" dirty="0" smtClean="0"/>
              <a:t>Apple Mac OS X 10.6.8</a:t>
            </a:r>
            <a:r>
              <a:rPr lang="zh-CN" altLang="en-US" sz="1600" b="0" dirty="0" smtClean="0"/>
              <a:t>之前版本的</a:t>
            </a:r>
            <a:r>
              <a:rPr lang="en-US" altLang="zh-CN" sz="1600" b="0" dirty="0" smtClean="0"/>
              <a:t>FTP Server</a:t>
            </a:r>
            <a:r>
              <a:rPr lang="zh-CN" altLang="en-US" sz="1600" b="0" dirty="0" smtClean="0"/>
              <a:t>组件中的</a:t>
            </a:r>
            <a:r>
              <a:rPr lang="en-US" altLang="zh-CN" sz="1600" b="0" dirty="0" smtClean="0"/>
              <a:t>xftpd</a:t>
            </a:r>
            <a:r>
              <a:rPr lang="zh-CN" altLang="en-US" sz="1600" b="0" dirty="0" smtClean="0"/>
              <a:t>中存在绝对路径遍历漏洞。远程攻击者可通过将根目录作为递归列表的起点来列出</a:t>
            </a:r>
            <a:r>
              <a:rPr lang="en-US" altLang="zh-CN" sz="1600" b="0" dirty="0" smtClean="0"/>
              <a:t>FTP</a:t>
            </a:r>
            <a:r>
              <a:rPr lang="zh-CN" altLang="en-US" sz="1600" b="0" dirty="0" smtClean="0"/>
              <a:t>根目录以外的文件。</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503237" y="2938591"/>
            <a:ext cx="8135937" cy="1704848"/>
          </a:xfrm>
          <a:prstGeom prst="rect">
            <a:avLst/>
          </a:prstGeom>
          <a:solidFill>
            <a:schemeClr val="bg1">
              <a:lumMod val="95000"/>
            </a:schemeClr>
          </a:solidFill>
          <a:ln>
            <a:solidFill>
              <a:schemeClr val="tx1"/>
            </a:solidFill>
            <a:prstDash val="lg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17" name="矩形 16"/>
          <p:cNvSpPr/>
          <p:nvPr/>
        </p:nvSpPr>
        <p:spPr bwMode="auto">
          <a:xfrm>
            <a:off x="522693" y="2901644"/>
            <a:ext cx="8116481" cy="307777"/>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buClr>
                <a:srgbClr val="CC9900"/>
              </a:buClr>
              <a:buFont typeface="Wingdings" pitchFamily="2" charset="2"/>
              <a:buChar char="n"/>
            </a:pPr>
            <a:endParaRPr lang="zh-CN" altLang="en-US" sz="1400" smtClean="0">
              <a:latin typeface="微软雅黑" pitchFamily="34" charset="-122"/>
              <a:ea typeface="微软雅黑" pitchFamily="34" charset="-122"/>
            </a:endParaRPr>
          </a:p>
        </p:txBody>
      </p:sp>
      <p:sp>
        <p:nvSpPr>
          <p:cNvPr id="2" name="标题 1"/>
          <p:cNvSpPr>
            <a:spLocks noGrp="1"/>
          </p:cNvSpPr>
          <p:nvPr>
            <p:ph type="title"/>
          </p:nvPr>
        </p:nvSpPr>
        <p:spPr>
          <a:xfrm>
            <a:off x="460858" y="188510"/>
            <a:ext cx="8066635" cy="438553"/>
          </a:xfrm>
        </p:spPr>
        <p:txBody>
          <a:bodyPr lIns="68553" tIns="34276" rIns="68553" bIns="34276" anchor="ctr">
            <a:spAutoFit/>
          </a:bodyPr>
          <a:lstStyle/>
          <a:p>
            <a:r>
              <a:rPr lang="en-US" altLang="zh-CN" sz="2400" dirty="0" smtClean="0">
                <a:cs typeface="+mn-cs"/>
              </a:rPr>
              <a:t>Exploit-</a:t>
            </a:r>
            <a:r>
              <a:rPr lang="zh-CN" altLang="en-US" sz="2400" dirty="0" smtClean="0">
                <a:cs typeface="+mn-cs"/>
              </a:rPr>
              <a:t>利用目录遍历访问未授权文件</a:t>
            </a:r>
            <a:endParaRPr lang="zh-CN" altLang="en-US" sz="2400" dirty="0">
              <a:cs typeface="+mn-cs"/>
            </a:endParaRPr>
          </a:p>
        </p:txBody>
      </p:sp>
      <p:sp>
        <p:nvSpPr>
          <p:cNvPr id="12" name="矩形 11"/>
          <p:cNvSpPr/>
          <p:nvPr/>
        </p:nvSpPr>
        <p:spPr>
          <a:xfrm>
            <a:off x="503238" y="925513"/>
            <a:ext cx="4068762" cy="1169551"/>
          </a:xfrm>
          <a:prstGeom prst="rect">
            <a:avLst/>
          </a:prstGeom>
          <a:ln>
            <a:solidFill>
              <a:schemeClr val="tx1"/>
            </a:solidFill>
          </a:ln>
        </p:spPr>
        <p:txBody>
          <a:bodyPr wrap="square">
            <a:spAutoFit/>
          </a:bodyPr>
          <a:lstStyle/>
          <a:p>
            <a:r>
              <a:rPr lang="zh-CN" altLang="en-US" sz="1400" b="1" dirty="0" smtClean="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在一个课程计划查看页面中提供了一个单选框让用户选择想要查看的课程计划</a:t>
            </a:r>
            <a:r>
              <a:rPr lang="en-US" altLang="zh-CN" sz="1400" dirty="0" smtClean="0">
                <a:latin typeface="微软雅黑" pitchFamily="34" charset="-122"/>
                <a:ea typeface="微软雅黑" pitchFamily="34" charset="-122"/>
              </a:rPr>
              <a:t>HTML</a:t>
            </a:r>
            <a:r>
              <a:rPr lang="zh-CN" altLang="en-US" sz="1400" dirty="0" smtClean="0">
                <a:latin typeface="微软雅黑" pitchFamily="34" charset="-122"/>
                <a:ea typeface="微软雅黑" pitchFamily="34" charset="-122"/>
              </a:rPr>
              <a:t>文件。利用后台未对输入的文件路径做校验和限制的漏洞进行目录遍历，访问未授权的文件</a:t>
            </a:r>
            <a:r>
              <a:rPr lang="en-US" altLang="zh-CN" sz="1400" dirty="0" smtClean="0">
                <a:latin typeface="微软雅黑" pitchFamily="34" charset="-122"/>
                <a:ea typeface="微软雅黑" pitchFamily="34" charset="-122"/>
              </a:rPr>
              <a:t>tomcat/conf/tomcat-users.xml</a:t>
            </a:r>
            <a:endParaRPr lang="zh-CN" altLang="en-US" sz="1400" dirty="0">
              <a:latin typeface="微软雅黑" pitchFamily="34" charset="-122"/>
              <a:ea typeface="微软雅黑" pitchFamily="34" charset="-122"/>
            </a:endParaRPr>
          </a:p>
        </p:txBody>
      </p:sp>
      <p:sp>
        <p:nvSpPr>
          <p:cNvPr id="15" name="矩形 14"/>
          <p:cNvSpPr/>
          <p:nvPr/>
        </p:nvSpPr>
        <p:spPr>
          <a:xfrm>
            <a:off x="4678494" y="925513"/>
            <a:ext cx="4057447" cy="1600438"/>
          </a:xfrm>
          <a:prstGeom prst="rect">
            <a:avLst/>
          </a:prstGeom>
          <a:ln>
            <a:solidFill>
              <a:schemeClr val="tx1"/>
            </a:solidFill>
          </a:ln>
        </p:spPr>
        <p:txBody>
          <a:bodyPr wrap="square">
            <a:spAutoFit/>
          </a:bodyPr>
          <a:lstStyle/>
          <a:p>
            <a:r>
              <a:rPr lang="zh-CN" altLang="en-US" sz="1400" b="1" dirty="0" smtClean="0">
                <a:latin typeface="微软雅黑" pitchFamily="34" charset="-122"/>
                <a:ea typeface="微软雅黑" pitchFamily="34" charset="-122"/>
              </a:rPr>
              <a:t>演示步骤：</a:t>
            </a:r>
            <a:endParaRPr lang="en-US" altLang="zh-CN" sz="1400" b="1"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进入漏洞演示页面，在单选框中任选一个文件</a:t>
            </a:r>
          </a:p>
          <a:p>
            <a:pPr marL="177800" indent="-177800">
              <a:buFont typeface="Wingdings" pitchFamily="2" charset="2"/>
              <a:buChar char="Ø"/>
            </a:pPr>
            <a:r>
              <a:rPr lang="zh-CN" altLang="en-US" sz="1400" dirty="0" smtClean="0">
                <a:latin typeface="微软雅黑" pitchFamily="34" charset="-122"/>
                <a:ea typeface="微软雅黑" pitchFamily="34" charset="-122"/>
              </a:rPr>
              <a:t>点击“</a:t>
            </a:r>
            <a:r>
              <a:rPr lang="en-US" altLang="zh-CN" sz="1400" dirty="0" smtClean="0">
                <a:latin typeface="微软雅黑" pitchFamily="34" charset="-122"/>
                <a:ea typeface="微软雅黑" pitchFamily="34" charset="-122"/>
              </a:rPr>
              <a:t>view file”</a:t>
            </a:r>
            <a:r>
              <a:rPr lang="zh-CN" altLang="en-US" sz="1400" dirty="0" smtClean="0">
                <a:latin typeface="微软雅黑" pitchFamily="34" charset="-122"/>
                <a:ea typeface="微软雅黑" pitchFamily="34" charset="-122"/>
              </a:rPr>
              <a:t>按钮提交请求。</a:t>
            </a:r>
          </a:p>
          <a:p>
            <a:pPr marL="177800" indent="-177800">
              <a:buFont typeface="Wingdings" pitchFamily="2" charset="2"/>
              <a:buChar char="Ø"/>
            </a:pPr>
            <a:r>
              <a:rPr lang="zh-CN" altLang="en-US" sz="1400" dirty="0" smtClean="0">
                <a:latin typeface="微软雅黑" pitchFamily="34" charset="-122"/>
                <a:ea typeface="微软雅黑" pitchFamily="34" charset="-122"/>
              </a:rPr>
              <a:t>用</a:t>
            </a:r>
            <a:r>
              <a:rPr lang="en-US" altLang="zh-CN" sz="1400" dirty="0" smtClean="0">
                <a:latin typeface="微软雅黑" pitchFamily="34" charset="-122"/>
                <a:ea typeface="微软雅黑" pitchFamily="34" charset="-122"/>
              </a:rPr>
              <a:t>Temper Data</a:t>
            </a:r>
            <a:r>
              <a:rPr lang="zh-CN" altLang="en-US" sz="1400" dirty="0" smtClean="0">
                <a:latin typeface="微软雅黑" pitchFamily="34" charset="-122"/>
                <a:ea typeface="微软雅黑" pitchFamily="34" charset="-122"/>
              </a:rPr>
              <a:t>拦截工具更改请求中的文件名参数，替换成经过</a:t>
            </a:r>
            <a:r>
              <a:rPr lang="en-US" altLang="zh-CN" sz="1400" dirty="0" smtClean="0">
                <a:latin typeface="微软雅黑" pitchFamily="34" charset="-122"/>
                <a:ea typeface="微软雅黑" pitchFamily="34" charset="-122"/>
              </a:rPr>
              <a:t>URL</a:t>
            </a:r>
            <a:r>
              <a:rPr lang="zh-CN" altLang="en-US" sz="1400" dirty="0" smtClean="0">
                <a:latin typeface="微软雅黑" pitchFamily="34" charset="-122"/>
                <a:ea typeface="微软雅黑" pitchFamily="34" charset="-122"/>
              </a:rPr>
              <a:t>编码的“</a:t>
            </a:r>
            <a:r>
              <a:rPr lang="en-US" altLang="zh-CN" sz="1400" dirty="0" smtClean="0">
                <a:latin typeface="微软雅黑" pitchFamily="34" charset="-122"/>
                <a:ea typeface="微软雅黑" pitchFamily="34" charset="-122"/>
              </a:rPr>
              <a:t>../../../conf/tomcat-users.xml”</a:t>
            </a:r>
            <a:r>
              <a:rPr lang="zh-CN" altLang="en-US" sz="1400" dirty="0" smtClean="0">
                <a:latin typeface="微软雅黑" pitchFamily="34" charset="-122"/>
                <a:ea typeface="微软雅黑" pitchFamily="34" charset="-122"/>
              </a:rPr>
              <a:t>，然后提交。</a:t>
            </a:r>
          </a:p>
          <a:p>
            <a:pPr marL="177800" indent="-177800">
              <a:buFont typeface="Wingdings" pitchFamily="2" charset="2"/>
              <a:buChar char="Ø"/>
            </a:pPr>
            <a:r>
              <a:rPr lang="zh-CN" altLang="en-US" sz="1400" dirty="0" smtClean="0">
                <a:latin typeface="微软雅黑" pitchFamily="34" charset="-122"/>
                <a:ea typeface="微软雅黑" pitchFamily="34" charset="-122"/>
              </a:rPr>
              <a:t>页面上显示目标文件的内容。</a:t>
            </a:r>
            <a:endParaRPr lang="en-US" altLang="zh-CN" sz="1400" dirty="0" smtClean="0">
              <a:latin typeface="微软雅黑" pitchFamily="34" charset="-122"/>
              <a:ea typeface="微软雅黑" pitchFamily="34" charset="-122"/>
            </a:endParaRPr>
          </a:p>
        </p:txBody>
      </p:sp>
      <p:sp>
        <p:nvSpPr>
          <p:cNvPr id="20" name="矩形 19"/>
          <p:cNvSpPr/>
          <p:nvPr/>
        </p:nvSpPr>
        <p:spPr>
          <a:xfrm>
            <a:off x="522694" y="2903045"/>
            <a:ext cx="955910" cy="307777"/>
          </a:xfrm>
          <a:prstGeom prst="rect">
            <a:avLst/>
          </a:prstGeom>
        </p:spPr>
        <p:txBody>
          <a:bodyPr wrap="square">
            <a:spAutoFit/>
          </a:bodyPr>
          <a:lstStyle/>
          <a:p>
            <a:r>
              <a:rPr lang="zh-CN" altLang="en-US" sz="1400" b="1" dirty="0" smtClean="0">
                <a:latin typeface="微软雅黑" pitchFamily="34" charset="-122"/>
                <a:ea typeface="微软雅黑" pitchFamily="34" charset="-122"/>
              </a:rPr>
              <a:t>执行结果：</a:t>
            </a:r>
            <a:endParaRPr lang="en-US" altLang="zh-CN" sz="1400" b="1" dirty="0" smtClean="0">
              <a:latin typeface="微软雅黑" pitchFamily="34" charset="-122"/>
              <a:ea typeface="微软雅黑" pitchFamily="34" charset="-122"/>
            </a:endParaRPr>
          </a:p>
        </p:txBody>
      </p:sp>
      <p:sp>
        <p:nvSpPr>
          <p:cNvPr id="21" name="矩形 20"/>
          <p:cNvSpPr/>
          <p:nvPr/>
        </p:nvSpPr>
        <p:spPr>
          <a:xfrm>
            <a:off x="6253398" y="3944598"/>
            <a:ext cx="2385776" cy="738664"/>
          </a:xfrm>
          <a:prstGeom prst="rect">
            <a:avLst/>
          </a:prstGeom>
        </p:spPr>
        <p:txBody>
          <a:bodyPr wrap="square">
            <a:spAutoFit/>
          </a:bodyPr>
          <a:lstStyle/>
          <a:p>
            <a:r>
              <a:rPr lang="zh-CN" altLang="en-US" sz="1400" dirty="0" smtClean="0">
                <a:latin typeface="微软雅黑" pitchFamily="34" charset="-122"/>
                <a:ea typeface="微软雅黑" pitchFamily="34" charset="-122"/>
              </a:rPr>
              <a:t>备注：本示例来源于</a:t>
            </a:r>
            <a:r>
              <a:rPr lang="en-US" altLang="zh-CN" sz="1400" dirty="0" smtClean="0">
                <a:latin typeface="微软雅黑" pitchFamily="34" charset="-122"/>
                <a:ea typeface="微软雅黑" pitchFamily="34" charset="-122"/>
              </a:rPr>
              <a:t>OWASP</a:t>
            </a:r>
            <a:r>
              <a:rPr lang="zh-CN" altLang="en-US"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WebGoat</a:t>
            </a:r>
            <a:r>
              <a:rPr lang="zh-CN" altLang="en-US" sz="1400" dirty="0" smtClean="0">
                <a:latin typeface="微软雅黑" pitchFamily="34" charset="-122"/>
                <a:ea typeface="微软雅黑" pitchFamily="34" charset="-122"/>
              </a:rPr>
              <a:t>开源项目</a:t>
            </a:r>
            <a:endParaRPr lang="en-US" altLang="zh-CN" sz="1400" dirty="0" smtClean="0">
              <a:latin typeface="微软雅黑" pitchFamily="34" charset="-122"/>
              <a:ea typeface="微软雅黑" pitchFamily="34" charset="-122"/>
            </a:endParaRPr>
          </a:p>
        </p:txBody>
      </p:sp>
      <p:sp>
        <p:nvSpPr>
          <p:cNvPr id="564228" name="Rectangle 4"/>
          <p:cNvSpPr>
            <a:spLocks noChangeArrowheads="1"/>
          </p:cNvSpPr>
          <p:nvPr/>
        </p:nvSpPr>
        <p:spPr bwMode="auto">
          <a:xfrm>
            <a:off x="512966" y="2095064"/>
            <a:ext cx="4068762" cy="253916"/>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File f =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File((dir + </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file).replaceAll(</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graphicFrame>
        <p:nvGraphicFramePr>
          <p:cNvPr id="564229" name="Object 5"/>
          <p:cNvGraphicFramePr>
            <a:graphicFrameLocks noChangeAspect="1"/>
          </p:cNvGraphicFramePr>
          <p:nvPr/>
        </p:nvGraphicFramePr>
        <p:xfrm>
          <a:off x="503238" y="2348980"/>
          <a:ext cx="3816350" cy="378042"/>
        </p:xfrm>
        <a:graphic>
          <a:graphicData uri="http://schemas.openxmlformats.org/presentationml/2006/ole">
            <p:oleObj spid="_x0000_s3074" name="包装程序外壳对象" showAsIcon="1" r:id="rId4" imgW="5943600" imgH="712440" progId="Package">
              <p:embed/>
            </p:oleObj>
          </a:graphicData>
        </a:graphic>
      </p:graphicFrame>
      <p:graphicFrame>
        <p:nvGraphicFramePr>
          <p:cNvPr id="16" name="Object 2"/>
          <p:cNvGraphicFramePr>
            <a:graphicFrameLocks noChangeAspect="1"/>
          </p:cNvGraphicFramePr>
          <p:nvPr/>
        </p:nvGraphicFramePr>
        <p:xfrm>
          <a:off x="6391582" y="2968361"/>
          <a:ext cx="2016224" cy="661280"/>
        </p:xfrm>
        <a:graphic>
          <a:graphicData uri="http://schemas.openxmlformats.org/presentationml/2006/ole">
            <p:oleObj spid="_x0000_s3075" name="包装程序外壳对象" showAsIcon="1" r:id="rId5" imgW="1362240" imgH="466560" progId="Package">
              <p:embed/>
            </p:oleObj>
          </a:graphicData>
        </a:graphic>
      </p:graphicFrame>
      <p:pic>
        <p:nvPicPr>
          <p:cNvPr id="564231" name="Picture 7"/>
          <p:cNvPicPr>
            <a:picLocks noChangeAspect="1" noChangeArrowheads="1"/>
          </p:cNvPicPr>
          <p:nvPr/>
        </p:nvPicPr>
        <p:blipFill>
          <a:blip r:embed="rId6" cstate="print"/>
          <a:srcRect/>
          <a:stretch>
            <a:fillRect/>
          </a:stretch>
        </p:blipFill>
        <p:spPr bwMode="auto">
          <a:xfrm>
            <a:off x="1478604" y="2977844"/>
            <a:ext cx="4543425" cy="156617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4228"/>
                                        </p:tgtEl>
                                        <p:attrNameLst>
                                          <p:attrName>style.visibility</p:attrName>
                                        </p:attrNameLst>
                                      </p:cBhvr>
                                      <p:to>
                                        <p:strVal val="visible"/>
                                      </p:to>
                                    </p:set>
                                    <p:animEffect transition="in" filter="blinds(horizontal)">
                                      <p:cBhvr>
                                        <p:cTn id="10" dur="500"/>
                                        <p:tgtEl>
                                          <p:spTgt spid="564228"/>
                                        </p:tgtEl>
                                      </p:cBhvr>
                                    </p:animEffect>
                                  </p:childTnLst>
                                </p:cTn>
                              </p:par>
                              <p:par>
                                <p:cTn id="11" presetID="3" presetClass="entr" presetSubtype="10" fill="hold" nodeType="withEffect">
                                  <p:stCondLst>
                                    <p:cond delay="0"/>
                                  </p:stCondLst>
                                  <p:childTnLst>
                                    <p:set>
                                      <p:cBhvr>
                                        <p:cTn id="12" dur="1" fill="hold">
                                          <p:stCondLst>
                                            <p:cond delay="0"/>
                                          </p:stCondLst>
                                        </p:cTn>
                                        <p:tgtEl>
                                          <p:spTgt spid="564229"/>
                                        </p:tgtEl>
                                        <p:attrNameLst>
                                          <p:attrName>style.visibility</p:attrName>
                                        </p:attrNameLst>
                                      </p:cBhvr>
                                      <p:to>
                                        <p:strVal val="visible"/>
                                      </p:to>
                                    </p:set>
                                    <p:animEffect transition="in" filter="blinds(horizontal)">
                                      <p:cBhvr>
                                        <p:cTn id="13" dur="500"/>
                                        <p:tgtEl>
                                          <p:spTgt spid="56422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par>
                                <p:cTn id="22" presetID="3" presetClass="entr" presetSubtype="10" fill="hold" grpId="0" nodeType="withEffect" nodePh="1">
                                  <p:stCondLst>
                                    <p:cond delay="0"/>
                                  </p:stCondLst>
                                  <p:endCondLst>
                                    <p:cond evt="begin" delay="0">
                                      <p:tn val="22"/>
                                    </p:cond>
                                  </p:end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linds(horizontal)">
                                      <p:cBhvr>
                                        <p:cTn id="30" dur="500"/>
                                        <p:tgtEl>
                                          <p:spTgt spid="21"/>
                                        </p:tgtEl>
                                      </p:cBhvr>
                                    </p:animEffect>
                                  </p:childTnLst>
                                </p:cTn>
                              </p:par>
                              <p:par>
                                <p:cTn id="31" presetID="3" presetClass="entr" presetSubtype="1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par>
                                <p:cTn id="34" presetID="3" presetClass="entr" presetSubtype="10" fill="hold" nodeType="withEffect">
                                  <p:stCondLst>
                                    <p:cond delay="0"/>
                                  </p:stCondLst>
                                  <p:childTnLst>
                                    <p:set>
                                      <p:cBhvr>
                                        <p:cTn id="35" dur="1" fill="hold">
                                          <p:stCondLst>
                                            <p:cond delay="0"/>
                                          </p:stCondLst>
                                        </p:cTn>
                                        <p:tgtEl>
                                          <p:spTgt spid="564231"/>
                                        </p:tgtEl>
                                        <p:attrNameLst>
                                          <p:attrName>style.visibility</p:attrName>
                                        </p:attrNameLst>
                                      </p:cBhvr>
                                      <p:to>
                                        <p:strVal val="visible"/>
                                      </p:to>
                                    </p:set>
                                    <p:animEffect transition="in" filter="blinds(horizontal)">
                                      <p:cBhvr>
                                        <p:cTn id="36" dur="500"/>
                                        <p:tgtEl>
                                          <p:spTgt spid="564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2" grpId="0" animBg="1"/>
      <p:bldP spid="15" grpId="0" animBg="1"/>
      <p:bldP spid="20" grpId="0"/>
      <p:bldP spid="21" grpId="0"/>
      <p:bldP spid="5642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外部输入路径验证前未进行标准化</a:t>
            </a:r>
          </a:p>
        </p:txBody>
      </p:sp>
      <p:sp>
        <p:nvSpPr>
          <p:cNvPr id="4" name="Rectangle 2"/>
          <p:cNvSpPr>
            <a:spLocks noChangeArrowheads="1"/>
          </p:cNvSpPr>
          <p:nvPr/>
        </p:nvSpPr>
        <p:spPr bwMode="auto">
          <a:xfrm>
            <a:off x="3619500" y="1796885"/>
            <a:ext cx="5019675" cy="2492990"/>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smtClean="0">
                <a:solidFill>
                  <a:srgbClr val="3F7F5F"/>
                </a:solidFill>
                <a:latin typeface="微软雅黑" pitchFamily="34" charset="-122"/>
                <a:ea typeface="微软雅黑" pitchFamily="34" charset="-122"/>
                <a:cs typeface="Consolas" pitchFamily="49" charset="0"/>
              </a:rPr>
              <a:t>//</a:t>
            </a:r>
            <a:r>
              <a:rPr lang="zh-CN" altLang="en-US" sz="1200" dirty="0" smtClean="0">
                <a:solidFill>
                  <a:srgbClr val="3F7F5F"/>
                </a:solidFill>
                <a:latin typeface="微软雅黑" pitchFamily="34" charset="-122"/>
                <a:ea typeface="微软雅黑" pitchFamily="34" charset="-122"/>
                <a:cs typeface="Consolas" pitchFamily="49" charset="0"/>
              </a:rPr>
              <a:t>示例代码</a:t>
            </a:r>
            <a:endParaRPr lang="en-US" altLang="zh-CN" sz="1200" dirty="0" smtClean="0">
              <a:solidFill>
                <a:srgbClr val="3F7F5F"/>
              </a:solidFill>
              <a:latin typeface="微软雅黑" pitchFamily="34" charset="-122"/>
              <a:ea typeface="微软雅黑" pitchFamily="34" charset="-122"/>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public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static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void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main(String[] arg) {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R="0" lvl="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 f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File(System.getProperty(</a:t>
            </a:r>
            <a:r>
              <a:rPr kumimoji="0" lang="en-US" altLang="zh-CN" sz="12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"user.home"</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p>
          <a:p>
            <a:pPr marR="0" lvl="0" algn="l" defTabSz="914400" rtl="0" eaLnBrk="0" fontAlgn="base" latinLnBrk="0" hangingPunct="0">
              <a:lnSpc>
                <a:spcPct val="100000"/>
              </a:lnSpc>
              <a:spcBef>
                <a:spcPct val="0"/>
              </a:spcBef>
              <a:spcAft>
                <a:spcPct val="0"/>
              </a:spcAft>
              <a:buClrTx/>
              <a:buSzTx/>
              <a:buFontTx/>
              <a:buNone/>
              <a:tabLst/>
            </a:pPr>
            <a:r>
              <a:rPr lang="en-US" altLang="zh-CN" sz="1200" dirty="0" smtClean="0">
                <a:solidFill>
                  <a:srgbClr val="000000"/>
                </a:solidFill>
                <a:latin typeface="微软雅黑" pitchFamily="34" charset="-122"/>
                <a:ea typeface="微软雅黑" pitchFamily="34" charset="-122"/>
                <a:cs typeface="Consolas"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System.getProperty(</a:t>
            </a:r>
            <a:r>
              <a:rPr kumimoji="0" lang="en-US" altLang="zh-CN" sz="12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"file.separator"</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arg[0]</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String absPath = f.getAbsolutePath();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if</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(!isInSecureDir(Paths.get(absPath)))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throw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IllegalArgumentException();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if</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(!validate(absPath)) {  </a:t>
            </a: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nsolas" pitchFamily="49" charset="0"/>
              </a:rPr>
              <a:t>// Validation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throw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IllegalArgumentException();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5" name="Rectangle 3"/>
          <p:cNvSpPr txBox="1">
            <a:spLocks noChangeArrowheads="1"/>
          </p:cNvSpPr>
          <p:nvPr/>
        </p:nvSpPr>
        <p:spPr bwMode="auto">
          <a:xfrm>
            <a:off x="343163" y="829706"/>
            <a:ext cx="8447546" cy="697757"/>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marL="93663" indent="-93663">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b="1"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虽然这里做了输入校验，但是校验前未对路径做标准化，很可能导致校验被快捷方式、符号链接等方式绕过。</a:t>
            </a:r>
            <a:endParaRPr lang="en-US" altLang="zh-CN" sz="1600" kern="0" dirty="0" smtClean="0">
              <a:solidFill>
                <a:srgbClr val="000000"/>
              </a:solidFill>
              <a:latin typeface="微软雅黑" pitchFamily="34" charset="-122"/>
              <a:ea typeface="微软雅黑" pitchFamily="34" charset="-122"/>
              <a:cs typeface="Courier New" pitchFamily="49" charset="0"/>
            </a:endParaRPr>
          </a:p>
          <a:p>
            <a:pPr marL="342900" indent="-342900">
              <a:lnSpc>
                <a:spcPct val="140000"/>
              </a:lnSpc>
              <a:buClr>
                <a:srgbClr val="777777"/>
              </a:buClr>
              <a:buSzPct val="60000"/>
              <a:buFont typeface="Wingdings" pitchFamily="2" charset="2"/>
              <a:buNone/>
              <a:defRPr/>
            </a:pPr>
            <a:endParaRPr lang="en-US" altLang="zh-CN" sz="16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697792" y="3158032"/>
            <a:ext cx="2664296" cy="792088"/>
          </a:xfrm>
          <a:prstGeom prst="wedgeRectCallout">
            <a:avLst>
              <a:gd name="adj1" fmla="val 74950"/>
              <a:gd name="adj2" fmla="val -121328"/>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en-US" altLang="zh-CN" sz="1200" dirty="0" smtClean="0">
                <a:latin typeface="微软雅黑" pitchFamily="34" charset="-122"/>
                <a:ea typeface="微软雅黑" pitchFamily="34" charset="-122"/>
              </a:rPr>
              <a:t>getAbsolutePath()</a:t>
            </a:r>
            <a:r>
              <a:rPr lang="zh-CN" altLang="zh-CN" sz="1200" dirty="0" smtClean="0">
                <a:latin typeface="微软雅黑" pitchFamily="34" charset="-122"/>
                <a:ea typeface="微软雅黑" pitchFamily="34" charset="-122"/>
              </a:rPr>
              <a:t>方法</a:t>
            </a:r>
            <a:r>
              <a:rPr lang="zh-CN" altLang="en-US" sz="1200" dirty="0" smtClean="0">
                <a:latin typeface="微软雅黑" pitchFamily="34" charset="-122"/>
                <a:ea typeface="微软雅黑" pitchFamily="34" charset="-122"/>
              </a:rPr>
              <a:t>用来获取文件的绝对路径，但不会解析符号链接、别名、快捷方式</a:t>
            </a:r>
            <a:endParaRPr lang="zh-CN" altLang="zh-CN" sz="12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74474" y="1976876"/>
            <a:ext cx="5064702" cy="2564961"/>
          </a:xfrm>
          <a:prstGeom prst="rect">
            <a:avLst/>
          </a:prstGeom>
          <a:solidFill>
            <a:schemeClr val="bg1">
              <a:lumMod val="85000"/>
            </a:schemeClr>
          </a:solidFill>
        </p:spPr>
        <p:txBody>
          <a:bodyPr wrap="square" rtlCol="0">
            <a:spAutoFit/>
          </a:bodyPr>
          <a:lstStyle/>
          <a:p>
            <a:pPr lvl="0"/>
            <a:r>
              <a:rPr lang="en-US" altLang="zh-CN" sz="1200" dirty="0" smtClean="0">
                <a:solidFill>
                  <a:srgbClr val="3F7F5F"/>
                </a:solidFill>
                <a:latin typeface="微软雅黑" pitchFamily="34" charset="-122"/>
                <a:ea typeface="微软雅黑" pitchFamily="34" charset="-122"/>
                <a:cs typeface="Consolas" pitchFamily="49" charset="0"/>
              </a:rPr>
              <a:t>//</a:t>
            </a:r>
            <a:r>
              <a:rPr lang="zh-CN" altLang="en-US" sz="1200" dirty="0" smtClean="0">
                <a:solidFill>
                  <a:srgbClr val="3F7F5F"/>
                </a:solidFill>
                <a:latin typeface="微软雅黑" pitchFamily="34" charset="-122"/>
                <a:ea typeface="微软雅黑" pitchFamily="34" charset="-122"/>
                <a:cs typeface="Consolas" pitchFamily="49" charset="0"/>
              </a:rPr>
              <a:t>示例代码</a:t>
            </a:r>
            <a:endParaRPr lang="en-US" altLang="zh-CN" sz="1200" b="1" dirty="0" smtClean="0">
              <a:solidFill>
                <a:srgbClr val="7F0055"/>
              </a:solidFill>
              <a:latin typeface="微软雅黑" pitchFamily="34" charset="-122"/>
              <a:ea typeface="微软雅黑" pitchFamily="34" charset="-122"/>
              <a:cs typeface="Consolas" pitchFamily="49" charset="0"/>
            </a:endParaRPr>
          </a:p>
          <a:p>
            <a:r>
              <a:rPr lang="en-US" altLang="zh-CN" sz="1200" b="1" dirty="0" smtClean="0">
                <a:solidFill>
                  <a:srgbClr val="7F0055"/>
                </a:solidFill>
                <a:latin typeface="微软雅黑" pitchFamily="34" charset="-122"/>
                <a:ea typeface="微软雅黑" pitchFamily="34" charset="-122"/>
                <a:cs typeface="Consolas" pitchFamily="49" charset="0"/>
              </a:rPr>
              <a:t>public static void main </a:t>
            </a:r>
            <a:r>
              <a:rPr lang="en-US" altLang="zh-CN" sz="1200" dirty="0" smtClean="0">
                <a:latin typeface="微软雅黑" pitchFamily="34" charset="-122"/>
                <a:ea typeface="微软雅黑" pitchFamily="34" charset="-122"/>
              </a:rPr>
              <a:t>(String[] args) throws IOException {</a:t>
            </a:r>
          </a:p>
          <a:p>
            <a:r>
              <a:rPr lang="en-US" altLang="zh-CN" sz="1200" dirty="0" smtClean="0">
                <a:latin typeface="微软雅黑" pitchFamily="34" charset="-122"/>
                <a:ea typeface="微软雅黑" pitchFamily="34" charset="-122"/>
              </a:rPr>
              <a:t>         File f = </a:t>
            </a:r>
            <a:r>
              <a:rPr lang="en-US" altLang="zh-CN" sz="1200" b="1" dirty="0" smtClean="0">
                <a:solidFill>
                  <a:srgbClr val="7F0055"/>
                </a:solidFill>
                <a:latin typeface="微软雅黑" pitchFamily="34" charset="-122"/>
                <a:ea typeface="微软雅黑" pitchFamily="34" charset="-122"/>
                <a:cs typeface="Consolas" pitchFamily="49" charset="0"/>
              </a:rPr>
              <a:t>new</a:t>
            </a:r>
            <a:r>
              <a:rPr lang="en-US" altLang="zh-CN" sz="1200" dirty="0" smtClean="0">
                <a:latin typeface="微软雅黑" pitchFamily="34" charset="-122"/>
                <a:ea typeface="微软雅黑" pitchFamily="34" charset="-122"/>
              </a:rPr>
              <a:t> File(System.getProperty("</a:t>
            </a:r>
            <a:r>
              <a:rPr lang="en-US" altLang="zh-CN" sz="1200" dirty="0" smtClean="0">
                <a:solidFill>
                  <a:srgbClr val="2A00FF"/>
                </a:solidFill>
                <a:latin typeface="微软雅黑" pitchFamily="34" charset="-122"/>
                <a:ea typeface="微软雅黑" pitchFamily="34" charset="-122"/>
                <a:cs typeface="Consolas" pitchFamily="49" charset="0"/>
              </a:rPr>
              <a:t>user.home</a:t>
            </a:r>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                            + System.getProperty("</a:t>
            </a:r>
            <a:r>
              <a:rPr lang="en-US" altLang="zh-CN" sz="1200" dirty="0" smtClean="0">
                <a:solidFill>
                  <a:srgbClr val="2A00FF"/>
                </a:solidFill>
                <a:latin typeface="微软雅黑" pitchFamily="34" charset="-122"/>
                <a:ea typeface="微软雅黑" pitchFamily="34" charset="-122"/>
                <a:cs typeface="Consolas" pitchFamily="49" charset="0"/>
              </a:rPr>
              <a:t>file.separator</a:t>
            </a:r>
            <a:r>
              <a:rPr lang="en-US" altLang="zh-CN" sz="1200" dirty="0" smtClean="0">
                <a:latin typeface="微软雅黑" pitchFamily="34" charset="-122"/>
                <a:ea typeface="微软雅黑" pitchFamily="34" charset="-122"/>
              </a:rPr>
              <a:t>")+ args[0]);</a:t>
            </a:r>
          </a:p>
          <a:p>
            <a:r>
              <a:rPr lang="en-US" altLang="zh-CN" sz="1200" dirty="0" smtClean="0">
                <a:latin typeface="微软雅黑" pitchFamily="34" charset="-122"/>
                <a:ea typeface="微软雅黑" pitchFamily="34" charset="-122"/>
              </a:rPr>
              <a:t>        </a:t>
            </a:r>
            <a:r>
              <a:rPr lang="en-US" altLang="zh-CN" sz="1200" b="1" dirty="0" smtClean="0">
                <a:solidFill>
                  <a:srgbClr val="000000"/>
                </a:solidFill>
                <a:latin typeface="微软雅黑" pitchFamily="34" charset="-122"/>
                <a:ea typeface="微软雅黑" pitchFamily="34" charset="-122"/>
                <a:cs typeface="Consolas" pitchFamily="49" charset="0"/>
              </a:rPr>
              <a:t>String canonicalPath = f.getCanonicalPath();</a:t>
            </a:r>
          </a:p>
          <a:p>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if </a:t>
            </a:r>
            <a:r>
              <a:rPr lang="en-US" altLang="zh-CN" sz="1200" dirty="0" smtClean="0">
                <a:latin typeface="微软雅黑" pitchFamily="34" charset="-122"/>
                <a:ea typeface="微软雅黑" pitchFamily="34" charset="-122"/>
              </a:rPr>
              <a:t>(!isInSecureDir(Paths.get(canonicalPath))) {</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throw</a:t>
            </a:r>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new</a:t>
            </a:r>
            <a:r>
              <a:rPr lang="en-US" altLang="zh-CN" sz="1200" dirty="0" smtClean="0">
                <a:latin typeface="微软雅黑" pitchFamily="34" charset="-122"/>
                <a:ea typeface="微软雅黑" pitchFamily="34" charset="-122"/>
              </a:rPr>
              <a:t> IllegalArgumentException();</a:t>
            </a:r>
          </a:p>
          <a:p>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if</a:t>
            </a:r>
            <a:r>
              <a:rPr lang="en-US" altLang="zh-CN" sz="1200" dirty="0" smtClean="0">
                <a:latin typeface="微软雅黑" pitchFamily="34" charset="-122"/>
                <a:ea typeface="微软雅黑" pitchFamily="34" charset="-122"/>
              </a:rPr>
              <a:t> (!validate(canonicalPath)) {  </a:t>
            </a:r>
            <a:r>
              <a:rPr lang="en-US" altLang="zh-CN" sz="1200" dirty="0" smtClean="0">
                <a:solidFill>
                  <a:srgbClr val="3F7F5F"/>
                </a:solidFill>
                <a:latin typeface="微软雅黑" pitchFamily="34" charset="-122"/>
                <a:ea typeface="微软雅黑" pitchFamily="34" charset="-122"/>
                <a:cs typeface="Consolas" pitchFamily="49" charset="0"/>
              </a:rPr>
              <a:t>// Validation</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throw</a:t>
            </a:r>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new</a:t>
            </a:r>
            <a:r>
              <a:rPr lang="en-US" altLang="zh-CN" sz="1200" dirty="0" smtClean="0">
                <a:latin typeface="微软雅黑" pitchFamily="34" charset="-122"/>
                <a:ea typeface="微软雅黑" pitchFamily="34" charset="-122"/>
              </a:rPr>
              <a:t> IllegalArgumentException();</a:t>
            </a:r>
          </a:p>
          <a:p>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dirty="0" smtClean="0">
                <a:cs typeface="+mn-cs"/>
              </a:rPr>
              <a:t>验证时使用文件的标准路径</a:t>
            </a:r>
            <a:endParaRPr lang="zh-CN" altLang="en-US" sz="2400" dirty="0" smtClean="0">
              <a:cs typeface="+mn-cs"/>
            </a:endParaRPr>
          </a:p>
        </p:txBody>
      </p:sp>
      <p:sp>
        <p:nvSpPr>
          <p:cNvPr id="5" name="Rectangle 3"/>
          <p:cNvSpPr txBox="1">
            <a:spLocks noChangeArrowheads="1"/>
          </p:cNvSpPr>
          <p:nvPr/>
        </p:nvSpPr>
        <p:spPr bwMode="auto">
          <a:xfrm>
            <a:off x="432040" y="867144"/>
            <a:ext cx="8207135" cy="139345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b="1"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zh-CN" sz="1600" dirty="0" smtClean="0">
                <a:latin typeface="微软雅黑" pitchFamily="34" charset="-122"/>
                <a:ea typeface="微软雅黑" pitchFamily="34" charset="-122"/>
              </a:rPr>
              <a:t>路径在验证时会有很多干扰因素，如相对路径与绝对路径，路经中的“</a:t>
            </a:r>
            <a:r>
              <a:rPr lang="en-US" altLang="zh-CN"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”和“</a:t>
            </a:r>
            <a:r>
              <a:rPr lang="en-US" altLang="zh-CN"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”，路径中的符号链接、硬链接、快捷路径、别名等。另外，同一个文件可能有不同的表达方式，所以在验证路径时需要对路径进行标准化</a:t>
            </a:r>
            <a:r>
              <a:rPr lang="en-US" altLang="zh-CN" sz="1600" dirty="0" smtClean="0">
                <a:latin typeface="微软雅黑" pitchFamily="34" charset="-122"/>
                <a:ea typeface="微软雅黑" pitchFamily="34" charset="-122"/>
              </a:rPr>
              <a:t>(canonicalization )</a:t>
            </a:r>
            <a:r>
              <a:rPr lang="zh-CN" altLang="zh-CN" sz="1600" dirty="0" smtClean="0">
                <a:latin typeface="微软雅黑" pitchFamily="34" charset="-122"/>
                <a:ea typeface="微软雅黑" pitchFamily="34" charset="-122"/>
              </a:rPr>
              <a:t>，使得路径表达</a:t>
            </a:r>
            <a:r>
              <a:rPr lang="zh-CN" altLang="en-US" sz="1600" dirty="0" smtClean="0">
                <a:latin typeface="微软雅黑" pitchFamily="34" charset="-122"/>
                <a:ea typeface="微软雅黑" pitchFamily="34" charset="-122"/>
              </a:rPr>
              <a:t>标准</a:t>
            </a:r>
            <a:r>
              <a:rPr lang="zh-CN" altLang="zh-CN" sz="1600" dirty="0" smtClean="0">
                <a:latin typeface="微软雅黑" pitchFamily="34" charset="-122"/>
                <a:ea typeface="微软雅黑" pitchFamily="34" charset="-122"/>
              </a:rPr>
              <a:t>化后进行无歧义的比较</a:t>
            </a:r>
            <a:r>
              <a:rPr lang="zh-CN" altLang="en-US" sz="1600" dirty="0" smtClean="0">
                <a:latin typeface="微软雅黑" pitchFamily="34" charset="-122"/>
                <a:ea typeface="微软雅黑" pitchFamily="34" charset="-122"/>
              </a:rPr>
              <a:t>。</a:t>
            </a:r>
          </a:p>
          <a:p>
            <a:pPr marL="342900" indent="-342900">
              <a:lnSpc>
                <a:spcPct val="140000"/>
              </a:lnSpc>
              <a:buClr>
                <a:srgbClr val="777777"/>
              </a:buClr>
              <a:buSzPct val="60000"/>
              <a:defRPr/>
            </a:pPr>
            <a:endParaRPr lang="en-US" altLang="zh-CN" sz="1600" kern="0" dirty="0" smtClean="0">
              <a:solidFill>
                <a:srgbClr val="000000"/>
              </a:solidFill>
              <a:latin typeface="微软雅黑" pitchFamily="34" charset="-122"/>
              <a:ea typeface="微软雅黑" pitchFamily="34" charset="-122"/>
              <a:cs typeface="Courier New" pitchFamily="49" charset="0"/>
            </a:endParaRPr>
          </a:p>
          <a:p>
            <a:pPr marL="342900" indent="-342900">
              <a:lnSpc>
                <a:spcPct val="140000"/>
              </a:lnSpc>
              <a:buClr>
                <a:srgbClr val="777777"/>
              </a:buClr>
              <a:buSzPct val="60000"/>
              <a:buFont typeface="Wingdings" pitchFamily="2" charset="2"/>
              <a:buNone/>
              <a:defRPr/>
            </a:pPr>
            <a:endParaRPr lang="en-US" altLang="zh-CN" sz="16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622542" y="2676937"/>
            <a:ext cx="2664296" cy="792088"/>
          </a:xfrm>
          <a:prstGeom prst="wedgeRectCallout">
            <a:avLst>
              <a:gd name="adj1" fmla="val 87226"/>
              <a:gd name="adj2" fmla="val -1002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en-US" altLang="zh-CN" sz="1200" dirty="0" smtClean="0">
                <a:latin typeface="微软雅黑" pitchFamily="34" charset="-122"/>
                <a:ea typeface="微软雅黑" pitchFamily="34" charset="-122"/>
              </a:rPr>
              <a:t>getCanonicalPath() </a:t>
            </a:r>
            <a:r>
              <a:rPr lang="zh-CN" altLang="en-US" sz="1200" dirty="0" smtClean="0">
                <a:latin typeface="微软雅黑" pitchFamily="34" charset="-122"/>
                <a:ea typeface="微软雅黑" pitchFamily="34" charset="-122"/>
              </a:rPr>
              <a:t>方法解析文件别名、快捷方式、符号链接、以及“</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”符号，从而返回文件的标准全路径</a:t>
            </a:r>
            <a:endParaRPr lang="zh-CN" altLang="zh-CN" sz="12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3"/>
          <p:cNvPicPr>
            <a:picLocks noChangeAspect="1" noChangeArrowheads="1"/>
          </p:cNvPicPr>
          <p:nvPr/>
        </p:nvPicPr>
        <p:blipFill>
          <a:blip r:embed="rId2" cstate="print">
            <a:grayscl/>
          </a:blip>
          <a:srcRect/>
          <a:stretch>
            <a:fillRect/>
          </a:stretch>
        </p:blipFill>
        <p:spPr bwMode="auto">
          <a:xfrm>
            <a:off x="2556022" y="2953884"/>
            <a:ext cx="4104053" cy="1587954"/>
          </a:xfrm>
          <a:prstGeom prst="rect">
            <a:avLst/>
          </a:prstGeom>
          <a:noFill/>
          <a:ln w="9525" algn="ctr">
            <a:noFill/>
            <a:miter lim="800000"/>
            <a:headEnd/>
            <a:tailEnd/>
          </a:ln>
        </p:spPr>
      </p:pic>
      <p:pic>
        <p:nvPicPr>
          <p:cNvPr id="73733" name="Picture 2"/>
          <p:cNvPicPr>
            <a:picLocks noChangeAspect="1" noChangeArrowheads="1"/>
          </p:cNvPicPr>
          <p:nvPr/>
        </p:nvPicPr>
        <p:blipFill>
          <a:blip r:embed="rId3" cstate="print"/>
          <a:srcRect l="24448" t="26755" r="17342" b="5722"/>
          <a:stretch>
            <a:fillRect/>
          </a:stretch>
        </p:blipFill>
        <p:spPr bwMode="auto">
          <a:xfrm>
            <a:off x="3278346" y="925513"/>
            <a:ext cx="2651244" cy="2108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93190" y="1709084"/>
            <a:ext cx="6342869" cy="1533866"/>
          </a:xfrm>
        </p:spPr>
        <p:txBody>
          <a:bodyPr/>
          <a:lstStyle/>
          <a:p>
            <a:r>
              <a:rPr lang="en-US" altLang="zh-CN" sz="4400" dirty="0" smtClean="0">
                <a:latin typeface="微软雅黑" pitchFamily="34" charset="-122"/>
                <a:ea typeface="微软雅黑" pitchFamily="34" charset="-122"/>
              </a:rPr>
              <a:t>Java</a:t>
            </a:r>
            <a:r>
              <a:rPr lang="zh-CN" altLang="en-US" sz="4400" dirty="0" smtClean="0">
                <a:latin typeface="微软雅黑" pitchFamily="34" charset="-122"/>
                <a:ea typeface="微软雅黑" pitchFamily="34" charset="-122"/>
              </a:rPr>
              <a:t>安全编码</a:t>
            </a:r>
            <a:r>
              <a:rPr lang="en-US" altLang="zh-CN" sz="4400" dirty="0" smtClean="0">
                <a:latin typeface="微软雅黑" pitchFamily="34" charset="-122"/>
                <a:ea typeface="微软雅黑" pitchFamily="34" charset="-122"/>
              </a:rPr>
              <a:t/>
            </a:r>
            <a:br>
              <a:rPr lang="en-US" altLang="zh-CN" sz="4400" dirty="0" smtClean="0">
                <a:latin typeface="微软雅黑" pitchFamily="34" charset="-122"/>
                <a:ea typeface="微软雅黑" pitchFamily="34" charset="-122"/>
              </a:rPr>
            </a:br>
            <a:r>
              <a:rPr lang="en-US" altLang="zh-CN" sz="4400" dirty="0" smtClean="0">
                <a:latin typeface="微软雅黑" pitchFamily="34" charset="-122"/>
                <a:ea typeface="微软雅黑" pitchFamily="34" charset="-122"/>
              </a:rPr>
              <a:t>                   </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敏感数据保护</a:t>
            </a:r>
            <a:endParaRPr lang="en-US" altLang="zh-CN" sz="2800"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6031150" y="2714386"/>
            <a:ext cx="2096592" cy="1739900"/>
            <a:chOff x="2193925" y="3389313"/>
            <a:chExt cx="1463675" cy="1594994"/>
          </a:xfrm>
        </p:grpSpPr>
        <p:sp>
          <p:nvSpPr>
            <p:cNvPr id="37" name="Freeform 3"/>
            <p:cNvSpPr>
              <a:spLocks/>
            </p:cNvSpPr>
            <p:nvPr/>
          </p:nvSpPr>
          <p:spPr bwMode="auto">
            <a:xfrm>
              <a:off x="2193925" y="3389313"/>
              <a:ext cx="1463675" cy="1104900"/>
            </a:xfrm>
            <a:custGeom>
              <a:avLst/>
              <a:gdLst/>
              <a:ahLst/>
              <a:cxnLst>
                <a:cxn ang="0">
                  <a:pos x="582" y="0"/>
                </a:cxn>
                <a:cxn ang="0">
                  <a:pos x="0" y="1020"/>
                </a:cxn>
                <a:cxn ang="0">
                  <a:pos x="1152" y="1020"/>
                </a:cxn>
                <a:cxn ang="0">
                  <a:pos x="582" y="0"/>
                </a:cxn>
              </a:cxnLst>
              <a:rect l="0" t="0" r="r" b="b"/>
              <a:pathLst>
                <a:path w="1152" h="1020">
                  <a:moveTo>
                    <a:pt x="582" y="0"/>
                  </a:moveTo>
                  <a:lnTo>
                    <a:pt x="0" y="1020"/>
                  </a:lnTo>
                  <a:lnTo>
                    <a:pt x="1152" y="1020"/>
                  </a:lnTo>
                  <a:lnTo>
                    <a:pt x="582" y="0"/>
                  </a:lnTo>
                  <a:close/>
                </a:path>
              </a:pathLst>
            </a:custGeom>
            <a:gradFill rotWithShape="0">
              <a:gsLst>
                <a:gs pos="0">
                  <a:srgbClr val="FFFFFF"/>
                </a:gs>
                <a:gs pos="100000">
                  <a:srgbClr val="FFFFFF">
                    <a:gamma/>
                    <a:shade val="46275"/>
                    <a:invGamma/>
                  </a:srgbClr>
                </a:gs>
              </a:gsLst>
              <a:lin ang="5400000" scaled="1"/>
            </a:gradFill>
            <a:ln w="6350" cap="flat" cmpd="sng">
              <a:noFill/>
              <a:prstDash val="solid"/>
              <a:round/>
              <a:headEnd type="none" w="med" len="med"/>
              <a:tailEnd type="none" w="med" len="med"/>
            </a:ln>
            <a:effectLst/>
          </p:spPr>
          <p:txBody>
            <a:bodyPr wrap="none" bIns="0" anchor="ctr"/>
            <a:lstStyle/>
            <a:p>
              <a:endParaRPr lang="zh-CN" altLang="en-US"/>
            </a:p>
          </p:txBody>
        </p:sp>
        <p:sp>
          <p:nvSpPr>
            <p:cNvPr id="38" name="Rectangle 14"/>
            <p:cNvSpPr>
              <a:spLocks noChangeArrowheads="1"/>
            </p:cNvSpPr>
            <p:nvPr/>
          </p:nvSpPr>
          <p:spPr bwMode="auto">
            <a:xfrm>
              <a:off x="2195513" y="4090544"/>
              <a:ext cx="1458912" cy="893763"/>
            </a:xfrm>
            <a:prstGeom prst="rect">
              <a:avLst/>
            </a:prstGeom>
            <a:gradFill rotWithShape="1">
              <a:gsLst>
                <a:gs pos="0">
                  <a:schemeClr val="bg1">
                    <a:gamma/>
                    <a:shade val="86275"/>
                    <a:invGamma/>
                  </a:schemeClr>
                </a:gs>
                <a:gs pos="50000">
                  <a:schemeClr val="bg1"/>
                </a:gs>
                <a:gs pos="100000">
                  <a:schemeClr val="bg1">
                    <a:gamma/>
                    <a:shade val="86275"/>
                    <a:invGamma/>
                  </a:schemeClr>
                </a:gs>
              </a:gsLst>
              <a:lin ang="5400000" scaled="1"/>
            </a:gradFill>
            <a:ln w="28575" algn="ctr">
              <a:solidFill>
                <a:srgbClr val="C0C0C0"/>
              </a:solidFill>
              <a:miter lim="800000"/>
              <a:headEnd/>
              <a:tailEnd/>
            </a:ln>
            <a:effectLst>
              <a:outerShdw dist="35921" dir="2700000" algn="ctr" rotWithShape="0">
                <a:schemeClr val="bg2"/>
              </a:outerShdw>
            </a:effectLst>
          </p:spPr>
          <p:txBody>
            <a:bodyPr wrap="square" anchor="t" anchorCtr="0"/>
            <a:lstStyle/>
            <a:p>
              <a:pPr eaLnBrk="0" hangingPunct="0">
                <a:lnSpc>
                  <a:spcPts val="1400"/>
                </a:lnSpc>
                <a:spcBef>
                  <a:spcPct val="50000"/>
                </a:spcBef>
              </a:pPr>
              <a:r>
                <a:rPr kumimoji="1" lang="zh-CN" altLang="en-US" sz="1200" dirty="0" smtClean="0">
                  <a:solidFill>
                    <a:srgbClr val="000000"/>
                  </a:solidFill>
                </a:rPr>
                <a:t>除了语言本身提供的特性与安全机制之外，还需要一套规范来杜绝一些不安全的编码实践导致代码易被攻击与利用</a:t>
              </a:r>
              <a:endParaRPr kumimoji="1" lang="de-DE" altLang="en-US" sz="1200" b="0" dirty="0">
                <a:solidFill>
                  <a:srgbClr val="000000"/>
                </a:solidFill>
              </a:endParaRPr>
            </a:p>
          </p:txBody>
        </p:sp>
      </p:grpSp>
      <p:grpSp>
        <p:nvGrpSpPr>
          <p:cNvPr id="33" name="组合 32"/>
          <p:cNvGrpSpPr/>
          <p:nvPr/>
        </p:nvGrpSpPr>
        <p:grpSpPr>
          <a:xfrm>
            <a:off x="3463636" y="2714386"/>
            <a:ext cx="2096592" cy="1739900"/>
            <a:chOff x="2193925" y="3389313"/>
            <a:chExt cx="1463675" cy="1594994"/>
          </a:xfrm>
        </p:grpSpPr>
        <p:sp>
          <p:nvSpPr>
            <p:cNvPr id="34" name="Freeform 3"/>
            <p:cNvSpPr>
              <a:spLocks/>
            </p:cNvSpPr>
            <p:nvPr/>
          </p:nvSpPr>
          <p:spPr bwMode="auto">
            <a:xfrm>
              <a:off x="2193925" y="3389313"/>
              <a:ext cx="1463675" cy="1104900"/>
            </a:xfrm>
            <a:custGeom>
              <a:avLst/>
              <a:gdLst/>
              <a:ahLst/>
              <a:cxnLst>
                <a:cxn ang="0">
                  <a:pos x="582" y="0"/>
                </a:cxn>
                <a:cxn ang="0">
                  <a:pos x="0" y="1020"/>
                </a:cxn>
                <a:cxn ang="0">
                  <a:pos x="1152" y="1020"/>
                </a:cxn>
                <a:cxn ang="0">
                  <a:pos x="582" y="0"/>
                </a:cxn>
              </a:cxnLst>
              <a:rect l="0" t="0" r="r" b="b"/>
              <a:pathLst>
                <a:path w="1152" h="1020">
                  <a:moveTo>
                    <a:pt x="582" y="0"/>
                  </a:moveTo>
                  <a:lnTo>
                    <a:pt x="0" y="1020"/>
                  </a:lnTo>
                  <a:lnTo>
                    <a:pt x="1152" y="1020"/>
                  </a:lnTo>
                  <a:lnTo>
                    <a:pt x="582" y="0"/>
                  </a:lnTo>
                  <a:close/>
                </a:path>
              </a:pathLst>
            </a:custGeom>
            <a:gradFill rotWithShape="0">
              <a:gsLst>
                <a:gs pos="0">
                  <a:srgbClr val="FFFFFF"/>
                </a:gs>
                <a:gs pos="100000">
                  <a:srgbClr val="FFFFFF">
                    <a:gamma/>
                    <a:shade val="46275"/>
                    <a:invGamma/>
                  </a:srgbClr>
                </a:gs>
              </a:gsLst>
              <a:lin ang="5400000" scaled="1"/>
            </a:gradFill>
            <a:ln w="6350" cap="flat" cmpd="sng">
              <a:noFill/>
              <a:prstDash val="solid"/>
              <a:round/>
              <a:headEnd type="none" w="med" len="med"/>
              <a:tailEnd type="none" w="med" len="med"/>
            </a:ln>
            <a:effectLst/>
          </p:spPr>
          <p:txBody>
            <a:bodyPr wrap="none" bIns="0" anchor="ctr"/>
            <a:lstStyle/>
            <a:p>
              <a:endParaRPr lang="zh-CN" altLang="en-US"/>
            </a:p>
          </p:txBody>
        </p:sp>
        <p:sp>
          <p:nvSpPr>
            <p:cNvPr id="35" name="Rectangle 14"/>
            <p:cNvSpPr>
              <a:spLocks noChangeArrowheads="1"/>
            </p:cNvSpPr>
            <p:nvPr/>
          </p:nvSpPr>
          <p:spPr bwMode="auto">
            <a:xfrm>
              <a:off x="2195513" y="4090544"/>
              <a:ext cx="1458912" cy="893763"/>
            </a:xfrm>
            <a:prstGeom prst="rect">
              <a:avLst/>
            </a:prstGeom>
            <a:gradFill rotWithShape="1">
              <a:gsLst>
                <a:gs pos="0">
                  <a:schemeClr val="bg1">
                    <a:gamma/>
                    <a:shade val="86275"/>
                    <a:invGamma/>
                  </a:schemeClr>
                </a:gs>
                <a:gs pos="50000">
                  <a:schemeClr val="bg1"/>
                </a:gs>
                <a:gs pos="100000">
                  <a:schemeClr val="bg1">
                    <a:gamma/>
                    <a:shade val="86275"/>
                    <a:invGamma/>
                  </a:schemeClr>
                </a:gs>
              </a:gsLst>
              <a:lin ang="5400000" scaled="1"/>
            </a:gradFill>
            <a:ln w="28575" algn="ctr">
              <a:solidFill>
                <a:srgbClr val="C0C0C0"/>
              </a:solidFill>
              <a:miter lim="800000"/>
              <a:headEnd/>
              <a:tailEnd/>
            </a:ln>
            <a:effectLst>
              <a:outerShdw dist="35921" dir="2700000" algn="ctr" rotWithShape="0">
                <a:schemeClr val="bg2"/>
              </a:outerShdw>
            </a:effectLst>
          </p:spPr>
          <p:txBody>
            <a:bodyPr wrap="square" anchor="t" anchorCtr="0"/>
            <a:lstStyle/>
            <a:p>
              <a:pPr eaLnBrk="0" hangingPunct="0">
                <a:lnSpc>
                  <a:spcPts val="1400"/>
                </a:lnSpc>
                <a:spcBef>
                  <a:spcPct val="50000"/>
                </a:spcBef>
              </a:pPr>
              <a:r>
                <a:rPr kumimoji="1" lang="en-US" altLang="zh-CN" sz="1200" dirty="0" smtClean="0">
                  <a:solidFill>
                    <a:srgbClr val="000000"/>
                  </a:solidFill>
                </a:rPr>
                <a:t>Java</a:t>
              </a:r>
              <a:r>
                <a:rPr kumimoji="1" lang="zh-CN" altLang="en-US" sz="1200" dirty="0" smtClean="0">
                  <a:solidFill>
                    <a:srgbClr val="000000"/>
                  </a:solidFill>
                </a:rPr>
                <a:t>平台提供了一套全面细致的安全机制来支持认证、加密、授权、访问控制的实现</a:t>
              </a:r>
              <a:endParaRPr kumimoji="1" lang="de-DE" altLang="en-US" sz="1200" b="0" dirty="0">
                <a:solidFill>
                  <a:srgbClr val="000000"/>
                </a:solidFill>
              </a:endParaRPr>
            </a:p>
          </p:txBody>
        </p:sp>
      </p:grpSp>
      <p:grpSp>
        <p:nvGrpSpPr>
          <p:cNvPr id="32" name="组合 31"/>
          <p:cNvGrpSpPr/>
          <p:nvPr/>
        </p:nvGrpSpPr>
        <p:grpSpPr>
          <a:xfrm>
            <a:off x="812123" y="2714386"/>
            <a:ext cx="2096592" cy="1739900"/>
            <a:chOff x="2193925" y="3389313"/>
            <a:chExt cx="1463675" cy="1594994"/>
          </a:xfrm>
        </p:grpSpPr>
        <p:sp>
          <p:nvSpPr>
            <p:cNvPr id="30" name="Freeform 3"/>
            <p:cNvSpPr>
              <a:spLocks/>
            </p:cNvSpPr>
            <p:nvPr/>
          </p:nvSpPr>
          <p:spPr bwMode="auto">
            <a:xfrm>
              <a:off x="2193925" y="3389313"/>
              <a:ext cx="1463675" cy="1104900"/>
            </a:xfrm>
            <a:custGeom>
              <a:avLst/>
              <a:gdLst/>
              <a:ahLst/>
              <a:cxnLst>
                <a:cxn ang="0">
                  <a:pos x="582" y="0"/>
                </a:cxn>
                <a:cxn ang="0">
                  <a:pos x="0" y="1020"/>
                </a:cxn>
                <a:cxn ang="0">
                  <a:pos x="1152" y="1020"/>
                </a:cxn>
                <a:cxn ang="0">
                  <a:pos x="582" y="0"/>
                </a:cxn>
              </a:cxnLst>
              <a:rect l="0" t="0" r="r" b="b"/>
              <a:pathLst>
                <a:path w="1152" h="1020">
                  <a:moveTo>
                    <a:pt x="582" y="0"/>
                  </a:moveTo>
                  <a:lnTo>
                    <a:pt x="0" y="1020"/>
                  </a:lnTo>
                  <a:lnTo>
                    <a:pt x="1152" y="1020"/>
                  </a:lnTo>
                  <a:lnTo>
                    <a:pt x="582" y="0"/>
                  </a:lnTo>
                  <a:close/>
                </a:path>
              </a:pathLst>
            </a:custGeom>
            <a:gradFill rotWithShape="0">
              <a:gsLst>
                <a:gs pos="0">
                  <a:srgbClr val="FFFFFF"/>
                </a:gs>
                <a:gs pos="100000">
                  <a:srgbClr val="FFFFFF">
                    <a:gamma/>
                    <a:shade val="46275"/>
                    <a:invGamma/>
                  </a:srgbClr>
                </a:gs>
              </a:gsLst>
              <a:lin ang="5400000" scaled="1"/>
            </a:gradFill>
            <a:ln w="6350" cap="flat" cmpd="sng">
              <a:noFill/>
              <a:prstDash val="solid"/>
              <a:round/>
              <a:headEnd type="none" w="med" len="med"/>
              <a:tailEnd type="none" w="med" len="med"/>
            </a:ln>
            <a:effectLst/>
          </p:spPr>
          <p:txBody>
            <a:bodyPr wrap="none" bIns="0" anchor="ctr"/>
            <a:lstStyle/>
            <a:p>
              <a:endParaRPr lang="zh-CN" altLang="en-US"/>
            </a:p>
          </p:txBody>
        </p:sp>
        <p:sp>
          <p:nvSpPr>
            <p:cNvPr id="31" name="Rectangle 14"/>
            <p:cNvSpPr>
              <a:spLocks noChangeArrowheads="1"/>
            </p:cNvSpPr>
            <p:nvPr/>
          </p:nvSpPr>
          <p:spPr bwMode="auto">
            <a:xfrm>
              <a:off x="2195513" y="4090544"/>
              <a:ext cx="1458912" cy="893763"/>
            </a:xfrm>
            <a:prstGeom prst="rect">
              <a:avLst/>
            </a:prstGeom>
            <a:gradFill rotWithShape="1">
              <a:gsLst>
                <a:gs pos="0">
                  <a:schemeClr val="bg1">
                    <a:gamma/>
                    <a:shade val="86275"/>
                    <a:invGamma/>
                  </a:schemeClr>
                </a:gs>
                <a:gs pos="50000">
                  <a:schemeClr val="bg1"/>
                </a:gs>
                <a:gs pos="100000">
                  <a:schemeClr val="bg1">
                    <a:gamma/>
                    <a:shade val="86275"/>
                    <a:invGamma/>
                  </a:schemeClr>
                </a:gs>
              </a:gsLst>
              <a:lin ang="5400000" scaled="1"/>
            </a:gradFill>
            <a:ln w="28575" algn="ctr">
              <a:solidFill>
                <a:srgbClr val="C0C0C0"/>
              </a:solidFill>
              <a:miter lim="800000"/>
              <a:headEnd/>
              <a:tailEnd/>
            </a:ln>
            <a:effectLst>
              <a:outerShdw dist="35921" dir="2700000" algn="ctr" rotWithShape="0">
                <a:schemeClr val="bg2"/>
              </a:outerShdw>
            </a:effectLst>
          </p:spPr>
          <p:txBody>
            <a:bodyPr wrap="square" anchor="t" anchorCtr="0"/>
            <a:lstStyle/>
            <a:p>
              <a:pPr eaLnBrk="0" hangingPunct="0">
                <a:lnSpc>
                  <a:spcPts val="1400"/>
                </a:lnSpc>
                <a:spcBef>
                  <a:spcPct val="50000"/>
                </a:spcBef>
              </a:pPr>
              <a:r>
                <a:rPr kumimoji="1" lang="en-US" altLang="en-US" sz="1200" dirty="0" smtClean="0">
                  <a:solidFill>
                    <a:srgbClr val="000000"/>
                  </a:solidFill>
                </a:rPr>
                <a:t>Java</a:t>
              </a:r>
              <a:r>
                <a:rPr kumimoji="1" lang="zh-CN" altLang="en-US" sz="1200" dirty="0" smtClean="0">
                  <a:solidFill>
                    <a:srgbClr val="000000"/>
                  </a:solidFill>
                </a:rPr>
                <a:t>语言以及</a:t>
              </a:r>
              <a:r>
                <a:rPr kumimoji="1" lang="en-US" altLang="zh-CN" sz="1200" dirty="0" smtClean="0">
                  <a:solidFill>
                    <a:srgbClr val="000000"/>
                  </a:solidFill>
                </a:rPr>
                <a:t>JVM</a:t>
              </a:r>
              <a:r>
                <a:rPr kumimoji="1" lang="zh-CN" altLang="en-US" sz="1200" dirty="0" smtClean="0">
                  <a:solidFill>
                    <a:srgbClr val="000000"/>
                  </a:solidFill>
                </a:rPr>
                <a:t>本身提供了一些特性，免除或减少了一些常见的编程错误的发生，如</a:t>
              </a:r>
              <a:r>
                <a:rPr kumimoji="1" lang="en-US" altLang="zh-CN" sz="1200" dirty="0" smtClean="0">
                  <a:solidFill>
                    <a:srgbClr val="000000"/>
                  </a:solidFill>
                </a:rPr>
                <a:t>Java</a:t>
              </a:r>
              <a:r>
                <a:rPr kumimoji="1" lang="zh-CN" altLang="en-US" sz="1200" dirty="0" smtClean="0">
                  <a:solidFill>
                    <a:srgbClr val="000000"/>
                  </a:solidFill>
                </a:rPr>
                <a:t>中没有缓冲区溢出的编码问题</a:t>
              </a:r>
              <a:endParaRPr kumimoji="1" lang="de-DE" altLang="en-US" sz="1200" b="0" dirty="0">
                <a:solidFill>
                  <a:srgbClr val="000000"/>
                </a:solidFill>
              </a:endParaRPr>
            </a:p>
          </p:txBody>
        </p:sp>
      </p:grpSp>
      <p:sp>
        <p:nvSpPr>
          <p:cNvPr id="2" name="标题 1"/>
          <p:cNvSpPr>
            <a:spLocks noGrp="1"/>
          </p:cNvSpPr>
          <p:nvPr>
            <p:ph type="title"/>
          </p:nvPr>
        </p:nvSpPr>
        <p:spPr>
          <a:xfrm>
            <a:off x="461226" y="223438"/>
            <a:ext cx="8066635" cy="438553"/>
          </a:xfrm>
        </p:spPr>
        <p:txBody>
          <a:bodyPr lIns="68553" tIns="34276" rIns="68553" bIns="34276" anchor="ctr">
            <a:spAutoFit/>
          </a:bodyPr>
          <a:lstStyle/>
          <a:p>
            <a:r>
              <a:rPr lang="en-US" altLang="zh-CN" sz="2400" dirty="0" smtClean="0">
                <a:latin typeface="+mj-lt"/>
                <a:ea typeface="+mj-ea"/>
                <a:cs typeface="+mn-cs"/>
              </a:rPr>
              <a:t>Java</a:t>
            </a:r>
            <a:r>
              <a:rPr lang="zh-CN" altLang="en-US" sz="2400" dirty="0" smtClean="0">
                <a:latin typeface="+mj-lt"/>
                <a:ea typeface="+mj-ea"/>
                <a:cs typeface="+mn-cs"/>
              </a:rPr>
              <a:t>代码安全如何保证</a:t>
            </a:r>
            <a:endParaRPr lang="zh-CN" altLang="en-US" sz="2400" dirty="0">
              <a:latin typeface="+mj-lt"/>
              <a:ea typeface="+mj-ea"/>
              <a:cs typeface="+mn-cs"/>
            </a:endParaRPr>
          </a:p>
        </p:txBody>
      </p:sp>
      <p:grpSp>
        <p:nvGrpSpPr>
          <p:cNvPr id="27" name="组合 26"/>
          <p:cNvGrpSpPr/>
          <p:nvPr/>
        </p:nvGrpSpPr>
        <p:grpSpPr>
          <a:xfrm>
            <a:off x="800136" y="1011717"/>
            <a:ext cx="2244616" cy="2295686"/>
            <a:chOff x="984969" y="1186821"/>
            <a:chExt cx="1473200" cy="1774180"/>
          </a:xfrm>
        </p:grpSpPr>
        <p:grpSp>
          <p:nvGrpSpPr>
            <p:cNvPr id="17" name="Group 20"/>
            <p:cNvGrpSpPr>
              <a:grpSpLocks/>
            </p:cNvGrpSpPr>
            <p:nvPr/>
          </p:nvGrpSpPr>
          <p:grpSpPr bwMode="auto">
            <a:xfrm>
              <a:off x="984969" y="1189996"/>
              <a:ext cx="1473200" cy="306387"/>
              <a:chOff x="1959" y="2069"/>
              <a:chExt cx="462" cy="362"/>
            </a:xfrm>
          </p:grpSpPr>
          <p:sp>
            <p:nvSpPr>
              <p:cNvPr id="18" name="AutoShape 21"/>
              <p:cNvSpPr>
                <a:spLocks noChangeArrowheads="1"/>
              </p:cNvSpPr>
              <p:nvPr/>
            </p:nvSpPr>
            <p:spPr bwMode="auto">
              <a:xfrm>
                <a:off x="1959" y="2069"/>
                <a:ext cx="452" cy="362"/>
              </a:xfrm>
              <a:prstGeom prst="roundRect">
                <a:avLst>
                  <a:gd name="adj" fmla="val 9667"/>
                </a:avLst>
              </a:prstGeom>
              <a:gradFill rotWithShape="0">
                <a:gsLst>
                  <a:gs pos="0">
                    <a:srgbClr val="8E0000"/>
                  </a:gs>
                  <a:gs pos="100000">
                    <a:srgbClr val="B80000"/>
                  </a:gs>
                </a:gsLst>
                <a:lin ang="2700000" scaled="1"/>
              </a:gradFill>
              <a:ln w="28575" algn="ctr">
                <a:solidFill>
                  <a:srgbClr val="805500"/>
                </a:solidFill>
                <a:round/>
                <a:headEnd/>
                <a:tailEnd/>
              </a:ln>
              <a:effectLst/>
            </p:spPr>
            <p:txBody>
              <a:bodyPr wrap="none" anchor="ctr"/>
              <a:lstStyle/>
              <a:p>
                <a:endParaRPr lang="zh-CN" altLang="en-US"/>
              </a:p>
            </p:txBody>
          </p:sp>
          <p:pic>
            <p:nvPicPr>
              <p:cNvPr id="19" name="Picture 22" descr="guang2"/>
              <p:cNvPicPr>
                <a:picLocks noChangeAspect="1" noChangeArrowheads="1"/>
              </p:cNvPicPr>
              <p:nvPr/>
            </p:nvPicPr>
            <p:blipFill>
              <a:blip r:embed="rId3" cstate="print"/>
              <a:srcRect/>
              <a:stretch>
                <a:fillRect/>
              </a:stretch>
            </p:blipFill>
            <p:spPr bwMode="auto">
              <a:xfrm>
                <a:off x="1973" y="2084"/>
                <a:ext cx="448" cy="233"/>
              </a:xfrm>
              <a:prstGeom prst="rect">
                <a:avLst/>
              </a:prstGeom>
              <a:noFill/>
              <a:ln w="9525">
                <a:noFill/>
                <a:miter lim="800000"/>
                <a:headEnd/>
                <a:tailEnd/>
              </a:ln>
              <a:effectLst/>
            </p:spPr>
          </p:pic>
          <p:pic>
            <p:nvPicPr>
              <p:cNvPr id="20" name="Picture 23" descr="guang2"/>
              <p:cNvPicPr>
                <a:picLocks noChangeAspect="1" noChangeArrowheads="1"/>
              </p:cNvPicPr>
              <p:nvPr/>
            </p:nvPicPr>
            <p:blipFill>
              <a:blip r:embed="rId4" cstate="print"/>
              <a:srcRect/>
              <a:stretch>
                <a:fillRect/>
              </a:stretch>
            </p:blipFill>
            <p:spPr bwMode="auto">
              <a:xfrm>
                <a:off x="1997" y="2277"/>
                <a:ext cx="396" cy="140"/>
              </a:xfrm>
              <a:prstGeom prst="rect">
                <a:avLst/>
              </a:prstGeom>
              <a:noFill/>
              <a:ln w="9525">
                <a:noFill/>
                <a:miter lim="800000"/>
                <a:headEnd/>
                <a:tailEnd/>
              </a:ln>
              <a:effectLst/>
            </p:spPr>
          </p:pic>
        </p:grpSp>
        <p:sp>
          <p:nvSpPr>
            <p:cNvPr id="21" name="AutoShape 24"/>
            <p:cNvSpPr>
              <a:spLocks noChangeArrowheads="1"/>
            </p:cNvSpPr>
            <p:nvPr/>
          </p:nvSpPr>
          <p:spPr bwMode="auto">
            <a:xfrm>
              <a:off x="1027831" y="1186821"/>
              <a:ext cx="1420813" cy="273050"/>
            </a:xfrm>
            <a:prstGeom prst="roundRect">
              <a:avLst>
                <a:gd name="adj" fmla="val 16667"/>
              </a:avLst>
            </a:prstGeom>
            <a:noFill/>
            <a:ln w="12700">
              <a:noFill/>
              <a:round/>
              <a:headEnd/>
              <a:tailEnd/>
            </a:ln>
            <a:effectLst/>
          </p:spPr>
          <p:txBody>
            <a:bodyPr wrap="none" anchor="ctr"/>
            <a:lstStyle/>
            <a:p>
              <a:pPr algn="ctr"/>
              <a:r>
                <a:rPr kumimoji="1" lang="en-US" altLang="zh-CN" sz="1400" dirty="0" smtClean="0">
                  <a:solidFill>
                    <a:schemeClr val="bg1"/>
                  </a:solidFill>
                </a:rPr>
                <a:t>Java</a:t>
              </a:r>
              <a:r>
                <a:rPr kumimoji="1" lang="zh-CN" altLang="en-US" sz="1400" dirty="0" smtClean="0">
                  <a:solidFill>
                    <a:schemeClr val="bg1"/>
                  </a:solidFill>
                </a:rPr>
                <a:t>平台特性</a:t>
              </a:r>
              <a:endParaRPr kumimoji="1" lang="en-US" altLang="zh-CN" sz="1400" dirty="0">
                <a:solidFill>
                  <a:schemeClr val="bg1"/>
                </a:solidFill>
              </a:endParaRPr>
            </a:p>
          </p:txBody>
        </p:sp>
        <p:sp>
          <p:nvSpPr>
            <p:cNvPr id="24" name="Text Box 29"/>
            <p:cNvSpPr txBox="1">
              <a:spLocks noChangeArrowheads="1"/>
            </p:cNvSpPr>
            <p:nvPr/>
          </p:nvSpPr>
          <p:spPr bwMode="auto">
            <a:xfrm>
              <a:off x="992836" y="1559883"/>
              <a:ext cx="1443038" cy="1401118"/>
            </a:xfrm>
            <a:prstGeom prst="rect">
              <a:avLst/>
            </a:prstGeom>
            <a:gradFill rotWithShape="1">
              <a:gsLst>
                <a:gs pos="0">
                  <a:srgbClr val="EAEAEA">
                    <a:alpha val="67999"/>
                  </a:srgbClr>
                </a:gs>
                <a:gs pos="100000">
                  <a:srgbClr val="999999">
                    <a:alpha val="67000"/>
                  </a:srgbClr>
                </a:gs>
              </a:gsLst>
              <a:path path="shape">
                <a:fillToRect l="50000" t="50000" r="50000" b="50000"/>
              </a:path>
            </a:gradFill>
            <a:ln w="19050" algn="ctr">
              <a:solidFill>
                <a:srgbClr val="003366"/>
              </a:solidFill>
              <a:miter lim="800000"/>
              <a:headEnd/>
              <a:tailEnd/>
            </a:ln>
            <a:effectLst/>
          </p:spPr>
          <p:txBody>
            <a:bodyPr/>
            <a:lstStyle/>
            <a:p>
              <a:pPr marL="0" lvl="1">
                <a:lnSpc>
                  <a:spcPct val="130000"/>
                </a:lnSpc>
                <a:buFont typeface="Wingdings" pitchFamily="2" charset="2"/>
                <a:buChar char="p"/>
              </a:pPr>
              <a:r>
                <a:rPr lang="zh-CN" altLang="en-US" sz="1400" dirty="0" smtClean="0"/>
                <a:t> 没有显示的指针操作</a:t>
              </a:r>
              <a:endParaRPr lang="en-US" altLang="zh-CN" sz="1400" dirty="0" smtClean="0"/>
            </a:p>
            <a:p>
              <a:pPr marL="0" lvl="1">
                <a:lnSpc>
                  <a:spcPct val="130000"/>
                </a:lnSpc>
                <a:buFont typeface="Wingdings" pitchFamily="2" charset="2"/>
                <a:buChar char="p"/>
              </a:pPr>
              <a:r>
                <a:rPr lang="zh-CN" altLang="en-US" sz="1400" dirty="0" smtClean="0"/>
                <a:t> 自动检查数组和字符串边界</a:t>
              </a:r>
              <a:endParaRPr lang="en-US" altLang="zh-CN" sz="1400" dirty="0" smtClean="0"/>
            </a:p>
            <a:p>
              <a:pPr marL="0" lvl="1">
                <a:lnSpc>
                  <a:spcPct val="130000"/>
                </a:lnSpc>
                <a:buFont typeface="Wingdings" pitchFamily="2" charset="2"/>
                <a:buChar char="p"/>
              </a:pPr>
              <a:r>
                <a:rPr lang="zh-CN" altLang="en-US" sz="1400" dirty="0" smtClean="0"/>
                <a:t> 类型安全与运行时检查</a:t>
              </a:r>
              <a:endParaRPr lang="en-US" altLang="zh-CN" sz="1400" dirty="0" smtClean="0"/>
            </a:p>
            <a:p>
              <a:pPr marL="0" lvl="1">
                <a:lnSpc>
                  <a:spcPct val="130000"/>
                </a:lnSpc>
                <a:buFont typeface="Wingdings" pitchFamily="2" charset="2"/>
                <a:buChar char="p"/>
              </a:pPr>
              <a:r>
                <a:rPr lang="en-US" altLang="zh-CN" sz="1400" dirty="0" smtClean="0"/>
                <a:t> JVM</a:t>
              </a:r>
              <a:r>
                <a:rPr lang="zh-CN" altLang="en-US" sz="1400" dirty="0" smtClean="0"/>
                <a:t>自动内存管理</a:t>
              </a:r>
              <a:endParaRPr lang="en-US" altLang="zh-CN" sz="1400" dirty="0" smtClean="0"/>
            </a:p>
            <a:p>
              <a:pPr marL="0" lvl="1">
                <a:lnSpc>
                  <a:spcPct val="130000"/>
                </a:lnSpc>
                <a:buFont typeface="Wingdings" pitchFamily="2" charset="2"/>
                <a:buChar char="p"/>
              </a:pPr>
              <a:r>
                <a:rPr lang="en-US" altLang="zh-CN" sz="1400" dirty="0" smtClean="0"/>
                <a:t> ……</a:t>
              </a:r>
            </a:p>
          </p:txBody>
        </p:sp>
      </p:grpSp>
      <p:grpSp>
        <p:nvGrpSpPr>
          <p:cNvPr id="28" name="组合 27"/>
          <p:cNvGrpSpPr/>
          <p:nvPr/>
        </p:nvGrpSpPr>
        <p:grpSpPr>
          <a:xfrm>
            <a:off x="3394953" y="1011717"/>
            <a:ext cx="2266545" cy="2295687"/>
            <a:chOff x="4052306" y="1159833"/>
            <a:chExt cx="1473200" cy="1781802"/>
          </a:xfrm>
        </p:grpSpPr>
        <p:grpSp>
          <p:nvGrpSpPr>
            <p:cNvPr id="13" name="Group 16"/>
            <p:cNvGrpSpPr>
              <a:grpSpLocks/>
            </p:cNvGrpSpPr>
            <p:nvPr/>
          </p:nvGrpSpPr>
          <p:grpSpPr bwMode="auto">
            <a:xfrm>
              <a:off x="4052306" y="1163008"/>
              <a:ext cx="1473200" cy="306388"/>
              <a:chOff x="2594" y="2069"/>
              <a:chExt cx="462" cy="362"/>
            </a:xfrm>
          </p:grpSpPr>
          <p:sp>
            <p:nvSpPr>
              <p:cNvPr id="14" name="AutoShape 17"/>
              <p:cNvSpPr>
                <a:spLocks noChangeArrowheads="1"/>
              </p:cNvSpPr>
              <p:nvPr/>
            </p:nvSpPr>
            <p:spPr bwMode="auto">
              <a:xfrm>
                <a:off x="2594" y="2069"/>
                <a:ext cx="452" cy="362"/>
              </a:xfrm>
              <a:prstGeom prst="roundRect">
                <a:avLst>
                  <a:gd name="adj" fmla="val 9667"/>
                </a:avLst>
              </a:prstGeom>
              <a:gradFill rotWithShape="0">
                <a:gsLst>
                  <a:gs pos="0">
                    <a:srgbClr val="C9E1BB">
                      <a:gamma/>
                      <a:shade val="63137"/>
                      <a:invGamma/>
                    </a:srgbClr>
                  </a:gs>
                  <a:gs pos="100000">
                    <a:srgbClr val="C9E1BB"/>
                  </a:gs>
                </a:gsLst>
                <a:lin ang="2700000" scaled="1"/>
              </a:gradFill>
              <a:ln w="28575" algn="ctr">
                <a:solidFill>
                  <a:srgbClr val="3C5374"/>
                </a:solidFill>
                <a:round/>
                <a:headEnd/>
                <a:tailEnd/>
              </a:ln>
              <a:effectLst/>
            </p:spPr>
            <p:txBody>
              <a:bodyPr anchor="ctr">
                <a:spAutoFit/>
              </a:bodyPr>
              <a:lstStyle/>
              <a:p>
                <a:endParaRPr lang="zh-CN" altLang="en-US"/>
              </a:p>
            </p:txBody>
          </p:sp>
          <p:pic>
            <p:nvPicPr>
              <p:cNvPr id="15" name="Picture 18" descr="guang2"/>
              <p:cNvPicPr>
                <a:picLocks noChangeAspect="1" noChangeArrowheads="1"/>
              </p:cNvPicPr>
              <p:nvPr/>
            </p:nvPicPr>
            <p:blipFill>
              <a:blip r:embed="rId3" cstate="print"/>
              <a:srcRect/>
              <a:stretch>
                <a:fillRect/>
              </a:stretch>
            </p:blipFill>
            <p:spPr bwMode="auto">
              <a:xfrm>
                <a:off x="2608" y="2084"/>
                <a:ext cx="448" cy="233"/>
              </a:xfrm>
              <a:prstGeom prst="rect">
                <a:avLst/>
              </a:prstGeom>
              <a:noFill/>
              <a:ln w="9525">
                <a:noFill/>
                <a:miter lim="800000"/>
                <a:headEnd/>
                <a:tailEnd/>
              </a:ln>
              <a:effectLst/>
            </p:spPr>
          </p:pic>
          <p:pic>
            <p:nvPicPr>
              <p:cNvPr id="16" name="Picture 19" descr="guang2"/>
              <p:cNvPicPr>
                <a:picLocks noChangeAspect="1" noChangeArrowheads="1"/>
              </p:cNvPicPr>
              <p:nvPr/>
            </p:nvPicPr>
            <p:blipFill>
              <a:blip r:embed="rId4" cstate="print"/>
              <a:srcRect/>
              <a:stretch>
                <a:fillRect/>
              </a:stretch>
            </p:blipFill>
            <p:spPr bwMode="auto">
              <a:xfrm>
                <a:off x="2630" y="2277"/>
                <a:ext cx="396" cy="140"/>
              </a:xfrm>
              <a:prstGeom prst="rect">
                <a:avLst/>
              </a:prstGeom>
              <a:noFill/>
              <a:ln w="9525">
                <a:noFill/>
                <a:miter lim="800000"/>
                <a:headEnd/>
                <a:tailEnd/>
              </a:ln>
              <a:effectLst/>
            </p:spPr>
          </p:pic>
        </p:grpSp>
        <p:sp>
          <p:nvSpPr>
            <p:cNvPr id="22" name="AutoShape 25"/>
            <p:cNvSpPr>
              <a:spLocks noChangeArrowheads="1"/>
            </p:cNvSpPr>
            <p:nvPr/>
          </p:nvSpPr>
          <p:spPr bwMode="auto">
            <a:xfrm>
              <a:off x="4072944" y="1159833"/>
              <a:ext cx="1333500" cy="284163"/>
            </a:xfrm>
            <a:prstGeom prst="roundRect">
              <a:avLst>
                <a:gd name="adj" fmla="val 16667"/>
              </a:avLst>
            </a:prstGeom>
            <a:noFill/>
            <a:ln w="12700">
              <a:noFill/>
              <a:round/>
              <a:headEnd/>
              <a:tailEnd/>
            </a:ln>
            <a:effectLst/>
          </p:spPr>
          <p:txBody>
            <a:bodyPr wrap="none" anchor="ctr"/>
            <a:lstStyle/>
            <a:p>
              <a:pPr algn="ctr"/>
              <a:r>
                <a:rPr kumimoji="1" lang="en-US" altLang="zh-CN" sz="1400" dirty="0" smtClean="0">
                  <a:solidFill>
                    <a:schemeClr val="bg1"/>
                  </a:solidFill>
                </a:rPr>
                <a:t>Java</a:t>
              </a:r>
              <a:r>
                <a:rPr kumimoji="1" lang="zh-CN" altLang="en-US" sz="1400" dirty="0" smtClean="0">
                  <a:solidFill>
                    <a:schemeClr val="bg1"/>
                  </a:solidFill>
                </a:rPr>
                <a:t>安全机制</a:t>
              </a:r>
              <a:endParaRPr kumimoji="1" lang="en-US" altLang="zh-CN" sz="1400" dirty="0">
                <a:solidFill>
                  <a:schemeClr val="bg1"/>
                </a:solidFill>
              </a:endParaRPr>
            </a:p>
          </p:txBody>
        </p:sp>
        <p:sp>
          <p:nvSpPr>
            <p:cNvPr id="25" name="Text Box 30"/>
            <p:cNvSpPr txBox="1">
              <a:spLocks noChangeArrowheads="1"/>
            </p:cNvSpPr>
            <p:nvPr/>
          </p:nvSpPr>
          <p:spPr bwMode="auto">
            <a:xfrm>
              <a:off x="4061831" y="1534499"/>
              <a:ext cx="1441450" cy="1407136"/>
            </a:xfrm>
            <a:prstGeom prst="rect">
              <a:avLst/>
            </a:prstGeom>
            <a:gradFill rotWithShape="1">
              <a:gsLst>
                <a:gs pos="0">
                  <a:srgbClr val="EAEAEA">
                    <a:alpha val="67999"/>
                  </a:srgbClr>
                </a:gs>
                <a:gs pos="100000">
                  <a:srgbClr val="999999">
                    <a:alpha val="67000"/>
                  </a:srgbClr>
                </a:gs>
              </a:gsLst>
              <a:path path="shape">
                <a:fillToRect l="50000" t="50000" r="50000" b="50000"/>
              </a:path>
            </a:gradFill>
            <a:ln w="19050" algn="ctr">
              <a:solidFill>
                <a:srgbClr val="003366"/>
              </a:solidFill>
              <a:miter lim="800000"/>
              <a:headEnd/>
              <a:tailEnd/>
            </a:ln>
            <a:effectLst/>
          </p:spPr>
          <p:txBody>
            <a:bodyPr/>
            <a:lstStyle/>
            <a:p>
              <a:pPr marL="0" lvl="1">
                <a:lnSpc>
                  <a:spcPct val="130000"/>
                </a:lnSpc>
                <a:buFont typeface="Wingdings" pitchFamily="2" charset="2"/>
                <a:buChar char="p"/>
              </a:pPr>
              <a:r>
                <a:rPr lang="en-US" altLang="zh-CN" sz="1400" dirty="0" smtClean="0"/>
                <a:t> </a:t>
              </a:r>
              <a:r>
                <a:rPr lang="zh-CN" altLang="en-US" sz="1400" dirty="0" smtClean="0"/>
                <a:t>安全类加载器</a:t>
              </a:r>
              <a:endParaRPr lang="en-US" altLang="zh-CN" sz="1400" dirty="0" smtClean="0"/>
            </a:p>
            <a:p>
              <a:pPr marL="0" lvl="1">
                <a:lnSpc>
                  <a:spcPct val="130000"/>
                </a:lnSpc>
                <a:buFont typeface="Wingdings" pitchFamily="2" charset="2"/>
                <a:buChar char="p"/>
              </a:pPr>
              <a:r>
                <a:rPr lang="zh-CN" altLang="en-US" sz="1400" dirty="0" smtClean="0"/>
                <a:t>字节码检查器</a:t>
              </a:r>
              <a:endParaRPr lang="en-US" altLang="zh-CN" sz="1400" dirty="0" smtClean="0"/>
            </a:p>
            <a:p>
              <a:pPr marL="0" lvl="1">
                <a:lnSpc>
                  <a:spcPct val="130000"/>
                </a:lnSpc>
                <a:buFont typeface="Wingdings" pitchFamily="2" charset="2"/>
                <a:buChar char="p"/>
              </a:pPr>
              <a:r>
                <a:rPr lang="en-US" altLang="zh-CN" sz="1400" dirty="0" smtClean="0"/>
                <a:t> </a:t>
              </a:r>
              <a:r>
                <a:rPr lang="zh-CN" altLang="en-US" sz="1400" dirty="0" smtClean="0"/>
                <a:t>安全管理器</a:t>
              </a:r>
              <a:endParaRPr lang="en-US" altLang="zh-CN" sz="1400" dirty="0" smtClean="0"/>
            </a:p>
            <a:p>
              <a:pPr marL="0" lvl="1">
                <a:lnSpc>
                  <a:spcPct val="130000"/>
                </a:lnSpc>
                <a:buFont typeface="Wingdings" pitchFamily="2" charset="2"/>
                <a:buChar char="p"/>
              </a:pPr>
              <a:r>
                <a:rPr lang="en-US" altLang="zh-CN" sz="1400" dirty="0" smtClean="0"/>
                <a:t>  JAAS</a:t>
              </a:r>
              <a:r>
                <a:rPr lang="zh-CN" altLang="en-US" sz="1400" dirty="0" smtClean="0"/>
                <a:t>、</a:t>
              </a:r>
              <a:r>
                <a:rPr lang="en-US" altLang="zh-CN" sz="1400" dirty="0" smtClean="0"/>
                <a:t>JCA/JCE</a:t>
              </a:r>
              <a:r>
                <a:rPr lang="zh-CN" altLang="en-US" sz="1400" dirty="0" smtClean="0"/>
                <a:t>、</a:t>
              </a:r>
              <a:r>
                <a:rPr lang="en-US" altLang="zh-CN" sz="1400" dirty="0" smtClean="0"/>
                <a:t>JSSE</a:t>
              </a:r>
            </a:p>
            <a:p>
              <a:pPr marL="0" lvl="1">
                <a:lnSpc>
                  <a:spcPct val="130000"/>
                </a:lnSpc>
              </a:pPr>
              <a:r>
                <a:rPr lang="en-US" altLang="zh-CN" sz="1400" dirty="0" smtClean="0"/>
                <a:t> ……</a:t>
              </a:r>
            </a:p>
          </p:txBody>
        </p:sp>
      </p:grpSp>
      <p:grpSp>
        <p:nvGrpSpPr>
          <p:cNvPr id="29" name="组合 28"/>
          <p:cNvGrpSpPr/>
          <p:nvPr/>
        </p:nvGrpSpPr>
        <p:grpSpPr>
          <a:xfrm>
            <a:off x="6024889" y="1001990"/>
            <a:ext cx="2127237" cy="2305413"/>
            <a:chOff x="5652506" y="1172533"/>
            <a:chExt cx="1473200" cy="1773137"/>
          </a:xfrm>
        </p:grpSpPr>
        <p:grpSp>
          <p:nvGrpSpPr>
            <p:cNvPr id="9" name="Group 12"/>
            <p:cNvGrpSpPr>
              <a:grpSpLocks/>
            </p:cNvGrpSpPr>
            <p:nvPr/>
          </p:nvGrpSpPr>
          <p:grpSpPr bwMode="auto">
            <a:xfrm>
              <a:off x="5652506" y="1172533"/>
              <a:ext cx="1473200" cy="306388"/>
              <a:chOff x="703" y="2074"/>
              <a:chExt cx="462" cy="362"/>
            </a:xfrm>
          </p:grpSpPr>
          <p:sp>
            <p:nvSpPr>
              <p:cNvPr id="10" name="AutoShape 13"/>
              <p:cNvSpPr>
                <a:spLocks noChangeArrowheads="1"/>
              </p:cNvSpPr>
              <p:nvPr/>
            </p:nvSpPr>
            <p:spPr bwMode="ltGray">
              <a:xfrm>
                <a:off x="703" y="2074"/>
                <a:ext cx="452" cy="362"/>
              </a:xfrm>
              <a:prstGeom prst="roundRect">
                <a:avLst>
                  <a:gd name="adj" fmla="val 9667"/>
                </a:avLst>
              </a:prstGeom>
              <a:gradFill rotWithShape="0">
                <a:gsLst>
                  <a:gs pos="0">
                    <a:srgbClr val="BBFFFC">
                      <a:gamma/>
                      <a:shade val="60000"/>
                      <a:invGamma/>
                    </a:srgbClr>
                  </a:gs>
                  <a:gs pos="100000">
                    <a:srgbClr val="BBFFFC"/>
                  </a:gs>
                </a:gsLst>
                <a:lin ang="2700000" scaled="1"/>
              </a:gradFill>
              <a:ln w="28575" cap="rnd" algn="ctr">
                <a:solidFill>
                  <a:srgbClr val="496685"/>
                </a:solidFill>
                <a:round/>
                <a:headEnd/>
                <a:tailEnd/>
              </a:ln>
              <a:effectLst/>
            </p:spPr>
            <p:txBody>
              <a:bodyPr lIns="22467" tIns="11234" rIns="22467" bIns="11234" anchor="ctr" anchorCtr="1">
                <a:spAutoFit/>
              </a:bodyPr>
              <a:lstStyle/>
              <a:p>
                <a:endParaRPr lang="zh-CN" altLang="en-US"/>
              </a:p>
            </p:txBody>
          </p:sp>
          <p:pic>
            <p:nvPicPr>
              <p:cNvPr id="11" name="Picture 14" descr="guang2"/>
              <p:cNvPicPr>
                <a:picLocks noChangeAspect="1" noChangeArrowheads="1"/>
              </p:cNvPicPr>
              <p:nvPr/>
            </p:nvPicPr>
            <p:blipFill>
              <a:blip r:embed="rId3" cstate="print"/>
              <a:srcRect/>
              <a:stretch>
                <a:fillRect/>
              </a:stretch>
            </p:blipFill>
            <p:spPr bwMode="auto">
              <a:xfrm>
                <a:off x="717" y="2089"/>
                <a:ext cx="448" cy="233"/>
              </a:xfrm>
              <a:prstGeom prst="rect">
                <a:avLst/>
              </a:prstGeom>
              <a:noFill/>
              <a:ln w="9525">
                <a:noFill/>
                <a:miter lim="800000"/>
                <a:headEnd/>
                <a:tailEnd/>
              </a:ln>
              <a:effectLst/>
            </p:spPr>
          </p:pic>
          <p:pic>
            <p:nvPicPr>
              <p:cNvPr id="12" name="Picture 15" descr="guang2"/>
              <p:cNvPicPr>
                <a:picLocks noChangeAspect="1" noChangeArrowheads="1"/>
              </p:cNvPicPr>
              <p:nvPr/>
            </p:nvPicPr>
            <p:blipFill>
              <a:blip r:embed="rId4" cstate="print"/>
              <a:srcRect/>
              <a:stretch>
                <a:fillRect/>
              </a:stretch>
            </p:blipFill>
            <p:spPr bwMode="auto">
              <a:xfrm>
                <a:off x="747" y="2290"/>
                <a:ext cx="396" cy="140"/>
              </a:xfrm>
              <a:prstGeom prst="rect">
                <a:avLst/>
              </a:prstGeom>
              <a:noFill/>
              <a:ln w="9525">
                <a:noFill/>
                <a:miter lim="800000"/>
                <a:headEnd/>
                <a:tailEnd/>
              </a:ln>
              <a:effectLst/>
            </p:spPr>
          </p:pic>
        </p:grpSp>
        <p:sp>
          <p:nvSpPr>
            <p:cNvPr id="23" name="AutoShape 26"/>
            <p:cNvSpPr>
              <a:spLocks noChangeArrowheads="1"/>
            </p:cNvSpPr>
            <p:nvPr/>
          </p:nvSpPr>
          <p:spPr bwMode="auto">
            <a:xfrm>
              <a:off x="5693781" y="1186821"/>
              <a:ext cx="1373188" cy="285750"/>
            </a:xfrm>
            <a:prstGeom prst="roundRect">
              <a:avLst>
                <a:gd name="adj" fmla="val 16667"/>
              </a:avLst>
            </a:prstGeom>
            <a:noFill/>
            <a:ln w="12700">
              <a:noFill/>
              <a:round/>
              <a:headEnd/>
              <a:tailEnd/>
            </a:ln>
            <a:effectLst/>
          </p:spPr>
          <p:txBody>
            <a:bodyPr wrap="none" anchor="ctr"/>
            <a:lstStyle/>
            <a:p>
              <a:pPr algn="ctr"/>
              <a:r>
                <a:rPr kumimoji="1" lang="en-US" altLang="zh-CN" sz="1400" dirty="0" smtClean="0">
                  <a:solidFill>
                    <a:schemeClr val="bg1"/>
                  </a:solidFill>
                </a:rPr>
                <a:t>Java</a:t>
              </a:r>
              <a:r>
                <a:rPr kumimoji="1" lang="zh-CN" altLang="en-US" sz="1400" dirty="0" smtClean="0">
                  <a:solidFill>
                    <a:schemeClr val="bg1"/>
                  </a:solidFill>
                </a:rPr>
                <a:t>安全编码规范</a:t>
              </a:r>
              <a:endParaRPr kumimoji="1" lang="en-US" altLang="zh-CN" sz="1400" dirty="0">
                <a:solidFill>
                  <a:schemeClr val="bg1"/>
                </a:solidFill>
              </a:endParaRPr>
            </a:p>
          </p:txBody>
        </p:sp>
        <p:sp>
          <p:nvSpPr>
            <p:cNvPr id="26" name="Text Box 31"/>
            <p:cNvSpPr txBox="1">
              <a:spLocks noChangeArrowheads="1"/>
            </p:cNvSpPr>
            <p:nvPr/>
          </p:nvSpPr>
          <p:spPr bwMode="auto">
            <a:xfrm>
              <a:off x="5656842" y="1537715"/>
              <a:ext cx="1439863" cy="1407955"/>
            </a:xfrm>
            <a:prstGeom prst="rect">
              <a:avLst/>
            </a:prstGeom>
            <a:gradFill rotWithShape="1">
              <a:gsLst>
                <a:gs pos="0">
                  <a:srgbClr val="EAEAEA">
                    <a:alpha val="67999"/>
                  </a:srgbClr>
                </a:gs>
                <a:gs pos="100000">
                  <a:srgbClr val="999999">
                    <a:alpha val="67000"/>
                  </a:srgbClr>
                </a:gs>
              </a:gsLst>
              <a:path path="shape">
                <a:fillToRect l="50000" t="50000" r="50000" b="50000"/>
              </a:path>
            </a:gradFill>
            <a:ln w="19050" algn="ctr">
              <a:solidFill>
                <a:srgbClr val="003366"/>
              </a:solidFill>
              <a:miter lim="800000"/>
              <a:headEnd/>
              <a:tailEnd/>
            </a:ln>
            <a:effectLst/>
          </p:spPr>
          <p:txBody>
            <a:bodyPr/>
            <a:lstStyle/>
            <a:p>
              <a:pPr marL="0" lvl="1">
                <a:lnSpc>
                  <a:spcPct val="130000"/>
                </a:lnSpc>
                <a:buFont typeface="Wingdings" pitchFamily="2" charset="2"/>
                <a:buChar char="p"/>
              </a:pPr>
              <a:r>
                <a:rPr lang="en-US" altLang="zh-CN" sz="1400" dirty="0" smtClean="0"/>
                <a:t> </a:t>
              </a:r>
              <a:r>
                <a:rPr lang="zh-CN" altLang="en-US" sz="1400" dirty="0" smtClean="0"/>
                <a:t>数据校验</a:t>
              </a:r>
              <a:endParaRPr lang="en-US" altLang="zh-CN" sz="1400" dirty="0" smtClean="0"/>
            </a:p>
            <a:p>
              <a:pPr marL="0" lvl="1">
                <a:lnSpc>
                  <a:spcPct val="130000"/>
                </a:lnSpc>
                <a:buFont typeface="Wingdings" pitchFamily="2" charset="2"/>
                <a:buChar char="p"/>
              </a:pPr>
              <a:r>
                <a:rPr lang="en-US" altLang="zh-CN" sz="1400" dirty="0" smtClean="0"/>
                <a:t> </a:t>
              </a:r>
              <a:r>
                <a:rPr lang="zh-CN" altLang="en-US" sz="1400" dirty="0" smtClean="0"/>
                <a:t>异常行为</a:t>
              </a:r>
              <a:endParaRPr lang="en-US" altLang="zh-CN" sz="1400" dirty="0" smtClean="0"/>
            </a:p>
            <a:p>
              <a:pPr marL="0" lvl="1">
                <a:lnSpc>
                  <a:spcPct val="130000"/>
                </a:lnSpc>
                <a:buFont typeface="Wingdings" pitchFamily="2" charset="2"/>
                <a:buChar char="p"/>
              </a:pPr>
              <a:r>
                <a:rPr lang="en-US" altLang="zh-CN" sz="1400" dirty="0" smtClean="0"/>
                <a:t>  IO</a:t>
              </a:r>
              <a:r>
                <a:rPr lang="zh-CN" altLang="en-US" sz="1400" dirty="0" smtClean="0"/>
                <a:t>操作</a:t>
              </a:r>
              <a:endParaRPr lang="en-US" altLang="zh-CN" sz="1400" dirty="0" smtClean="0"/>
            </a:p>
            <a:p>
              <a:pPr marL="0" lvl="1">
                <a:lnSpc>
                  <a:spcPct val="130000"/>
                </a:lnSpc>
                <a:buFont typeface="Wingdings" pitchFamily="2" charset="2"/>
                <a:buChar char="p"/>
              </a:pPr>
              <a:r>
                <a:rPr lang="en-US" altLang="zh-CN" sz="1400" dirty="0" smtClean="0"/>
                <a:t>  </a:t>
              </a:r>
              <a:r>
                <a:rPr lang="zh-CN" altLang="en-US" sz="1400" dirty="0" smtClean="0"/>
                <a:t>序列化</a:t>
              </a:r>
              <a:endParaRPr lang="en-US" altLang="zh-CN" sz="1400" dirty="0" smtClean="0"/>
            </a:p>
            <a:p>
              <a:pPr marL="0" lvl="1">
                <a:lnSpc>
                  <a:spcPct val="130000"/>
                </a:lnSpc>
                <a:buFont typeface="Wingdings" pitchFamily="2" charset="2"/>
                <a:buChar char="p"/>
              </a:pPr>
              <a:r>
                <a:rPr lang="en-US" altLang="zh-CN" sz="1400" dirty="0" smtClean="0"/>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par>
                                <p:cTn id="16" presetID="3" presetClass="entr" presetSubtype="1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linds(horizont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blinds(horizontal)">
                                      <p:cBhvr>
                                        <p:cTn id="23" dur="500"/>
                                        <p:tgtEl>
                                          <p:spTgt spid="36"/>
                                        </p:tgtEl>
                                      </p:cBhvr>
                                    </p:animEffect>
                                  </p:childTnLst>
                                </p:cTn>
                              </p:par>
                              <p:par>
                                <p:cTn id="24" presetID="3" presetClass="entr" presetSubtype="1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linds(horizontal)">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454598" y="867145"/>
            <a:ext cx="5701578" cy="12627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spAutoFit/>
          </a:bodyPr>
          <a:lstStyle/>
          <a:p>
            <a:pPr marL="0" marR="0" lvl="1" defTabSz="914400" eaLnBrk="0" latinLnBrk="0" hangingPunct="0">
              <a:lnSpc>
                <a:spcPct val="120000"/>
              </a:lnSpc>
              <a:buClr>
                <a:srgbClr val="777777"/>
              </a:buClr>
              <a:buSzPct val="60000"/>
              <a:tabLst/>
              <a:defRPr/>
            </a:pPr>
            <a:r>
              <a:rPr lang="zh-CN" altLang="en-US" sz="1600" b="1" dirty="0" smtClean="0">
                <a:latin typeface="微软雅黑" pitchFamily="34" charset="-122"/>
                <a:ea typeface="微软雅黑" pitchFamily="34" charset="-122"/>
              </a:rPr>
              <a:t>敏感数据：</a:t>
            </a:r>
            <a:r>
              <a:rPr lang="zh-CN" altLang="en-US" sz="1600" dirty="0" smtClean="0">
                <a:latin typeface="微软雅黑" pitchFamily="34" charset="-122"/>
                <a:ea typeface="微软雅黑" pitchFamily="34" charset="-122"/>
              </a:rPr>
              <a:t>系统中哪些数据是敏感的是由系统的安全策略所决定，可能的敏感数据如个人社保号、口令、密钥等。当跨信任边界传递数据时，必须确保其中不包含信任域外的组件无权访问的敏感信息，即防止敏感数据泄露。</a:t>
            </a:r>
            <a:endParaRPr lang="en-US" altLang="zh-CN" sz="1600" dirty="0" smtClean="0">
              <a:latin typeface="微软雅黑" pitchFamily="34" charset="-122"/>
              <a:ea typeface="微软雅黑" pitchFamily="34" charset="-122"/>
            </a:endParaRPr>
          </a:p>
        </p:txBody>
      </p:sp>
      <p:sp>
        <p:nvSpPr>
          <p:cNvPr id="4" name="标题 1"/>
          <p:cNvSpPr>
            <a:spLocks noGrp="1"/>
          </p:cNvSpPr>
          <p:nvPr>
            <p:ph type="title"/>
          </p:nvPr>
        </p:nvSpPr>
        <p:spPr>
          <a:xfrm>
            <a:off x="454598" y="217694"/>
            <a:ext cx="7632700" cy="438553"/>
          </a:xfrm>
        </p:spPr>
        <p:txBody>
          <a:bodyPr lIns="68553" tIns="34276" rIns="68553" bIns="34276" anchor="ctr">
            <a:spAutoFit/>
          </a:bodyPr>
          <a:lstStyle/>
          <a:p>
            <a:r>
              <a:rPr lang="zh-CN" altLang="en-US" sz="2400" dirty="0" smtClean="0">
                <a:cs typeface="+mn-cs"/>
              </a:rPr>
              <a:t>敏感数据及过滤</a:t>
            </a:r>
            <a:endParaRPr lang="zh-CN" altLang="en-US" sz="2400" dirty="0">
              <a:cs typeface="+mn-cs"/>
            </a:endParaRPr>
          </a:p>
        </p:txBody>
      </p:sp>
      <p:grpSp>
        <p:nvGrpSpPr>
          <p:cNvPr id="2" name="组合 15"/>
          <p:cNvGrpSpPr/>
          <p:nvPr/>
        </p:nvGrpSpPr>
        <p:grpSpPr>
          <a:xfrm>
            <a:off x="1145822" y="3310501"/>
            <a:ext cx="6715478" cy="901824"/>
            <a:chOff x="2339752" y="4005064"/>
            <a:chExt cx="4896544" cy="1202432"/>
          </a:xfrm>
        </p:grpSpPr>
        <p:sp>
          <p:nvSpPr>
            <p:cNvPr id="5" name="矩形 4"/>
            <p:cNvSpPr/>
            <p:nvPr/>
          </p:nvSpPr>
          <p:spPr bwMode="auto">
            <a:xfrm>
              <a:off x="2339752" y="4005064"/>
              <a:ext cx="3456384" cy="1202432"/>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1200" dirty="0" smtClean="0">
                  <a:latin typeface="微软雅黑" pitchFamily="34" charset="-122"/>
                  <a:ea typeface="微软雅黑" pitchFamily="34" charset="-122"/>
                </a:rPr>
                <a:t>信任域</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圆角矩形 7"/>
            <p:cNvSpPr/>
            <p:nvPr/>
          </p:nvSpPr>
          <p:spPr bwMode="auto">
            <a:xfrm>
              <a:off x="2627784" y="4365104"/>
              <a:ext cx="1152128" cy="50405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0" compatLnSpc="1">
              <a:prstTxWarp prst="textNoShape">
                <a:avLst/>
              </a:prstTxWarp>
              <a:no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受信任组件</a:t>
              </a:r>
            </a:p>
          </p:txBody>
        </p:sp>
        <p:sp>
          <p:nvSpPr>
            <p:cNvPr id="9" name="圆角矩形 8"/>
            <p:cNvSpPr/>
            <p:nvPr/>
          </p:nvSpPr>
          <p:spPr bwMode="auto">
            <a:xfrm>
              <a:off x="4355976" y="4365104"/>
              <a:ext cx="1152128" cy="50405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0" compatLnSpc="1">
              <a:prstTxWarp prst="textNoShape">
                <a:avLst/>
              </a:prstTxWarp>
              <a:no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敏感数据过滤</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圆角矩形 9"/>
            <p:cNvSpPr/>
            <p:nvPr/>
          </p:nvSpPr>
          <p:spPr bwMode="auto">
            <a:xfrm>
              <a:off x="6084168" y="4365104"/>
              <a:ext cx="1152128" cy="50405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0" compatLnSpc="1">
              <a:prstTxWarp prst="textNoShape">
                <a:avLst/>
              </a:prstTxWarp>
              <a:no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不受信任组件</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12" name="直接箭头连接符 11"/>
            <p:cNvCxnSpPr>
              <a:stCxn id="8" idx="3"/>
              <a:endCxn id="9" idx="1"/>
            </p:cNvCxnSpPr>
            <p:nvPr/>
          </p:nvCxnSpPr>
          <p:spPr bwMode="auto">
            <a:xfrm>
              <a:off x="3779912" y="4617132"/>
              <a:ext cx="576064" cy="0"/>
            </a:xfrm>
            <a:prstGeom prst="straightConnector1">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cxnSp>
        <p:cxnSp>
          <p:nvCxnSpPr>
            <p:cNvPr id="13" name="直接箭头连接符 12"/>
            <p:cNvCxnSpPr>
              <a:stCxn id="9" idx="3"/>
              <a:endCxn id="10" idx="1"/>
            </p:cNvCxnSpPr>
            <p:nvPr/>
          </p:nvCxnSpPr>
          <p:spPr bwMode="auto">
            <a:xfrm>
              <a:off x="5508104" y="4617132"/>
              <a:ext cx="576064" cy="0"/>
            </a:xfrm>
            <a:prstGeom prst="straightConnector1">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cxnSp>
      </p:grpSp>
      <p:pic>
        <p:nvPicPr>
          <p:cNvPr id="643075" name="Picture 3"/>
          <p:cNvPicPr>
            <a:picLocks noChangeAspect="1" noChangeArrowheads="1"/>
          </p:cNvPicPr>
          <p:nvPr/>
        </p:nvPicPr>
        <p:blipFill>
          <a:blip r:embed="rId3" cstate="print"/>
          <a:srcRect/>
          <a:stretch>
            <a:fillRect/>
          </a:stretch>
        </p:blipFill>
        <p:spPr bwMode="auto">
          <a:xfrm>
            <a:off x="6156176" y="925512"/>
            <a:ext cx="2482999" cy="1941193"/>
          </a:xfrm>
          <a:prstGeom prst="rect">
            <a:avLst/>
          </a:prstGeom>
          <a:noFill/>
          <a:ln w="9525">
            <a:noFill/>
            <a:miter lim="800000"/>
            <a:headEnd/>
            <a:tailEnd/>
          </a:ln>
        </p:spPr>
      </p:pic>
      <p:sp>
        <p:nvSpPr>
          <p:cNvPr id="15" name="矩形标注 14"/>
          <p:cNvSpPr/>
          <p:nvPr/>
        </p:nvSpPr>
        <p:spPr bwMode="auto">
          <a:xfrm>
            <a:off x="2124349" y="2224680"/>
            <a:ext cx="3761810" cy="642026"/>
          </a:xfrm>
          <a:prstGeom prst="wedgeRectCallout">
            <a:avLst>
              <a:gd name="adj1" fmla="val 18660"/>
              <a:gd name="adj2" fmla="val 14665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为防止敏感信息泄露，对于包含敏感信息的数据可直接禁止其跨信任域传递或者对其中的敏感信息部分做过滤</a:t>
            </a:r>
            <a:endParaRPr kumimoji="0" lang="zh-CN" altLang="en-US" sz="1400" b="0" i="0" u="none" strike="noStrike" cap="none" normalizeH="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13710"/>
            <a:ext cx="8066635" cy="438553"/>
          </a:xfrm>
        </p:spPr>
        <p:txBody>
          <a:bodyPr lIns="68553" tIns="34276" rIns="68553" bIns="34276" anchor="ctr">
            <a:spAutoFit/>
          </a:bodyPr>
          <a:lstStyle/>
          <a:p>
            <a:r>
              <a:rPr lang="zh-CN" altLang="en-US" sz="2400" dirty="0" smtClean="0">
                <a:cs typeface="+mn-cs"/>
              </a:rPr>
              <a:t>异常暴露敏感信息</a:t>
            </a:r>
            <a:endParaRPr lang="zh-CN" altLang="en-US" sz="2400" dirty="0">
              <a:cs typeface="+mn-cs"/>
            </a:endParaRPr>
          </a:p>
        </p:txBody>
      </p:sp>
      <p:sp>
        <p:nvSpPr>
          <p:cNvPr id="3" name="内容占位符 2"/>
          <p:cNvSpPr>
            <a:spLocks noGrp="1"/>
          </p:cNvSpPr>
          <p:nvPr>
            <p:ph idx="1"/>
          </p:nvPr>
        </p:nvSpPr>
        <p:spPr>
          <a:xfrm>
            <a:off x="474053" y="857417"/>
            <a:ext cx="8165122" cy="671854"/>
          </a:xfrm>
          <a:noFill/>
          <a:ln>
            <a:noFill/>
          </a:ln>
          <a:effectLst/>
        </p:spPr>
        <p:txBody>
          <a:bodyPr vert="horz" wrap="square" lIns="80142" tIns="40070" rIns="80142" bIns="40070" numCol="1" anchor="t" anchorCtr="0" compatLnSpc="1">
            <a:prstTxWarp prst="textNoShape">
              <a:avLst/>
            </a:prstTxWarp>
            <a:spAutoFit/>
          </a:bodyPr>
          <a:lstStyle/>
          <a:p>
            <a:pPr marL="0" lvl="1">
              <a:lnSpc>
                <a:spcPct val="120000"/>
              </a:lnSpc>
              <a:buClr>
                <a:srgbClr val="777777"/>
              </a:buClr>
              <a:buSzPct val="60000"/>
              <a:buNone/>
              <a:defRPr/>
            </a:pPr>
            <a:r>
              <a:rPr lang="zh-CN" altLang="en-US" sz="1600" kern="1200" dirty="0" smtClean="0"/>
              <a:t>对于抛出到信任边界之外的异常，若未过滤其中的敏感信息将导致信息泄露，这些信息可能将有助于攻击者的进一步攻击尝试。</a:t>
            </a:r>
            <a:endParaRPr lang="zh-CN" altLang="en-US" sz="1600" kern="1200" dirty="0"/>
          </a:p>
        </p:txBody>
      </p:sp>
      <p:pic>
        <p:nvPicPr>
          <p:cNvPr id="4" name="Picture 8"/>
          <p:cNvPicPr>
            <a:picLocks noChangeAspect="1" noChangeArrowheads="1"/>
          </p:cNvPicPr>
          <p:nvPr/>
        </p:nvPicPr>
        <p:blipFill>
          <a:blip r:embed="rId3" cstate="print"/>
          <a:srcRect l="21454" t="35199" r="8334" b="16800"/>
          <a:stretch>
            <a:fillRect/>
          </a:stretch>
        </p:blipFill>
        <p:spPr bwMode="auto">
          <a:xfrm>
            <a:off x="1041400" y="1731523"/>
            <a:ext cx="6997699" cy="282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13710"/>
            <a:ext cx="8066635" cy="438553"/>
          </a:xfrm>
        </p:spPr>
        <p:txBody>
          <a:bodyPr lIns="68553" tIns="34276" rIns="68553" bIns="34276" anchor="ctr">
            <a:spAutoFit/>
          </a:bodyPr>
          <a:lstStyle/>
          <a:p>
            <a:r>
              <a:rPr lang="en-US" altLang="zh-CN" sz="2400" dirty="0" smtClean="0">
                <a:cs typeface="+mn-cs"/>
              </a:rPr>
              <a:t>Java</a:t>
            </a:r>
            <a:r>
              <a:rPr lang="zh-CN" altLang="en-US" sz="2400" dirty="0" smtClean="0">
                <a:cs typeface="+mn-cs"/>
              </a:rPr>
              <a:t>典型的敏感异常</a:t>
            </a:r>
            <a:endParaRPr lang="zh-CN" altLang="en-US" sz="2400" dirty="0">
              <a:cs typeface="+mn-cs"/>
            </a:endParaRPr>
          </a:p>
        </p:txBody>
      </p:sp>
      <p:sp>
        <p:nvSpPr>
          <p:cNvPr id="5" name="TextBox 4"/>
          <p:cNvSpPr txBox="1"/>
          <p:nvPr/>
        </p:nvSpPr>
        <p:spPr>
          <a:xfrm>
            <a:off x="432041" y="819317"/>
            <a:ext cx="8226590" cy="683264"/>
          </a:xfrm>
          <a:prstGeom prst="rect">
            <a:avLst/>
          </a:prstGeom>
          <a:noFill/>
        </p:spPr>
        <p:txBody>
          <a:bodyPr wrap="square" rtlCol="0">
            <a:spAutoFit/>
          </a:bodyPr>
          <a:lstStyle/>
          <a:p>
            <a:pPr eaLnBrk="0" hangingPunct="0">
              <a:lnSpc>
                <a:spcPct val="120000"/>
              </a:lnSpc>
              <a:buClr>
                <a:srgbClr val="777777"/>
              </a:buClr>
              <a:buSzPct val="60000"/>
            </a:pPr>
            <a:r>
              <a:rPr lang="zh-CN" altLang="en-US" sz="1600" dirty="0" smtClean="0">
                <a:latin typeface="微软雅黑" pitchFamily="34" charset="-122"/>
                <a:ea typeface="微软雅黑" pitchFamily="34" charset="-122"/>
              </a:rPr>
              <a:t>异常中的</a:t>
            </a:r>
            <a:r>
              <a:rPr lang="zh-CN" altLang="en-US" sz="1600" b="1" dirty="0" smtClean="0">
                <a:latin typeface="微软雅黑" pitchFamily="34" charset="-122"/>
                <a:ea typeface="微软雅黑" pitchFamily="34" charset="-122"/>
              </a:rPr>
              <a:t>文本信息</a:t>
            </a:r>
            <a:r>
              <a:rPr lang="zh-CN" altLang="en-US" sz="1600" dirty="0" smtClean="0">
                <a:latin typeface="微软雅黑" pitchFamily="34" charset="-122"/>
                <a:ea typeface="微软雅黑" pitchFamily="34" charset="-122"/>
              </a:rPr>
              <a:t>和异常本身的</a:t>
            </a:r>
            <a:r>
              <a:rPr lang="zh-CN" altLang="en-US" sz="1600" b="1" dirty="0" smtClean="0">
                <a:latin typeface="微软雅黑" pitchFamily="34" charset="-122"/>
                <a:ea typeface="微软雅黑" pitchFamily="34" charset="-122"/>
              </a:rPr>
              <a:t>类型信息</a:t>
            </a:r>
            <a:r>
              <a:rPr lang="zh-CN" altLang="en-US" sz="1600" dirty="0" smtClean="0">
                <a:latin typeface="微软雅黑" pitchFamily="34" charset="-122"/>
                <a:ea typeface="微软雅黑" pitchFamily="34" charset="-122"/>
              </a:rPr>
              <a:t>都可能造成信息泄露，下表列出了一些常见的敏感类型的异常：</a:t>
            </a:r>
            <a:endParaRPr lang="zh-CN" altLang="en-US" sz="1600" dirty="0">
              <a:latin typeface="微软雅黑" pitchFamily="34" charset="-122"/>
              <a:ea typeface="微软雅黑" pitchFamily="34" charset="-122"/>
            </a:endParaRPr>
          </a:p>
        </p:txBody>
      </p:sp>
      <p:graphicFrame>
        <p:nvGraphicFramePr>
          <p:cNvPr id="6" name="表格 5"/>
          <p:cNvGraphicFramePr>
            <a:graphicFrameLocks noGrp="1"/>
          </p:cNvGraphicFramePr>
          <p:nvPr/>
        </p:nvGraphicFramePr>
        <p:xfrm>
          <a:off x="451497" y="1498149"/>
          <a:ext cx="8066635" cy="3179968"/>
        </p:xfrm>
        <a:graphic>
          <a:graphicData uri="http://schemas.openxmlformats.org/drawingml/2006/table">
            <a:tbl>
              <a:tblPr firstRow="1" bandRow="1">
                <a:tableStyleId>{073A0DAA-6AF3-43AB-8588-CEC1D06C72B9}</a:tableStyleId>
              </a:tblPr>
              <a:tblGrid>
                <a:gridCol w="4012120"/>
                <a:gridCol w="4054515"/>
              </a:tblGrid>
              <a:tr h="2767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dk1"/>
                          </a:solidFill>
                          <a:latin typeface="微软雅黑" pitchFamily="34" charset="-122"/>
                          <a:ea typeface="微软雅黑" pitchFamily="34" charset="-122"/>
                          <a:cs typeface="+mn-cs"/>
                        </a:rPr>
                        <a:t>异常名称</a:t>
                      </a:r>
                      <a:endParaRPr lang="zh-CN" altLang="en-US" sz="1200" kern="1200" dirty="0">
                        <a:solidFill>
                          <a:schemeClr val="dk1"/>
                        </a:solidFill>
                        <a:latin typeface="微软雅黑" pitchFamily="34" charset="-122"/>
                        <a:ea typeface="微软雅黑" pitchFamily="34" charset="-122"/>
                        <a:cs typeface="+mn-cs"/>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dk1"/>
                          </a:solidFill>
                          <a:latin typeface="微软雅黑" pitchFamily="34" charset="-122"/>
                          <a:ea typeface="微软雅黑" pitchFamily="34" charset="-122"/>
                          <a:cs typeface="+mn-cs"/>
                        </a:rPr>
                        <a:t>信息泄露或威胁</a:t>
                      </a:r>
                      <a:endParaRPr lang="zh-CN" altLang="en-US" sz="1200" kern="1200" dirty="0">
                        <a:solidFill>
                          <a:schemeClr val="dk1"/>
                        </a:solidFill>
                        <a:latin typeface="微软雅黑" pitchFamily="34" charset="-122"/>
                        <a:ea typeface="微软雅黑" pitchFamily="34" charset="-122"/>
                        <a:cs typeface="+mn-cs"/>
                      </a:endParaRPr>
                    </a:p>
                  </a:txBody>
                  <a:tcPr marT="34290" marB="34290">
                    <a:solidFill>
                      <a:schemeClr val="bg1">
                        <a:lumMod val="75000"/>
                      </a:schemeClr>
                    </a:solidFill>
                  </a:tcPr>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latin typeface="微软雅黑" pitchFamily="34" charset="-122"/>
                          <a:ea typeface="微软雅黑" pitchFamily="34" charset="-122"/>
                        </a:rPr>
                        <a:t>java.io.FileNotFoundException</a:t>
                      </a:r>
                      <a:endParaRPr lang="en-US" altLang="zh-CN" sz="1200" b="0" dirty="0" smtClean="0">
                        <a:latin typeface="微软雅黑" pitchFamily="34" charset="-122"/>
                        <a:ea typeface="微软雅黑" pitchFamily="34" charset="-122"/>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itchFamily="34" charset="-122"/>
                          <a:ea typeface="微软雅黑" pitchFamily="34" charset="-122"/>
                        </a:rPr>
                        <a:t>底层文件系统结构、文件名列举</a:t>
                      </a:r>
                      <a:endParaRPr lang="en-US" altLang="zh-CN" sz="1200" dirty="0" smtClean="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java.sql.SQLException</a:t>
                      </a:r>
                    </a:p>
                  </a:txBody>
                  <a:tcPr marT="34290" marB="34290"/>
                </a:tc>
                <a:tc>
                  <a:txBody>
                    <a:bodyPr/>
                    <a:lstStyle/>
                    <a:p>
                      <a:r>
                        <a:rPr lang="zh-CN" altLang="en-US" sz="1200" dirty="0" smtClean="0">
                          <a:latin typeface="微软雅黑" pitchFamily="34" charset="-122"/>
                          <a:ea typeface="微软雅黑" pitchFamily="34" charset="-122"/>
                        </a:rPr>
                        <a:t>数据库结构、用户名列举</a:t>
                      </a:r>
                      <a:endParaRPr lang="zh-CN" altLang="en-US" sz="1200" dirty="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java.net.BindException</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itchFamily="34" charset="-122"/>
                          <a:ea typeface="微软雅黑" pitchFamily="34" charset="-122"/>
                        </a:rPr>
                        <a:t>非信任客户端可选择服务器端口时可枚举开放端口</a:t>
                      </a:r>
                      <a:endParaRPr lang="en-US" altLang="zh-CN" sz="1200" dirty="0" smtClean="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java.util.ConcurrentModificationException</a:t>
                      </a:r>
                    </a:p>
                  </a:txBody>
                  <a:tcPr marT="34290" marB="34290"/>
                </a:tc>
                <a:tc>
                  <a:txBody>
                    <a:bodyPr/>
                    <a:lstStyle/>
                    <a:p>
                      <a:r>
                        <a:rPr lang="zh-CN" altLang="en-US" sz="1200" dirty="0" smtClean="0">
                          <a:latin typeface="微软雅黑" pitchFamily="34" charset="-122"/>
                          <a:ea typeface="微软雅黑" pitchFamily="34" charset="-122"/>
                        </a:rPr>
                        <a:t>可能提供线程非安全代码的相关信息</a:t>
                      </a:r>
                      <a:endParaRPr lang="zh-CN" altLang="en-US" sz="1200" dirty="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javax.naming.InsufficientResourcesException</a:t>
                      </a:r>
                    </a:p>
                  </a:txBody>
                  <a:tcPr marT="34290" marB="34290"/>
                </a:tc>
                <a:tc>
                  <a:txBody>
                    <a:bodyPr/>
                    <a:lstStyle/>
                    <a:p>
                      <a:r>
                        <a:rPr lang="zh-CN" altLang="en-US" sz="1200" dirty="0" smtClean="0">
                          <a:latin typeface="微软雅黑" pitchFamily="34" charset="-122"/>
                          <a:ea typeface="微软雅黑" pitchFamily="34" charset="-122"/>
                        </a:rPr>
                        <a:t>服务器资源不足（可能辅助</a:t>
                      </a:r>
                      <a:r>
                        <a:rPr lang="en-US" altLang="zh-CN" sz="1200" dirty="0" smtClean="0">
                          <a:latin typeface="微软雅黑" pitchFamily="34" charset="-122"/>
                          <a:ea typeface="微软雅黑" pitchFamily="34" charset="-122"/>
                        </a:rPr>
                        <a:t>DoS</a:t>
                      </a:r>
                      <a:r>
                        <a:rPr lang="zh-CN" altLang="en-US" sz="1200" dirty="0" smtClean="0">
                          <a:latin typeface="微软雅黑" pitchFamily="34" charset="-122"/>
                          <a:ea typeface="微软雅黑" pitchFamily="34" charset="-122"/>
                        </a:rPr>
                        <a:t>攻击）</a:t>
                      </a:r>
                      <a:endParaRPr lang="zh-CN" altLang="en-US" sz="1200" dirty="0">
                        <a:latin typeface="微软雅黑" pitchFamily="34" charset="-122"/>
                        <a:ea typeface="微软雅黑" pitchFamily="34" charset="-122"/>
                      </a:endParaRPr>
                    </a:p>
                  </a:txBody>
                  <a:tcPr marT="34290" marB="34290"/>
                </a:tc>
              </a:tr>
              <a:tr h="2802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java.util.MissingResourceException</a:t>
                      </a:r>
                    </a:p>
                  </a:txBody>
                  <a:tcPr marT="34290" marB="34290"/>
                </a:tc>
                <a:tc>
                  <a:txBody>
                    <a:bodyPr/>
                    <a:lstStyle/>
                    <a:p>
                      <a:r>
                        <a:rPr lang="zh-CN" altLang="en-US" sz="1200" dirty="0" smtClean="0">
                          <a:latin typeface="微软雅黑" pitchFamily="34" charset="-122"/>
                          <a:ea typeface="微软雅黑" pitchFamily="34" charset="-122"/>
                        </a:rPr>
                        <a:t>资源列举</a:t>
                      </a:r>
                      <a:endParaRPr lang="zh-CN" altLang="en-US" sz="1200" dirty="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java.util.jar.JarException</a:t>
                      </a:r>
                    </a:p>
                  </a:txBody>
                  <a:tcPr marT="34290" marB="34290"/>
                </a:tc>
                <a:tc>
                  <a:txBody>
                    <a:bodyPr/>
                    <a:lstStyle/>
                    <a:p>
                      <a:r>
                        <a:rPr lang="zh-CN" altLang="en-US" sz="1200" dirty="0" smtClean="0">
                          <a:latin typeface="微软雅黑" pitchFamily="34" charset="-122"/>
                          <a:ea typeface="微软雅黑" pitchFamily="34" charset="-122"/>
                        </a:rPr>
                        <a:t>底层文件系统结构</a:t>
                      </a:r>
                      <a:endParaRPr lang="zh-CN" altLang="en-US" sz="1200" dirty="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java.lang.OutOfMemoryError</a:t>
                      </a:r>
                    </a:p>
                  </a:txBody>
                  <a:tcPr marT="34290" marB="34290"/>
                </a:tc>
                <a:tc>
                  <a:txBody>
                    <a:bodyPr/>
                    <a:lstStyle/>
                    <a:p>
                      <a:r>
                        <a:rPr lang="en-US" altLang="zh-CN" sz="1200" dirty="0" smtClean="0">
                          <a:latin typeface="微软雅黑" pitchFamily="34" charset="-122"/>
                          <a:ea typeface="微软雅黑" pitchFamily="34" charset="-122"/>
                        </a:rPr>
                        <a:t>DoS</a:t>
                      </a:r>
                      <a:r>
                        <a:rPr lang="zh-CN" altLang="en-US" sz="1200" dirty="0" smtClean="0">
                          <a:latin typeface="微软雅黑" pitchFamily="34" charset="-122"/>
                          <a:ea typeface="微软雅黑" pitchFamily="34" charset="-122"/>
                        </a:rPr>
                        <a:t>攻击</a:t>
                      </a:r>
                      <a:endParaRPr lang="zh-CN" altLang="en-US" sz="1200" dirty="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java.lang.StackOverflowError</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DoS</a:t>
                      </a:r>
                      <a:r>
                        <a:rPr lang="zh-CN" altLang="en-US" sz="1200" dirty="0" smtClean="0">
                          <a:latin typeface="微软雅黑" pitchFamily="34" charset="-122"/>
                          <a:ea typeface="微软雅黑" pitchFamily="34" charset="-122"/>
                        </a:rPr>
                        <a:t>攻击</a:t>
                      </a: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java.security.acl.NotOwnerException</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itchFamily="34" charset="-122"/>
                          <a:ea typeface="微软雅黑" pitchFamily="34" charset="-122"/>
                        </a:rPr>
                        <a:t>所有者枚举</a:t>
                      </a:r>
                    </a:p>
                  </a:txBody>
                  <a:tcPr marT="34290" marB="34290"/>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03982"/>
            <a:ext cx="8066635" cy="438553"/>
          </a:xfrm>
        </p:spPr>
        <p:txBody>
          <a:bodyPr lIns="68553" tIns="34276" rIns="68553" bIns="34276" anchor="ctr">
            <a:spAutoFit/>
          </a:bodyPr>
          <a:lstStyle/>
          <a:p>
            <a:r>
              <a:rPr lang="zh-CN" altLang="en-US" sz="2400" dirty="0" smtClean="0">
                <a:cs typeface="+mn-cs"/>
              </a:rPr>
              <a:t>业界案例</a:t>
            </a:r>
            <a:r>
              <a:rPr lang="en-US" altLang="zh-CN" sz="2400" dirty="0" smtClean="0">
                <a:cs typeface="+mn-cs"/>
              </a:rPr>
              <a:t>- Opera</a:t>
            </a:r>
            <a:r>
              <a:rPr lang="zh-CN" altLang="en-US" sz="2400" dirty="0" smtClean="0">
                <a:cs typeface="+mn-cs"/>
              </a:rPr>
              <a:t>暴露敏感信息给不可信</a:t>
            </a:r>
            <a:r>
              <a:rPr lang="en-US" altLang="zh-CN" sz="2400" dirty="0" smtClean="0">
                <a:cs typeface="+mn-cs"/>
              </a:rPr>
              <a:t>applet</a:t>
            </a:r>
            <a:endParaRPr lang="zh-CN" altLang="en-US" sz="2400" dirty="0">
              <a:cs typeface="+mn-cs"/>
            </a:endParaRPr>
          </a:p>
        </p:txBody>
      </p:sp>
      <p:sp>
        <p:nvSpPr>
          <p:cNvPr id="3" name="内容占位符 2"/>
          <p:cNvSpPr>
            <a:spLocks noGrp="1"/>
          </p:cNvSpPr>
          <p:nvPr>
            <p:ph idx="1"/>
          </p:nvPr>
        </p:nvSpPr>
        <p:spPr>
          <a:xfrm>
            <a:off x="474053" y="847689"/>
            <a:ext cx="6529648" cy="1103361"/>
          </a:xfrm>
        </p:spPr>
        <p:txBody>
          <a:bodyPr wrap="square">
            <a:spAutoFit/>
          </a:bodyPr>
          <a:lstStyle/>
          <a:p>
            <a:pPr marL="0" indent="0">
              <a:lnSpc>
                <a:spcPct val="120000"/>
              </a:lnSpc>
              <a:buNone/>
            </a:pPr>
            <a:r>
              <a:rPr lang="en-US" altLang="zh-CN" sz="1400" b="0" dirty="0" smtClean="0"/>
              <a:t>2004</a:t>
            </a:r>
            <a:r>
              <a:rPr lang="zh-CN" altLang="en-US" sz="1400" b="0" dirty="0" smtClean="0"/>
              <a:t>年，</a:t>
            </a:r>
            <a:r>
              <a:rPr lang="en-US" altLang="zh-CN" sz="1400" b="0" dirty="0" smtClean="0"/>
              <a:t>Marc Schönefeld</a:t>
            </a:r>
            <a:r>
              <a:rPr lang="zh-CN" altLang="en-US" sz="1400" b="0" dirty="0" smtClean="0"/>
              <a:t>在</a:t>
            </a:r>
            <a:r>
              <a:rPr lang="en-US" altLang="zh-CN" sz="1400" b="0" dirty="0" smtClean="0"/>
              <a:t>Opera V7.54</a:t>
            </a:r>
            <a:r>
              <a:rPr lang="zh-CN" altLang="en-US" sz="1400" b="0" dirty="0" smtClean="0"/>
              <a:t>浏览器中发现攻击者可以利用</a:t>
            </a:r>
            <a:r>
              <a:rPr lang="en-US" altLang="zh-CN" sz="1400" b="0" dirty="0" smtClean="0"/>
              <a:t>applet</a:t>
            </a:r>
            <a:r>
              <a:rPr lang="zh-CN" altLang="en-US" sz="1400" b="0" dirty="0" smtClean="0"/>
              <a:t>中的</a:t>
            </a:r>
            <a:r>
              <a:rPr lang="en-US" altLang="zh-CN" sz="1400" b="0" dirty="0" smtClean="0"/>
              <a:t>sun.security.krb5.Credentials </a:t>
            </a:r>
            <a:r>
              <a:rPr lang="zh-CN" altLang="en-US" sz="1400" b="0" dirty="0" smtClean="0"/>
              <a:t>类</a:t>
            </a:r>
            <a:r>
              <a:rPr lang="en-US" altLang="zh-CN" sz="1400" b="0" dirty="0" smtClean="0"/>
              <a:t>,</a:t>
            </a:r>
            <a:r>
              <a:rPr lang="zh-CN" altLang="en-US" sz="1400" b="0" dirty="0" smtClean="0"/>
              <a:t>通过</a:t>
            </a:r>
            <a:r>
              <a:rPr lang="en-US" altLang="zh-CN" sz="1400" b="0" dirty="0" smtClean="0"/>
              <a:t>java.security.AccessControlException</a:t>
            </a:r>
            <a:r>
              <a:rPr lang="zh-CN" altLang="en-US" sz="1400" b="0" dirty="0" smtClean="0"/>
              <a:t>提供的信息来获取当前登录用户名和主目录信息。</a:t>
            </a:r>
            <a:endParaRPr lang="en-US" altLang="zh-CN" sz="1400" b="0" dirty="0" smtClean="0"/>
          </a:p>
        </p:txBody>
      </p:sp>
      <p:sp>
        <p:nvSpPr>
          <p:cNvPr id="495617" name="Rectangle 1"/>
          <p:cNvSpPr>
            <a:spLocks noChangeArrowheads="1"/>
          </p:cNvSpPr>
          <p:nvPr/>
        </p:nvSpPr>
        <p:spPr bwMode="auto">
          <a:xfrm>
            <a:off x="3469519" y="1831502"/>
            <a:ext cx="5220456" cy="2839239"/>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import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sun.security.krb5.*;</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public</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class</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Opera754KerberosAppletPrint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extends</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java.applet.Applet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public</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void</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start()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err="1" smtClean="0">
                <a:ln>
                  <a:noFill/>
                </a:ln>
                <a:solidFill>
                  <a:srgbClr val="7F0055"/>
                </a:solidFill>
                <a:effectLst/>
                <a:latin typeface="微软雅黑" pitchFamily="34" charset="-122"/>
                <a:ea typeface="微软雅黑" pitchFamily="34" charset="-122"/>
                <a:cs typeface="Consolas" pitchFamily="49" charset="0"/>
              </a:rPr>
              <a:t>int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j =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javax.swing.JOptionPane.</a:t>
            </a:r>
            <a:r>
              <a:rPr kumimoji="0" lang="en-US" altLang="zh-CN" sz="1050" b="0" i="1"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showConfirmDialog</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r>
              <a:rPr kumimoji="0" lang="en-US" altLang="zh-CN" sz="1050" b="1" i="0" u="none" strike="noStrike" cap="none" normalizeH="0" baseline="0" dirty="0" err="1" smtClean="0">
                <a:ln>
                  <a:noFill/>
                </a:ln>
                <a:solidFill>
                  <a:srgbClr val="7F0055"/>
                </a:solidFill>
                <a:effectLst/>
                <a:latin typeface="微软雅黑" pitchFamily="34" charset="-122"/>
                <a:ea typeface="微软雅黑" pitchFamily="34" charset="-122"/>
                <a:cs typeface="Consolas" pitchFamily="49" charset="0"/>
              </a:rPr>
              <a:t>null</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err="1" smtClean="0">
                <a:ln>
                  <a:noFill/>
                </a:ln>
                <a:solidFill>
                  <a:srgbClr val="2A00FF"/>
                </a:solidFill>
                <a:effectLst/>
                <a:latin typeface="微软雅黑" pitchFamily="34" charset="-122"/>
                <a:ea typeface="微软雅黑" pitchFamily="34" charset="-122"/>
                <a:cs typeface="Consolas" pitchFamily="49" charset="0"/>
              </a:rPr>
              <a:t>"Illegalaccess.org</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 | Step1 Opera 754 </a:t>
            </a:r>
            <a:r>
              <a:rPr kumimoji="0" lang="en-US" altLang="zh-CN" sz="1050" b="0" i="0" u="none" strike="noStrike" cap="none" normalizeH="0" baseline="0" dirty="0" err="1" smtClean="0">
                <a:ln>
                  <a:noFill/>
                </a:ln>
                <a:solidFill>
                  <a:srgbClr val="2A00FF"/>
                </a:solidFill>
                <a:effectLst/>
                <a:latin typeface="微软雅黑" pitchFamily="34" charset="-122"/>
                <a:ea typeface="微软雅黑" pitchFamily="34" charset="-122"/>
                <a:cs typeface="Consolas" pitchFamily="49" charset="0"/>
              </a:rPr>
              <a:t>FontCrash</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 </a:t>
            </a:r>
            <a:r>
              <a:rPr kumimoji="0" lang="en-US" altLang="zh-CN" sz="1050" b="0" i="0" u="none" strike="noStrike" cap="none" normalizeH="0" baseline="0" dirty="0" err="1" smtClean="0">
                <a:ln>
                  <a:noFill/>
                </a:ln>
                <a:solidFill>
                  <a:srgbClr val="2A00FF"/>
                </a:solidFill>
                <a:effectLst/>
                <a:latin typeface="微软雅黑" pitchFamily="34" charset="-122"/>
                <a:ea typeface="微软雅黑" pitchFamily="34" charset="-122"/>
                <a:cs typeface="Consolas" pitchFamily="49" charset="0"/>
              </a:rPr>
              <a:t>wanna</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 crash? "</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System.</a:t>
            </a:r>
            <a:r>
              <a:rPr kumimoji="0" lang="en-US" altLang="zh-CN" sz="1050" b="0" i="1" u="none" strike="noStrike" cap="none" normalizeH="0" baseline="0" dirty="0" err="1" smtClean="0">
                <a:ln>
                  <a:noFill/>
                </a:ln>
                <a:solidFill>
                  <a:srgbClr val="0000C0"/>
                </a:solidFill>
                <a:effectLst/>
                <a:latin typeface="微软雅黑" pitchFamily="34" charset="-122"/>
                <a:ea typeface="微软雅黑" pitchFamily="34" charset="-122"/>
                <a:cs typeface="Consolas" pitchFamily="49" charset="0"/>
              </a:rPr>
              <a:t>out</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.println</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(j);</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try</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Credentials c =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Credentials.</a:t>
            </a:r>
            <a:r>
              <a:rPr kumimoji="0" lang="en-US" altLang="zh-CN" sz="1050" b="0" i="1"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acquireDefaultCreds</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System.</a:t>
            </a:r>
            <a:r>
              <a:rPr kumimoji="0" lang="en-US" altLang="zh-CN" sz="1050" b="0" i="1" u="none" strike="noStrike" cap="none" normalizeH="0" baseline="0" dirty="0" err="1" smtClean="0">
                <a:ln>
                  <a:noFill/>
                </a:ln>
                <a:solidFill>
                  <a:srgbClr val="0000C0"/>
                </a:solidFill>
                <a:effectLst/>
                <a:latin typeface="微软雅黑" pitchFamily="34" charset="-122"/>
                <a:ea typeface="微软雅黑" pitchFamily="34" charset="-122"/>
                <a:cs typeface="Consolas" pitchFamily="49" charset="0"/>
              </a:rPr>
              <a:t>out</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.println</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(c);</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j =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javax.swing.JOptionPane.</a:t>
            </a:r>
            <a:r>
              <a:rPr kumimoji="0" lang="en-US" altLang="zh-CN" sz="1050" b="0" i="1"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showConfirmDialog</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r>
              <a:rPr kumimoji="0" lang="en-US" altLang="zh-CN" sz="1050" b="1" i="0" u="none" strike="noStrike" cap="none" normalizeH="0" baseline="0" dirty="0" err="1" smtClean="0">
                <a:ln>
                  <a:noFill/>
                </a:ln>
                <a:solidFill>
                  <a:srgbClr val="7F0055"/>
                </a:solidFill>
                <a:effectLst/>
                <a:latin typeface="微软雅黑" pitchFamily="34" charset="-122"/>
                <a:ea typeface="微软雅黑" pitchFamily="34" charset="-122"/>
                <a:cs typeface="Consolas" pitchFamily="49" charset="0"/>
              </a:rPr>
              <a:t>null</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err="1" smtClean="0">
                <a:ln>
                  <a:noFill/>
                </a:ln>
                <a:solidFill>
                  <a:srgbClr val="2A00FF"/>
                </a:solidFill>
                <a:effectLst/>
                <a:latin typeface="微软雅黑" pitchFamily="34" charset="-122"/>
                <a:ea typeface="微软雅黑" pitchFamily="34" charset="-122"/>
                <a:cs typeface="Consolas" pitchFamily="49" charset="0"/>
              </a:rPr>
              <a:t>"Illegalaccess.org</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 |Got something for </a:t>
            </a:r>
            <a:r>
              <a:rPr kumimoji="0" lang="en-US" altLang="zh-CN" sz="1050" b="0" i="0" u="none" strike="noStrike" cap="none" normalizeH="0" baseline="0" dirty="0" err="1" smtClean="0">
                <a:ln>
                  <a:noFill/>
                </a:ln>
                <a:solidFill>
                  <a:srgbClr val="2A00FF"/>
                </a:solidFill>
                <a:effectLst/>
                <a:latin typeface="微软雅黑" pitchFamily="34" charset="-122"/>
                <a:ea typeface="微软雅黑" pitchFamily="34" charset="-122"/>
                <a:cs typeface="Consolas" pitchFamily="49" charset="0"/>
              </a:rPr>
              <a:t>ya</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+c);</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catch</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(Exception e)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j =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javax.swing.JOptionPane.</a:t>
            </a:r>
            <a:r>
              <a:rPr kumimoji="0" lang="en-US" altLang="zh-CN" sz="1050" b="0" i="1"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showConfirmDialog</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r>
              <a:rPr kumimoji="0" lang="en-US" altLang="zh-CN" sz="1050" b="1" i="0" u="none" strike="noStrike" cap="none" normalizeH="0" baseline="0" dirty="0" err="1" smtClean="0">
                <a:ln>
                  <a:noFill/>
                </a:ln>
                <a:solidFill>
                  <a:srgbClr val="7F0055"/>
                </a:solidFill>
                <a:effectLst/>
                <a:latin typeface="微软雅黑" pitchFamily="34" charset="-122"/>
                <a:ea typeface="微软雅黑" pitchFamily="34" charset="-122"/>
                <a:cs typeface="Consolas" pitchFamily="49" charset="0"/>
              </a:rPr>
              <a:t>null</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,e.toString</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pic>
        <p:nvPicPr>
          <p:cNvPr id="638979" name="Picture 3"/>
          <p:cNvPicPr>
            <a:picLocks noChangeAspect="1" noChangeArrowheads="1"/>
          </p:cNvPicPr>
          <p:nvPr/>
        </p:nvPicPr>
        <p:blipFill>
          <a:blip r:embed="rId3" cstate="print"/>
          <a:srcRect/>
          <a:stretch>
            <a:fillRect/>
          </a:stretch>
        </p:blipFill>
        <p:spPr bwMode="auto">
          <a:xfrm>
            <a:off x="7445170" y="847689"/>
            <a:ext cx="1194005" cy="895504"/>
          </a:xfrm>
          <a:prstGeom prst="rect">
            <a:avLst/>
          </a:prstGeom>
          <a:noFill/>
          <a:ln w="9525">
            <a:noFill/>
            <a:miter lim="800000"/>
            <a:headEnd/>
            <a:tailEnd/>
          </a:ln>
        </p:spPr>
      </p:pic>
      <p:sp>
        <p:nvSpPr>
          <p:cNvPr id="6" name="矩形标注 5"/>
          <p:cNvSpPr/>
          <p:nvPr/>
        </p:nvSpPr>
        <p:spPr bwMode="auto">
          <a:xfrm>
            <a:off x="619970" y="2101174"/>
            <a:ext cx="2443539" cy="2440664"/>
          </a:xfrm>
          <a:prstGeom prst="wedgeRectCallout">
            <a:avLst>
              <a:gd name="adj1" fmla="val 69721"/>
              <a:gd name="adj2" fmla="val -436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marL="0" indent="0">
              <a:lnSpc>
                <a:spcPct val="120000"/>
              </a:lnSpc>
              <a:buNone/>
            </a:pPr>
            <a:r>
              <a:rPr lang="zh-CN" altLang="en-US" sz="1200" dirty="0" smtClean="0">
                <a:latin typeface="微软雅黑" pitchFamily="34" charset="-122"/>
                <a:ea typeface="微软雅黑" pitchFamily="34" charset="-122"/>
              </a:rPr>
              <a:t>攻击者可以通过</a:t>
            </a:r>
            <a:r>
              <a:rPr lang="en-US" altLang="zh-CN" sz="1200" dirty="0" smtClean="0">
                <a:latin typeface="微软雅黑" pitchFamily="34" charset="-122"/>
                <a:ea typeface="微软雅黑" pitchFamily="34" charset="-122"/>
              </a:rPr>
              <a:t>acquireDefaultCreds</a:t>
            </a:r>
            <a:r>
              <a:rPr lang="zh-CN" altLang="en-US" sz="1200" dirty="0" smtClean="0">
                <a:latin typeface="微软雅黑" pitchFamily="34" charset="-122"/>
                <a:ea typeface="微软雅黑" pitchFamily="34" charset="-122"/>
              </a:rPr>
              <a:t>抛出的</a:t>
            </a:r>
            <a:r>
              <a:rPr lang="en-US" altLang="zh-CN" sz="1200" dirty="0" smtClean="0">
                <a:latin typeface="微软雅黑" pitchFamily="34" charset="-122"/>
                <a:ea typeface="微软雅黑" pitchFamily="34" charset="-122"/>
              </a:rPr>
              <a:t>java.security.AccessControlException: access denied (java.io.FilePermission C:\Dokumente und Einstellungen\Marc\krb5cc_Marc read)</a:t>
            </a:r>
            <a:r>
              <a:rPr lang="zh-CN" altLang="en-US" sz="1200" dirty="0" smtClean="0">
                <a:latin typeface="微软雅黑" pitchFamily="34" charset="-122"/>
                <a:ea typeface="微软雅黑" pitchFamily="34" charset="-122"/>
              </a:rPr>
              <a:t>异常来猜测运行</a:t>
            </a:r>
            <a:r>
              <a:rPr lang="en-US" altLang="zh-CN" sz="1200" dirty="0" smtClean="0">
                <a:latin typeface="微软雅黑" pitchFamily="34" charset="-122"/>
                <a:ea typeface="微软雅黑" pitchFamily="34" charset="-122"/>
              </a:rPr>
              <a:t>applet</a:t>
            </a:r>
            <a:r>
              <a:rPr lang="zh-CN" altLang="en-US" sz="1200" dirty="0" smtClean="0">
                <a:latin typeface="微软雅黑" pitchFamily="34" charset="-122"/>
                <a:ea typeface="微软雅黑" pitchFamily="34" charset="-122"/>
              </a:rPr>
              <a:t>的操作系统、用户文件位置以及用户名信息。</a:t>
            </a:r>
            <a:endParaRPr lang="zh-CN" altLang="en-US" sz="12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异常文本与类型泄露敏感信息</a:t>
            </a:r>
            <a:endParaRPr lang="zh-CN" altLang="en-US" sz="2400" dirty="0">
              <a:cs typeface="+mn-cs"/>
            </a:endParaRPr>
          </a:p>
        </p:txBody>
      </p:sp>
      <p:sp>
        <p:nvSpPr>
          <p:cNvPr id="1025" name="Rectangle 1"/>
          <p:cNvSpPr>
            <a:spLocks noGrp="1" noChangeArrowheads="1"/>
          </p:cNvSpPr>
          <p:nvPr>
            <p:ph idx="1"/>
          </p:nvPr>
        </p:nvSpPr>
        <p:spPr bwMode="auto">
          <a:xfrm>
            <a:off x="3082657" y="1905000"/>
            <a:ext cx="5681964" cy="212365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b="0" dirty="0" smtClean="0">
                <a:solidFill>
                  <a:srgbClr val="3F7F5F"/>
                </a:solidFill>
                <a:cs typeface="Courier New" pitchFamily="49" charset="0"/>
              </a:rPr>
              <a:t>//</a:t>
            </a:r>
            <a:r>
              <a:rPr lang="zh-CN" altLang="en-US" sz="1200" b="0" dirty="0" smtClean="0">
                <a:solidFill>
                  <a:srgbClr val="3F7F5F"/>
                </a:solidFill>
                <a:cs typeface="Courier New" pitchFamily="49" charset="0"/>
              </a:rPr>
              <a:t>示例代码</a:t>
            </a:r>
            <a:endParaRPr lang="en-US" altLang="zh-CN" sz="12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ExceptionExample</a:t>
            </a:r>
            <a:r>
              <a:rPr lang="en-US" altLang="zh-CN" sz="1200" dirty="0" smtClean="0"/>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static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void</a:t>
            </a:r>
            <a:r>
              <a:rPr kumimoji="0" lang="en-US" altLang="zh-CN" sz="1200" b="0" i="0" u="none" strike="noStrike" cap="none" normalizeH="0" baseline="0" dirty="0" smtClean="0">
                <a:ln>
                  <a:noFill/>
                </a:ln>
                <a:solidFill>
                  <a:srgbClr val="000000"/>
                </a:solidFill>
                <a:effectLst/>
                <a:cs typeface="Courier New" pitchFamily="49" charset="0"/>
              </a:rPr>
              <a:t> main(String[] args) </a:t>
            </a:r>
            <a:r>
              <a:rPr kumimoji="0" lang="en-US" altLang="zh-CN" sz="1200" b="1" i="0" u="none" strike="noStrike" cap="none" normalizeH="0" baseline="0" dirty="0" smtClean="0">
                <a:ln>
                  <a:noFill/>
                </a:ln>
                <a:solidFill>
                  <a:srgbClr val="7F0055"/>
                </a:solidFill>
                <a:effectLst/>
                <a:cs typeface="Courier New" pitchFamily="49" charset="0"/>
              </a:rPr>
              <a:t>throws</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000000"/>
                </a:solidFill>
                <a:effectLst/>
                <a:cs typeface="Courier New" pitchFamily="49" charset="0"/>
              </a:rPr>
              <a:t>FileNotFoundException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smtClean="0">
                <a:solidFill>
                  <a:srgbClr val="000000"/>
                </a:solidFill>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3F7F5F"/>
                </a:solidFill>
                <a:effectLst/>
                <a:cs typeface="Courier New" pitchFamily="49" charset="0"/>
              </a:rPr>
              <a:t>// Linux stores a user's home directory path in</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3F7F5F"/>
                </a:solidFill>
                <a:effectLst/>
                <a:cs typeface="Courier New" pitchFamily="49" charset="0"/>
              </a:rPr>
              <a:t>// the environment variable $HOME, Windows in %APPDATA%</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FileInputStream fis = </a:t>
            </a:r>
            <a:r>
              <a:rPr kumimoji="0" lang="en-US" altLang="zh-CN" sz="1200" b="1" i="0" u="none" strike="noStrike" cap="none" normalizeH="0" baseline="0" dirty="0" smtClean="0">
                <a:ln>
                  <a:noFill/>
                </a:ln>
                <a:solidFill>
                  <a:srgbClr val="7F0055"/>
                </a:solidFill>
                <a:effectLst/>
                <a:cs typeface="Courier New" pitchFamily="49" charset="0"/>
              </a:rPr>
              <a:t>new</a:t>
            </a:r>
            <a:r>
              <a:rPr kumimoji="0" lang="en-US" altLang="zh-CN" sz="1200" b="0" i="0" u="none" strike="noStrike" cap="none" normalizeH="0" baseline="0" dirty="0" smtClean="0">
                <a:ln>
                  <a:noFill/>
                </a:ln>
                <a:solidFill>
                  <a:srgbClr val="000000"/>
                </a:solidFill>
                <a:effectLst/>
                <a:cs typeface="Courier New" pitchFamily="49" charset="0"/>
              </a:rPr>
              <a:t> FileInputStream(System.</a:t>
            </a:r>
            <a:r>
              <a:rPr kumimoji="0" lang="en-US" altLang="zh-CN" sz="1200" b="0" i="1" u="none" strike="noStrike" cap="none" normalizeH="0" baseline="0" dirty="0" smtClean="0">
                <a:ln>
                  <a:noFill/>
                </a:ln>
                <a:solidFill>
                  <a:srgbClr val="000000"/>
                </a:solidFill>
                <a:effectLst/>
                <a:cs typeface="Courier New" pitchFamily="49" charset="0"/>
              </a:rPr>
              <a:t>getenv</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2A00FF"/>
                </a:solidFill>
                <a:effectLst/>
                <a:cs typeface="Courier New" pitchFamily="49" charset="0"/>
              </a:rPr>
              <a:t>"APPDATA"</a:t>
            </a:r>
            <a:r>
              <a:rPr kumimoji="0" lang="en-US" altLang="zh-CN" sz="12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b="0" dirty="0" smtClean="0">
                <a:solidFill>
                  <a:srgbClr val="000000"/>
                </a:solidFill>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 args[0]</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  </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22313" y="971717"/>
            <a:ext cx="8342308" cy="42563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异常文本与异常类型同时泄露了敏感信息</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422313" y="2324100"/>
            <a:ext cx="2410867" cy="1412458"/>
          </a:xfrm>
          <a:prstGeom prst="wedgeRectCallout">
            <a:avLst>
              <a:gd name="adj1" fmla="val 71225"/>
              <a:gd name="adj2" fmla="val -2985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zh-CN" sz="1200" dirty="0" smtClean="0">
                <a:latin typeface="微软雅黑" pitchFamily="34" charset="-122"/>
                <a:ea typeface="微软雅黑" pitchFamily="34" charset="-122"/>
              </a:rPr>
              <a:t>当用户请求的目录不存在时，上面的代码会抛出</a:t>
            </a:r>
            <a:r>
              <a:rPr lang="en-US" altLang="zh-CN" sz="1200" dirty="0" smtClean="0">
                <a:latin typeface="微软雅黑" pitchFamily="34" charset="-122"/>
                <a:ea typeface="微软雅黑" pitchFamily="34" charset="-122"/>
              </a:rPr>
              <a:t>FileNotFoundException</a:t>
            </a:r>
            <a:r>
              <a:rPr lang="zh-CN" altLang="zh-CN" sz="1200" dirty="0" smtClean="0">
                <a:latin typeface="微软雅黑" pitchFamily="34" charset="-122"/>
                <a:ea typeface="微软雅黑" pitchFamily="34" charset="-122"/>
              </a:rPr>
              <a:t>异常，并且将目录结构信息包含在异常信息中。攻击者可以采用不断伪造文件路径</a:t>
            </a:r>
            <a:r>
              <a:rPr lang="zh-CN" altLang="en-US" sz="1200" dirty="0" smtClean="0">
                <a:latin typeface="微软雅黑" pitchFamily="34" charset="-122"/>
                <a:ea typeface="微软雅黑" pitchFamily="34" charset="-122"/>
              </a:rPr>
              <a:t>的方法</a:t>
            </a:r>
            <a:r>
              <a:rPr lang="zh-CN" altLang="zh-CN" sz="1200" dirty="0" smtClean="0">
                <a:latin typeface="微软雅黑" pitchFamily="34" charset="-122"/>
                <a:ea typeface="微软雅黑" pitchFamily="34" charset="-122"/>
              </a:rPr>
              <a:t>来重现文件系统的结构。</a:t>
            </a:r>
            <a:endParaRPr lang="zh-CN" altLang="zh-CN" sz="12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noChangeArrowheads="1"/>
          </p:cNvSpPr>
          <p:nvPr/>
        </p:nvSpPr>
        <p:spPr bwMode="auto">
          <a:xfrm>
            <a:off x="3367122" y="1942858"/>
            <a:ext cx="5220455" cy="212365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示例代码</a:t>
            </a:r>
            <a:endParaRPr lang="en-US" altLang="zh-CN" sz="12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b="1" dirty="0" smtClean="0">
                <a:solidFill>
                  <a:srgbClr val="7F0055"/>
                </a:solidFill>
                <a:latin typeface="微软雅黑" pitchFamily="34" charset="-122"/>
                <a:ea typeface="微软雅黑" pitchFamily="34" charset="-122"/>
                <a:cs typeface="Courier New" pitchFamily="49" charset="0"/>
              </a:rPr>
              <a:t>t</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ry</a:t>
            </a:r>
            <a:r>
              <a:rPr lang="en-US" altLang="zh-CN" sz="1200" dirty="0" smtClean="0">
                <a:latin typeface="微软雅黑" pitchFamily="34" charset="-122"/>
                <a:ea typeface="微软雅黑" pitchFamily="34"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R="0" lvl="0" algn="l" defTabSz="914400" rtl="0" eaLnBrk="0" fontAlgn="base" latinLnBrk="0" hangingPunct="0">
              <a:lnSpc>
                <a:spcPct val="100000"/>
              </a:lnSpc>
              <a:spcBef>
                <a:spcPct val="0"/>
              </a:spcBef>
              <a:spcAft>
                <a:spcPct val="0"/>
              </a:spcAft>
              <a:buClrTx/>
              <a:buSzTx/>
              <a:buFontTx/>
              <a:buNone/>
              <a:tabLst>
                <a:tab pos="90488" algn="l"/>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 fis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a:t>
            </a:r>
            <a:r>
              <a:rPr kumimoji="0" lang="en-US" altLang="zh-CN" sz="1200" b="0"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System.getenv</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200" b="0"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"APPDATA“ </a:t>
            </a:r>
            <a:r>
              <a:rPr lang="en-US" altLang="zh-CN" sz="1200" dirty="0" smtClean="0">
                <a:solidFill>
                  <a:srgbClr val="2A00FF"/>
                </a:solidFill>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args[0]);</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catch</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FileNotFoundException e</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lang="en-US" altLang="zh-CN" sz="1200" dirty="0" smtClean="0">
                <a:latin typeface="微软雅黑" pitchFamily="34" charset="-122"/>
                <a:ea typeface="微软雅黑" pitchFamily="34"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lvl="0" eaLnBrk="0" hangingPunct="0"/>
            <a:r>
              <a:rPr lang="en-US" altLang="zh-CN" sz="1200" dirty="0" smtClean="0">
                <a:solidFill>
                  <a:srgbClr val="3F7F5F"/>
                </a:solidFill>
                <a:latin typeface="微软雅黑" pitchFamily="34" charset="-122"/>
                <a:ea typeface="微软雅黑" pitchFamily="34" charset="-122"/>
                <a:cs typeface="Courier New" pitchFamily="49" charset="0"/>
              </a:rPr>
              <a:t>   // Log the exception</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p>
          <a:p>
            <a:pPr lvl="0" eaLnBrk="0" hangingPunct="0"/>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   throw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IOException(</a:t>
            </a:r>
            <a:r>
              <a:rPr kumimoji="0" lang="en-US" altLang="zh-CN" sz="12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"Unable to retrieve file"</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e)</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lang="en-US" altLang="zh-CN" sz="1200" dirty="0" smtClean="0">
                <a:solidFill>
                  <a:srgbClr val="3F7F5F"/>
                </a:solidFill>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抛出封装后的敏感异常</a:t>
            </a:r>
            <a:endParaRPr lang="zh-CN" altLang="en-US" sz="2400" dirty="0">
              <a:cs typeface="+mn-cs"/>
            </a:endParaRPr>
          </a:p>
        </p:txBody>
      </p:sp>
      <p:sp>
        <p:nvSpPr>
          <p:cNvPr id="6" name="Rectangle 3"/>
          <p:cNvSpPr txBox="1">
            <a:spLocks noChangeArrowheads="1"/>
          </p:cNvSpPr>
          <p:nvPr/>
        </p:nvSpPr>
        <p:spPr bwMode="auto">
          <a:xfrm>
            <a:off x="422313" y="857417"/>
            <a:ext cx="8197406"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将包含敏感信息的原始异常封装在新异常中并不会过滤掉敏感信息，抛出封装后的异常同样会照成敏感信息泄露。</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432042" y="2937754"/>
            <a:ext cx="2846180" cy="710118"/>
          </a:xfrm>
          <a:prstGeom prst="wedgeRectCallout">
            <a:avLst>
              <a:gd name="adj1" fmla="val 61198"/>
              <a:gd name="adj2" fmla="val -2566"/>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en-US" altLang="zh-CN" sz="1400" dirty="0" smtClean="0">
                <a:latin typeface="微软雅黑" pitchFamily="34" charset="-122"/>
                <a:ea typeface="微软雅黑" pitchFamily="34" charset="-122"/>
              </a:rPr>
              <a:t>IOException</a:t>
            </a:r>
            <a:r>
              <a:rPr lang="zh-CN" altLang="zh-CN" sz="1400" dirty="0" smtClean="0">
                <a:latin typeface="微软雅黑" pitchFamily="34" charset="-122"/>
                <a:ea typeface="微软雅黑" pitchFamily="34" charset="-122"/>
              </a:rPr>
              <a:t>中封装了原始的异常，攻击者仍然可以通过它获取到文件系统的敏感信息</a:t>
            </a:r>
            <a:r>
              <a:rPr lang="zh-CN" altLang="en-US" sz="1400" dirty="0" smtClean="0">
                <a:latin typeface="微软雅黑" pitchFamily="34" charset="-122"/>
                <a:ea typeface="微软雅黑" pitchFamily="34" charset="-122"/>
              </a:rPr>
              <a:t>。</a:t>
            </a:r>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3139940" y="1905160"/>
            <a:ext cx="5499235" cy="2308324"/>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示例代码</a:t>
            </a:r>
            <a:endParaRPr lang="en-US" altLang="zh-CN" sz="12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class</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SecurityIOException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extends</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IOException</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b="1" dirty="0" smtClean="0">
                <a:solidFill>
                  <a:srgbClr val="7F0055"/>
                </a:solidFill>
                <a:latin typeface="微软雅黑" pitchFamily="34" charset="-122"/>
                <a:ea typeface="微软雅黑" pitchFamily="34" charset="-122"/>
                <a:cs typeface="Courier New" pitchFamily="49" charset="0"/>
              </a:rPr>
              <a:t>t</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ry</a:t>
            </a:r>
            <a:r>
              <a:rPr lang="en-US" altLang="zh-CN" sz="1200" dirty="0" smtClean="0">
                <a:latin typeface="微软雅黑" pitchFamily="34" charset="-122"/>
                <a:ea typeface="微软雅黑" pitchFamily="34"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 fis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FileInputStream(System.</a:t>
            </a:r>
            <a:r>
              <a:rPr kumimoji="0" lang="en-US" altLang="zh-CN" sz="1200" b="0" i="1"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getenv</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200" b="0"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"APPDATA"</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smtClean="0">
                <a:solidFill>
                  <a:srgbClr val="000000"/>
                </a:solidFill>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args[0]);</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catch</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(FileNotFoundException e)</a:t>
            </a:r>
            <a:r>
              <a:rPr lang="en-US" altLang="zh-CN" sz="1200" dirty="0" smtClean="0">
                <a:latin typeface="微软雅黑" pitchFamily="34" charset="-122"/>
                <a:ea typeface="微软雅黑" pitchFamily="34"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200" b="1" i="0" u="none" strike="noStrike" cap="none" normalizeH="0" dirty="0" smtClean="0">
                <a:ln>
                  <a:noFill/>
                </a:ln>
                <a:solidFill>
                  <a:srgbClr val="3F7F5F"/>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lvl="0" eaLnBrk="0" hangingPunct="0"/>
            <a:r>
              <a:rPr lang="en-US" altLang="zh-CN" sz="1200" b="1" dirty="0" smtClean="0">
                <a:solidFill>
                  <a:srgbClr val="3F7F5F"/>
                </a:solidFill>
                <a:latin typeface="微软雅黑" pitchFamily="34" charset="-122"/>
                <a:ea typeface="微软雅黑" pitchFamily="34" charset="-122"/>
                <a:cs typeface="Courier New" pitchFamily="49" charset="0"/>
              </a:rPr>
              <a:t>    // Log the exception</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p>
          <a:p>
            <a:pPr lvl="0" eaLnBrk="0" hangingPunct="0"/>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    throw</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SecurityIOException();</a:t>
            </a:r>
            <a:r>
              <a:rPr lang="en-US" altLang="zh-CN" sz="1200" b="1" dirty="0" smtClean="0">
                <a:solidFill>
                  <a:srgbClr val="3F7F5F"/>
                </a:solidFill>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替换原始敏感异常</a:t>
            </a:r>
            <a:endParaRPr lang="zh-CN" altLang="en-US" sz="2400" dirty="0">
              <a:cs typeface="+mn-cs"/>
            </a:endParaRPr>
          </a:p>
        </p:txBody>
      </p:sp>
      <p:sp>
        <p:nvSpPr>
          <p:cNvPr id="6" name="Rectangle 3"/>
          <p:cNvSpPr txBox="1">
            <a:spLocks noChangeArrowheads="1"/>
          </p:cNvSpPr>
          <p:nvPr/>
        </p:nvSpPr>
        <p:spPr bwMode="auto">
          <a:xfrm>
            <a:off x="452998" y="845129"/>
            <a:ext cx="8197406" cy="73302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仅仅是替换原始包含敏感信息的异常往往也不能防止敏感信息泄露，因为仅仅是抛出异常本身这样的行为动作也可能导致敏感信息泄露。</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503238" y="2145480"/>
            <a:ext cx="2337239" cy="1034002"/>
          </a:xfrm>
          <a:prstGeom prst="wedgeRectCallout">
            <a:avLst>
              <a:gd name="adj1" fmla="val 64468"/>
              <a:gd name="adj2" fmla="val 10859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zh-CN" sz="1400" dirty="0" smtClean="0">
                <a:latin typeface="微软雅黑" pitchFamily="34" charset="-122"/>
                <a:ea typeface="微软雅黑" pitchFamily="34" charset="-122"/>
              </a:rPr>
              <a:t>由于程序对传入的有效路径和无效路径的反应不同，攻击者能够</a:t>
            </a:r>
            <a:r>
              <a:rPr lang="zh-CN" altLang="en-US" sz="1400" dirty="0" smtClean="0">
                <a:latin typeface="微软雅黑" pitchFamily="34" charset="-122"/>
                <a:ea typeface="微软雅黑" pitchFamily="34" charset="-122"/>
              </a:rPr>
              <a:t>通过穷举的方式发现有效的文件路径</a:t>
            </a:r>
            <a:endParaRPr lang="zh-CN" altLang="en-US" sz="1400" dirty="0" smtClean="0"/>
          </a:p>
          <a:p>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定义安全策略</a:t>
            </a:r>
          </a:p>
        </p:txBody>
      </p:sp>
      <p:sp>
        <p:nvSpPr>
          <p:cNvPr id="6" name="Rectangle 1"/>
          <p:cNvSpPr>
            <a:spLocks noGrp="1" noChangeArrowheads="1"/>
          </p:cNvSpPr>
          <p:nvPr>
            <p:ph idx="1"/>
          </p:nvPr>
        </p:nvSpPr>
        <p:spPr bwMode="auto">
          <a:xfrm>
            <a:off x="3367054" y="759272"/>
            <a:ext cx="5421345" cy="3847207"/>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lvl="0" indent="0" eaLnBrk="1" hangingPunct="1">
              <a:lnSpc>
                <a:spcPct val="100000"/>
              </a:lnSpc>
              <a:buClrTx/>
              <a:buSzTx/>
              <a:buNone/>
            </a:pPr>
            <a:r>
              <a:rPr lang="en-US" altLang="zh-CN" sz="1000" b="0" dirty="0" smtClean="0">
                <a:solidFill>
                  <a:srgbClr val="3F7F5F"/>
                </a:solidFill>
                <a:cs typeface="Courier New" pitchFamily="49" charset="0"/>
              </a:rPr>
              <a:t>//</a:t>
            </a:r>
            <a:r>
              <a:rPr lang="zh-CN" altLang="en-US" sz="1000" b="0" dirty="0" smtClean="0">
                <a:solidFill>
                  <a:srgbClr val="3F7F5F"/>
                </a:solidFill>
                <a:cs typeface="Courier New" pitchFamily="49" charset="0"/>
              </a:rPr>
              <a:t>示例代码</a:t>
            </a:r>
            <a:endParaRPr lang="en-US" altLang="zh-CN" sz="10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class</a:t>
            </a:r>
            <a:r>
              <a:rPr kumimoji="0" lang="en-US" altLang="zh-CN" sz="1000" b="0" i="0" u="none" strike="noStrike" cap="none" normalizeH="0" baseline="0" dirty="0" smtClean="0">
                <a:ln>
                  <a:noFill/>
                </a:ln>
                <a:solidFill>
                  <a:srgbClr val="000000"/>
                </a:solidFill>
                <a:effectLst/>
                <a:cs typeface="Courier New" pitchFamily="49" charset="0"/>
              </a:rPr>
              <a:t> ExceptionExample</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static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main(String[] args)</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File file = </a:t>
            </a:r>
            <a:r>
              <a:rPr kumimoji="0" lang="en-US" altLang="zh-CN" sz="1000" b="1" i="0" u="none" strike="noStrike" cap="none" normalizeH="0" baseline="0" dirty="0" smtClean="0">
                <a:ln>
                  <a:noFill/>
                </a:ln>
                <a:solidFill>
                  <a:srgbClr val="7F0055"/>
                </a:solidFill>
                <a:effectLst/>
                <a:cs typeface="Courier New" pitchFamily="49" charset="0"/>
              </a:rPr>
              <a:t>null</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try</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lvl="0" indent="0">
              <a:lnSpc>
                <a:spcPct val="100000"/>
              </a:lnSpc>
              <a:buClrTx/>
              <a:buSzTx/>
              <a:buNone/>
            </a:pPr>
            <a:r>
              <a:rPr kumimoji="0" lang="en-US" altLang="zh-CN" sz="1000" b="0" i="0" u="none" strike="noStrike" cap="none" normalizeH="0" baseline="0" dirty="0" smtClean="0">
                <a:ln>
                  <a:noFill/>
                </a:ln>
                <a:solidFill>
                  <a:srgbClr val="000000"/>
                </a:solidFill>
                <a:effectLst/>
                <a:cs typeface="Courier New" pitchFamily="49" charset="0"/>
              </a:rPr>
              <a:t>            file =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File(System.</a:t>
            </a:r>
            <a:r>
              <a:rPr kumimoji="0" lang="en-US" altLang="zh-CN" sz="1000" b="0" i="1" u="none" strike="noStrike" cap="none" normalizeH="0" baseline="0" dirty="0" smtClean="0">
                <a:ln>
                  <a:noFill/>
                </a:ln>
                <a:solidFill>
                  <a:srgbClr val="000000"/>
                </a:solidFill>
                <a:effectLst/>
                <a:cs typeface="Courier New" pitchFamily="49" charset="0"/>
              </a:rPr>
              <a:t>getenv</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"APPDATA“</a:t>
            </a:r>
            <a:r>
              <a:rPr kumimoji="0" lang="en-US" altLang="zh-CN" sz="1000" b="0" i="0" u="none" strike="noStrike" cap="none" normalizeH="0" baseline="0" dirty="0" smtClean="0">
                <a:ln>
                  <a:noFill/>
                </a:ln>
                <a:solidFill>
                  <a:srgbClr val="000000"/>
                </a:solidFill>
                <a:effectLst/>
                <a:cs typeface="Courier New" pitchFamily="49" charset="0"/>
              </a:rPr>
              <a:t>) + </a:t>
            </a:r>
            <a:r>
              <a:rPr lang="en-US" altLang="zh-CN" sz="1000" dirty="0" smtClean="0">
                <a:solidFill>
                  <a:srgbClr val="000000"/>
                </a:solidFill>
                <a:cs typeface="Courier New" pitchFamily="49" charset="0"/>
              </a:rPr>
              <a:t>args[0]).getCanonicalFile(); 			 </a:t>
            </a:r>
            <a:r>
              <a:rPr kumimoji="0" lang="en-US" altLang="zh-CN" sz="1000" b="0" i="0" u="none" strike="noStrike" cap="none" normalizeH="0" dirty="0" smtClean="0">
                <a:ln>
                  <a:noFill/>
                </a:ln>
                <a:solidFill>
                  <a:srgbClr val="000000"/>
                </a:solidFill>
                <a:effectLst/>
                <a:cs typeface="Courier New" pitchFamily="49" charset="0"/>
              </a:rPr>
              <a:t>	</a:t>
            </a:r>
            <a:r>
              <a:rPr lang="en-US" altLang="zh-CN" sz="1000" dirty="0" smtClean="0">
                <a:solidFill>
                  <a:srgbClr val="000000"/>
                </a:solidFill>
                <a:cs typeface="Courier New" pitchFamily="49" charset="0"/>
              </a:rPr>
              <a:t>  </a:t>
            </a:r>
          </a:p>
          <a:p>
            <a:pPr marL="0" lvl="0" indent="0">
              <a:lnSpc>
                <a:spcPct val="100000"/>
              </a:lnSpc>
              <a:buClrTx/>
              <a:buSzTx/>
              <a:buNone/>
            </a:pPr>
            <a:r>
              <a:rPr kumimoji="0" lang="en-US" altLang="zh-CN" sz="1000" b="1"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if</a:t>
            </a:r>
            <a:r>
              <a:rPr kumimoji="0" lang="en-US" altLang="zh-CN" sz="1000" b="0" i="0" u="none" strike="noStrike" cap="none" normalizeH="0" baseline="0" dirty="0" smtClean="0">
                <a:ln>
                  <a:noFill/>
                </a:ln>
                <a:solidFill>
                  <a:srgbClr val="000000"/>
                </a:solidFill>
                <a:effectLst/>
                <a:cs typeface="Courier New" pitchFamily="49" charset="0"/>
              </a:rPr>
              <a:t> (!file.getPath().startsWith(</a:t>
            </a:r>
            <a:r>
              <a:rPr kumimoji="0" lang="en-US" altLang="zh-CN" sz="1000" b="0" i="0" u="none" strike="noStrike" cap="none" normalizeH="0" baseline="0" dirty="0" smtClean="0">
                <a:ln>
                  <a:noFill/>
                </a:ln>
                <a:solidFill>
                  <a:srgbClr val="2A00FF"/>
                </a:solidFill>
                <a:effectLst/>
                <a:cs typeface="Courier New" pitchFamily="49" charset="0"/>
              </a:rPr>
              <a:t>"c:\\homepath"</a:t>
            </a:r>
            <a:r>
              <a:rPr kumimoji="0" lang="en-US" altLang="zh-CN" sz="1000" b="0" i="0" u="none" strike="noStrike" cap="none" normalizeH="0" baseline="0" dirty="0" smtClean="0">
                <a:ln>
                  <a:noFill/>
                </a:ln>
                <a:solidFill>
                  <a:srgbClr val="000000"/>
                </a:solidFill>
                <a:effectLst/>
                <a:cs typeface="Courier New" pitchFamily="49" charset="0"/>
              </a:rPr>
              <a:t>))</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System.</a:t>
            </a:r>
            <a:r>
              <a:rPr kumimoji="0" lang="en-US" altLang="zh-CN" sz="1000" b="0" i="1" u="none" strike="noStrike" cap="none" normalizeH="0" baseline="0" dirty="0" smtClean="0">
                <a:ln>
                  <a:noFill/>
                </a:ln>
                <a:solidFill>
                  <a:srgbClr val="0000C0"/>
                </a:solidFill>
                <a:effectLst/>
                <a:cs typeface="Courier New" pitchFamily="49" charset="0"/>
              </a:rPr>
              <a:t>out</a:t>
            </a:r>
            <a:r>
              <a:rPr kumimoji="0" lang="en-US" altLang="zh-CN" sz="1000" b="0" i="0" u="none" strike="noStrike" cap="none" normalizeH="0" baseline="0" dirty="0" smtClean="0">
                <a:ln>
                  <a:noFill/>
                </a:ln>
                <a:solidFill>
                  <a:srgbClr val="000000"/>
                </a:solidFill>
                <a:effectLst/>
                <a:cs typeface="Courier New" pitchFamily="49" charset="0"/>
              </a:rPr>
              <a:t>.println(</a:t>
            </a:r>
            <a:r>
              <a:rPr kumimoji="0" lang="en-US" altLang="zh-CN" sz="1000" b="0" i="0" u="none" strike="noStrike" cap="none" normalizeH="0" baseline="0" dirty="0" smtClean="0">
                <a:ln>
                  <a:noFill/>
                </a:ln>
                <a:solidFill>
                  <a:srgbClr val="2A00FF"/>
                </a:solidFill>
                <a:effectLst/>
                <a:cs typeface="Courier New" pitchFamily="49" charset="0"/>
              </a:rPr>
              <a:t>"Invalid file"</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return</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catch</a:t>
            </a:r>
            <a:r>
              <a:rPr kumimoji="0" lang="en-US" altLang="zh-CN" sz="1000" b="1" i="0" u="none" strike="noStrike" cap="none" normalizeH="0" baseline="0" dirty="0" smtClean="0">
                <a:ln>
                  <a:noFill/>
                </a:ln>
                <a:solidFill>
                  <a:srgbClr val="000000"/>
                </a:solidFill>
                <a:effectLst/>
                <a:cs typeface="Courier New" pitchFamily="49" charset="0"/>
              </a:rPr>
              <a:t> (IOException x)</a:t>
            </a:r>
            <a:r>
              <a:rPr lang="en-US" altLang="zh-CN" sz="1000" dirty="0" smtClean="0"/>
              <a:t> </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System.</a:t>
            </a:r>
            <a:r>
              <a:rPr kumimoji="0" lang="en-US" altLang="zh-CN" sz="1000" b="1" i="1" u="none" strike="noStrike" cap="none" normalizeH="0" baseline="0" dirty="0" smtClean="0">
                <a:ln>
                  <a:noFill/>
                </a:ln>
                <a:solidFill>
                  <a:srgbClr val="0000C0"/>
                </a:solidFill>
                <a:effectLst/>
                <a:cs typeface="Courier New" pitchFamily="49" charset="0"/>
              </a:rPr>
              <a:t>out</a:t>
            </a:r>
            <a:r>
              <a:rPr kumimoji="0" lang="en-US" altLang="zh-CN" sz="1000" b="1" i="0" u="none" strike="noStrike" cap="none" normalizeH="0" baseline="0" dirty="0" smtClean="0">
                <a:ln>
                  <a:noFill/>
                </a:ln>
                <a:solidFill>
                  <a:srgbClr val="000000"/>
                </a:solidFill>
                <a:effectLst/>
                <a:cs typeface="Courier New" pitchFamily="49" charset="0"/>
              </a:rPr>
              <a:t>.println(</a:t>
            </a:r>
            <a:r>
              <a:rPr kumimoji="0" lang="en-US" altLang="zh-CN" sz="1000" b="1" i="0" u="none" strike="noStrike" cap="none" normalizeH="0" baseline="0" dirty="0" smtClean="0">
                <a:ln>
                  <a:noFill/>
                </a:ln>
                <a:solidFill>
                  <a:srgbClr val="2A00FF"/>
                </a:solidFill>
                <a:effectLst/>
                <a:cs typeface="Courier New" pitchFamily="49" charset="0"/>
              </a:rPr>
              <a:t>"Invalid file"</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return</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r>
              <a:rPr lang="en-US" altLang="zh-CN" sz="1000" dirty="0" smtClean="0"/>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dirty="0" smtClean="0">
                <a:ln>
                  <a:noFill/>
                </a:ln>
                <a:solidFill>
                  <a:srgbClr val="7F0055"/>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try</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FileInputStream fis =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FileInputStream(file);</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catch</a:t>
            </a:r>
            <a:r>
              <a:rPr kumimoji="0" lang="en-US" altLang="zh-CN" sz="1000" b="1" i="0" u="none" strike="noStrike" cap="none" normalizeH="0" baseline="0" dirty="0" smtClean="0">
                <a:ln>
                  <a:noFill/>
                </a:ln>
                <a:solidFill>
                  <a:srgbClr val="000000"/>
                </a:solidFill>
                <a:effectLst/>
                <a:cs typeface="Courier New" pitchFamily="49" charset="0"/>
              </a:rPr>
              <a:t> (FileNotFoundException x)</a:t>
            </a:r>
            <a:r>
              <a:rPr lang="en-US" altLang="zh-CN" sz="1000" dirty="0" smtClean="0"/>
              <a:t> </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System.</a:t>
            </a:r>
            <a:r>
              <a:rPr kumimoji="0" lang="en-US" altLang="zh-CN" sz="1000" b="1" i="1" u="none" strike="noStrike" cap="none" normalizeH="0" baseline="0" dirty="0" smtClean="0">
                <a:ln>
                  <a:noFill/>
                </a:ln>
                <a:solidFill>
                  <a:srgbClr val="0000C0"/>
                </a:solidFill>
                <a:effectLst/>
                <a:cs typeface="Courier New" pitchFamily="49" charset="0"/>
              </a:rPr>
              <a:t>out</a:t>
            </a:r>
            <a:r>
              <a:rPr kumimoji="0" lang="en-US" altLang="zh-CN" sz="1000" b="1" i="0" u="none" strike="noStrike" cap="none" normalizeH="0" baseline="0" dirty="0" smtClean="0">
                <a:ln>
                  <a:noFill/>
                </a:ln>
                <a:solidFill>
                  <a:srgbClr val="000000"/>
                </a:solidFill>
                <a:effectLst/>
                <a:cs typeface="Courier New" pitchFamily="49" charset="0"/>
              </a:rPr>
              <a:t>.println(</a:t>
            </a:r>
            <a:r>
              <a:rPr kumimoji="0" lang="en-US" altLang="zh-CN" sz="1000" b="1" i="0" u="none" strike="noStrike" cap="none" normalizeH="0" baseline="0" dirty="0" smtClean="0">
                <a:ln>
                  <a:noFill/>
                </a:ln>
                <a:solidFill>
                  <a:srgbClr val="2A00FF"/>
                </a:solidFill>
                <a:effectLst/>
                <a:cs typeface="Courier New" pitchFamily="49" charset="0"/>
              </a:rPr>
              <a:t>"Invalid file"</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return</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p:txBody>
      </p:sp>
      <p:sp>
        <p:nvSpPr>
          <p:cNvPr id="5" name="Rectangle 3"/>
          <p:cNvSpPr txBox="1">
            <a:spLocks noChangeArrowheads="1"/>
          </p:cNvSpPr>
          <p:nvPr/>
        </p:nvSpPr>
        <p:spPr bwMode="auto">
          <a:xfrm>
            <a:off x="432041" y="934429"/>
            <a:ext cx="2935013" cy="2444647"/>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2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zh-CN" sz="1600" dirty="0" smtClean="0">
                <a:latin typeface="微软雅黑" pitchFamily="34" charset="-122"/>
                <a:ea typeface="微软雅黑" pitchFamily="34" charset="-122"/>
              </a:rPr>
              <a:t>采取一种安全策略，只允许用户访问</a:t>
            </a:r>
            <a:r>
              <a:rPr lang="en-US" altLang="zh-CN" sz="1600" dirty="0" smtClean="0">
                <a:latin typeface="微软雅黑" pitchFamily="34" charset="-122"/>
                <a:ea typeface="微软雅黑" pitchFamily="34" charset="-122"/>
              </a:rPr>
              <a:t>”c:\homepath”</a:t>
            </a:r>
            <a:r>
              <a:rPr lang="zh-CN" altLang="zh-CN" sz="1600" dirty="0" smtClean="0">
                <a:latin typeface="微软雅黑" pitchFamily="34" charset="-122"/>
                <a:ea typeface="微软雅黑" pitchFamily="34" charset="-122"/>
              </a:rPr>
              <a:t>中的文件，当用户试图访问</a:t>
            </a:r>
            <a:r>
              <a:rPr lang="en-US" altLang="zh-CN" sz="1600" dirty="0" smtClean="0">
                <a:latin typeface="微软雅黑" pitchFamily="34" charset="-122"/>
                <a:ea typeface="微软雅黑" pitchFamily="34" charset="-122"/>
              </a:rPr>
              <a:t>”c:\homepath”</a:t>
            </a:r>
            <a:r>
              <a:rPr lang="zh-CN" altLang="zh-CN" sz="1600" dirty="0" smtClean="0">
                <a:latin typeface="微软雅黑" pitchFamily="34" charset="-122"/>
                <a:ea typeface="微软雅黑" pitchFamily="34" charset="-122"/>
              </a:rPr>
              <a:t>以外的文件或者无效的文件路径时，程序只是给出了一个简洁的提示信息。</a:t>
            </a:r>
            <a:endParaRPr lang="zh-CN" altLang="en-US" sz="16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序列化泄露敏感信息</a:t>
            </a:r>
            <a:endParaRPr lang="zh-CN" altLang="en-US" sz="2400" dirty="0">
              <a:cs typeface="+mn-cs"/>
            </a:endParaRPr>
          </a:p>
        </p:txBody>
      </p:sp>
      <p:sp>
        <p:nvSpPr>
          <p:cNvPr id="49" name="内容占位符 2"/>
          <p:cNvSpPr>
            <a:spLocks noGrp="1"/>
          </p:cNvSpPr>
          <p:nvPr>
            <p:ph idx="1"/>
          </p:nvPr>
        </p:nvSpPr>
        <p:spPr>
          <a:xfrm>
            <a:off x="441769" y="908217"/>
            <a:ext cx="6184939" cy="967319"/>
          </a:xfrm>
          <a:noFill/>
          <a:ln>
            <a:noFill/>
          </a:ln>
          <a:effectLst/>
        </p:spPr>
        <p:txBody>
          <a:bodyPr vert="horz" wrap="square" lIns="80142" tIns="40070" rIns="80142" bIns="40070" numCol="1" anchor="t" anchorCtr="0" compatLnSpc="1">
            <a:prstTxWarp prst="textNoShape">
              <a:avLst/>
            </a:prstTxWarp>
            <a:spAutoFit/>
          </a:bodyPr>
          <a:lstStyle/>
          <a:p>
            <a:pPr marL="0" indent="0">
              <a:lnSpc>
                <a:spcPct val="120000"/>
              </a:lnSpc>
              <a:buNone/>
            </a:pPr>
            <a:r>
              <a:rPr lang="zh-CN" altLang="en-US" sz="1600" kern="1200" dirty="0" smtClean="0"/>
              <a:t>序列化：</a:t>
            </a:r>
            <a:r>
              <a:rPr lang="zh-CN" altLang="en-US" sz="1600" b="0" kern="1200" dirty="0" smtClean="0"/>
              <a:t>序列化将对象的状态保存为一个字节序列，之后通过反序列化该字节序列又能重新构造出原来的对象，但是它并没有提供一种机制来保证数据的安全性。</a:t>
            </a:r>
            <a:endParaRPr lang="en-US" altLang="zh-CN" sz="1600" b="0" kern="1200" dirty="0" smtClean="0"/>
          </a:p>
        </p:txBody>
      </p:sp>
      <p:pic>
        <p:nvPicPr>
          <p:cNvPr id="646146" name="Picture 2" descr="http://t1.gstatic.com/images?q=tbn:ANd9GcSW2MvctyITV9ND6fmUsCGF7-vtTKN3YdCGx1xbqin5Hh13T-DQjQ"/>
          <p:cNvPicPr>
            <a:picLocks noChangeAspect="1" noChangeArrowheads="1"/>
          </p:cNvPicPr>
          <p:nvPr/>
        </p:nvPicPr>
        <p:blipFill>
          <a:blip r:embed="rId3" cstate="print"/>
          <a:srcRect/>
          <a:stretch>
            <a:fillRect/>
          </a:stretch>
        </p:blipFill>
        <p:spPr bwMode="auto">
          <a:xfrm>
            <a:off x="6621939" y="938212"/>
            <a:ext cx="2017236" cy="899223"/>
          </a:xfrm>
          <a:prstGeom prst="rect">
            <a:avLst/>
          </a:prstGeom>
          <a:noFill/>
        </p:spPr>
      </p:pic>
      <p:grpSp>
        <p:nvGrpSpPr>
          <p:cNvPr id="3" name="组合 50"/>
          <p:cNvGrpSpPr/>
          <p:nvPr/>
        </p:nvGrpSpPr>
        <p:grpSpPr>
          <a:xfrm>
            <a:off x="3044757" y="2003898"/>
            <a:ext cx="5584689" cy="2528212"/>
            <a:chOff x="3054485" y="2013626"/>
            <a:chExt cx="5584689" cy="2528212"/>
          </a:xfrm>
        </p:grpSpPr>
        <p:sp>
          <p:nvSpPr>
            <p:cNvPr id="27" name="矩形 26"/>
            <p:cNvSpPr/>
            <p:nvPr/>
          </p:nvSpPr>
          <p:spPr bwMode="auto">
            <a:xfrm>
              <a:off x="3182248" y="2166728"/>
              <a:ext cx="819596" cy="979075"/>
            </a:xfrm>
            <a:prstGeom prst="rect">
              <a:avLst/>
            </a:prstGeom>
            <a:solidFill>
              <a:srgbClr val="00B0F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server</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8" name="矩形 27"/>
            <p:cNvSpPr/>
            <p:nvPr/>
          </p:nvSpPr>
          <p:spPr bwMode="auto">
            <a:xfrm>
              <a:off x="7631485" y="2146413"/>
              <a:ext cx="878139" cy="1009548"/>
            </a:xfrm>
            <a:prstGeom prst="rect">
              <a:avLst/>
            </a:prstGeom>
            <a:solidFill>
              <a:srgbClr val="00B0F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client</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29" name="直接箭头连接符 28"/>
            <p:cNvCxnSpPr>
              <a:stCxn id="27" idx="3"/>
              <a:endCxn id="28" idx="1"/>
            </p:cNvCxnSpPr>
            <p:nvPr/>
          </p:nvCxnSpPr>
          <p:spPr bwMode="auto">
            <a:xfrm flipV="1">
              <a:off x="4001844" y="2651187"/>
              <a:ext cx="3629641" cy="5079"/>
            </a:xfrm>
            <a:prstGeom prst="straightConnector1">
              <a:avLst/>
            </a:prstGeom>
            <a:ln>
              <a:tailEnd type="non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1" name="矩形 30"/>
            <p:cNvSpPr/>
            <p:nvPr/>
          </p:nvSpPr>
          <p:spPr bwMode="auto">
            <a:xfrm>
              <a:off x="4607920" y="2779932"/>
              <a:ext cx="585426" cy="287963"/>
            </a:xfrm>
            <a:prstGeom prst="rect">
              <a:avLst/>
            </a:prstGeom>
            <a:solidFill>
              <a:srgbClr val="00B05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data</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2" name="矩形 31"/>
            <p:cNvSpPr/>
            <p:nvPr/>
          </p:nvSpPr>
          <p:spPr bwMode="auto">
            <a:xfrm>
              <a:off x="6402091" y="2779932"/>
              <a:ext cx="526883" cy="287963"/>
            </a:xfrm>
            <a:prstGeom prst="rect">
              <a:avLst/>
            </a:prstGeom>
            <a:solidFill>
              <a:srgbClr val="C0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data</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3" name="矩形 32"/>
            <p:cNvSpPr/>
            <p:nvPr/>
          </p:nvSpPr>
          <p:spPr bwMode="auto">
            <a:xfrm>
              <a:off x="7631485" y="2444534"/>
              <a:ext cx="585426" cy="575926"/>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反序列化</a:t>
              </a:r>
            </a:p>
          </p:txBody>
        </p:sp>
        <p:sp>
          <p:nvSpPr>
            <p:cNvPr id="34" name="矩形 33"/>
            <p:cNvSpPr/>
            <p:nvPr/>
          </p:nvSpPr>
          <p:spPr bwMode="auto">
            <a:xfrm>
              <a:off x="3474961" y="2454691"/>
              <a:ext cx="526883" cy="51833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序列化</a:t>
              </a:r>
            </a:p>
          </p:txBody>
        </p:sp>
        <p:cxnSp>
          <p:nvCxnSpPr>
            <p:cNvPr id="35" name="直接箭头连接符 34"/>
            <p:cNvCxnSpPr/>
            <p:nvPr/>
          </p:nvCxnSpPr>
          <p:spPr bwMode="auto">
            <a:xfrm>
              <a:off x="4177472" y="2915432"/>
              <a:ext cx="292713" cy="0"/>
            </a:xfrm>
            <a:prstGeom prst="straightConnector1">
              <a:avLst/>
            </a:prstGeom>
            <a:ln w="25400">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bwMode="auto">
            <a:xfrm>
              <a:off x="7046059" y="2915432"/>
              <a:ext cx="292713" cy="0"/>
            </a:xfrm>
            <a:prstGeom prst="straightConnector1">
              <a:avLst/>
            </a:prstGeom>
            <a:ln w="25400">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5563302" y="2273834"/>
              <a:ext cx="604618" cy="276999"/>
            </a:xfrm>
            <a:prstGeom prst="rect">
              <a:avLst/>
            </a:prstGeom>
            <a:noFill/>
          </p:spPr>
          <p:txBody>
            <a:bodyPr wrap="square" rtlCol="0">
              <a:spAutoFit/>
            </a:bodyPr>
            <a:lstStyle/>
            <a:p>
              <a:r>
                <a:rPr lang="en-US" altLang="zh-CN" sz="1200" dirty="0" smtClean="0">
                  <a:latin typeface="微软雅黑" pitchFamily="34" charset="-122"/>
                  <a:ea typeface="微软雅黑" pitchFamily="34" charset="-122"/>
                </a:rPr>
                <a:t>RMI</a:t>
              </a:r>
              <a:endParaRPr lang="zh-CN" altLang="en-US" sz="1200" dirty="0">
                <a:latin typeface="微软雅黑" pitchFamily="34" charset="-122"/>
                <a:ea typeface="微软雅黑" pitchFamily="34" charset="-122"/>
              </a:endParaRPr>
            </a:p>
          </p:txBody>
        </p:sp>
        <p:cxnSp>
          <p:nvCxnSpPr>
            <p:cNvPr id="38" name="直接连接符 37"/>
            <p:cNvCxnSpPr>
              <a:stCxn id="31" idx="3"/>
              <a:endCxn id="32" idx="1"/>
            </p:cNvCxnSpPr>
            <p:nvPr/>
          </p:nvCxnSpPr>
          <p:spPr bwMode="auto">
            <a:xfrm>
              <a:off x="5193346" y="2923914"/>
              <a:ext cx="1208744" cy="0"/>
            </a:xfrm>
            <a:prstGeom prst="line">
              <a:avLst/>
            </a:prstGeom>
            <a:ln w="25400">
              <a:solidFill>
                <a:schemeClr val="tx1"/>
              </a:solid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pic>
          <p:nvPicPr>
            <p:cNvPr id="39" name="图片 38" descr="attacker.bmp"/>
            <p:cNvPicPr>
              <a:picLocks noChangeAspect="1"/>
            </p:cNvPicPr>
            <p:nvPr/>
          </p:nvPicPr>
          <p:blipFill>
            <a:blip r:embed="rId4" cstate="print"/>
            <a:stretch>
              <a:fillRect/>
            </a:stretch>
          </p:blipFill>
          <p:spPr>
            <a:xfrm>
              <a:off x="5348324" y="3528636"/>
              <a:ext cx="819596" cy="863890"/>
            </a:xfrm>
            <a:prstGeom prst="rect">
              <a:avLst/>
            </a:prstGeom>
            <a:ln>
              <a:solidFill>
                <a:schemeClr val="tx1"/>
              </a:solidFill>
            </a:ln>
          </p:spPr>
        </p:pic>
        <p:cxnSp>
          <p:nvCxnSpPr>
            <p:cNvPr id="40" name="直接箭头连接符 39"/>
            <p:cNvCxnSpPr/>
            <p:nvPr/>
          </p:nvCxnSpPr>
          <p:spPr bwMode="auto">
            <a:xfrm flipV="1">
              <a:off x="5737472" y="3010303"/>
              <a:ext cx="0" cy="440426"/>
            </a:xfrm>
            <a:prstGeom prst="straightConnector1">
              <a:avLst/>
            </a:prstGeom>
            <a:ln w="38100">
              <a:solidFill>
                <a:srgbClr val="FF0000"/>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5816665" y="3010303"/>
              <a:ext cx="585426" cy="467708"/>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窃取修改</a:t>
              </a:r>
              <a:endParaRPr lang="zh-CN" altLang="en-US" sz="1200" dirty="0">
                <a:latin typeface="微软雅黑" pitchFamily="34" charset="-122"/>
                <a:ea typeface="微软雅黑" pitchFamily="34" charset="-122"/>
              </a:endParaRPr>
            </a:p>
          </p:txBody>
        </p:sp>
        <p:pic>
          <p:nvPicPr>
            <p:cNvPr id="44" name="图片 43" descr="data.bmp"/>
            <p:cNvPicPr>
              <a:picLocks noChangeAspect="1"/>
            </p:cNvPicPr>
            <p:nvPr/>
          </p:nvPicPr>
          <p:blipFill>
            <a:blip r:embed="rId5" cstate="print"/>
            <a:stretch>
              <a:fillRect/>
            </a:stretch>
          </p:blipFill>
          <p:spPr>
            <a:xfrm>
              <a:off x="3357876" y="3595136"/>
              <a:ext cx="1522107" cy="567020"/>
            </a:xfrm>
            <a:prstGeom prst="rect">
              <a:avLst/>
            </a:prstGeom>
          </p:spPr>
        </p:pic>
        <p:pic>
          <p:nvPicPr>
            <p:cNvPr id="45" name="图片 44" descr="data2.bmp"/>
            <p:cNvPicPr>
              <a:picLocks noChangeAspect="1"/>
            </p:cNvPicPr>
            <p:nvPr/>
          </p:nvPicPr>
          <p:blipFill>
            <a:blip r:embed="rId6" cstate="print"/>
            <a:stretch>
              <a:fillRect/>
            </a:stretch>
          </p:blipFill>
          <p:spPr>
            <a:xfrm>
              <a:off x="6753346" y="3586229"/>
              <a:ext cx="1639193" cy="591505"/>
            </a:xfrm>
            <a:prstGeom prst="rect">
              <a:avLst/>
            </a:prstGeom>
          </p:spPr>
        </p:pic>
        <p:sp>
          <p:nvSpPr>
            <p:cNvPr id="46" name="圆角矩形标注 45"/>
            <p:cNvSpPr/>
            <p:nvPr/>
          </p:nvSpPr>
          <p:spPr bwMode="auto">
            <a:xfrm>
              <a:off x="3299333" y="3528636"/>
              <a:ext cx="1639193" cy="706337"/>
            </a:xfrm>
            <a:prstGeom prst="wedgeRoundRectCallout">
              <a:avLst>
                <a:gd name="adj1" fmla="val 47195"/>
                <a:gd name="adj2" fmla="val -111506"/>
                <a:gd name="adj3" fmla="val 166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7" name="圆角矩形标注 46"/>
            <p:cNvSpPr/>
            <p:nvPr/>
          </p:nvSpPr>
          <p:spPr bwMode="auto">
            <a:xfrm>
              <a:off x="6753346" y="3528636"/>
              <a:ext cx="1639193" cy="706337"/>
            </a:xfrm>
            <a:prstGeom prst="wedgeRoundRectCallout">
              <a:avLst>
                <a:gd name="adj1" fmla="val -50438"/>
                <a:gd name="adj2" fmla="val -107192"/>
                <a:gd name="adj3" fmla="val 166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0" name="矩形 49"/>
            <p:cNvSpPr/>
            <p:nvPr/>
          </p:nvSpPr>
          <p:spPr bwMode="auto">
            <a:xfrm>
              <a:off x="3054485" y="2013626"/>
              <a:ext cx="5584689" cy="2528212"/>
            </a:xfrm>
            <a:prstGeom prst="rect">
              <a:avLst/>
            </a:prstGeom>
            <a:noFill/>
            <a:ln>
              <a:solidFill>
                <a:schemeClr val="accent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grpSp>
      <p:sp>
        <p:nvSpPr>
          <p:cNvPr id="52" name="矩形标注 51"/>
          <p:cNvSpPr/>
          <p:nvPr/>
        </p:nvSpPr>
        <p:spPr bwMode="auto">
          <a:xfrm>
            <a:off x="598354" y="2402606"/>
            <a:ext cx="2055136" cy="1496294"/>
          </a:xfrm>
          <a:prstGeom prst="wedgeRectCallout">
            <a:avLst>
              <a:gd name="adj1" fmla="val 64913"/>
              <a:gd name="adj2" fmla="val -661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zh-CN" sz="1400" kern="0" dirty="0" smtClean="0">
                <a:latin typeface="微软雅黑" pitchFamily="34" charset="-122"/>
                <a:ea typeface="微软雅黑" pitchFamily="34" charset="-122"/>
              </a:rPr>
              <a:t>序列化</a:t>
            </a:r>
            <a:r>
              <a:rPr lang="zh-CN" altLang="en-US" sz="1400" kern="0" dirty="0" smtClean="0">
                <a:latin typeface="微软雅黑" pitchFamily="34" charset="-122"/>
                <a:ea typeface="微软雅黑" pitchFamily="34" charset="-122"/>
              </a:rPr>
              <a:t>的数据</a:t>
            </a:r>
            <a:r>
              <a:rPr lang="zh-CN" altLang="zh-CN" sz="1400" kern="0" dirty="0" smtClean="0">
                <a:latin typeface="微软雅黑" pitchFamily="34" charset="-122"/>
                <a:ea typeface="微软雅黑" pitchFamily="34" charset="-122"/>
              </a:rPr>
              <a:t>是潜在对外暴露着的，攻击者既可从中获取敏感信息，也可恶意修改其中的数据，试图在其被反序列化之后对系统造成危害</a:t>
            </a:r>
            <a:r>
              <a:rPr lang="zh-CN" altLang="en-US" sz="1400" kern="0" dirty="0" smtClean="0">
                <a:latin typeface="微软雅黑" pitchFamily="34" charset="-122"/>
                <a:ea typeface="微软雅黑" pitchFamily="34" charset="-122"/>
              </a:rPr>
              <a:t>。</a:t>
            </a:r>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blinds(horizontal)">
                                      <p:cBhvr>
                                        <p:cTn id="7" dur="500"/>
                                        <p:tgtEl>
                                          <p:spTgt spid="4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46146"/>
                                        </p:tgtEl>
                                        <p:attrNameLst>
                                          <p:attrName>style.visibility</p:attrName>
                                        </p:attrNameLst>
                                      </p:cBhvr>
                                      <p:to>
                                        <p:strVal val="visible"/>
                                      </p:to>
                                    </p:set>
                                    <p:animEffect transition="in" filter="blinds(horizontal)">
                                      <p:cBhvr>
                                        <p:cTn id="10" dur="500"/>
                                        <p:tgtEl>
                                          <p:spTgt spid="64614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linds(horizontal)">
                                      <p:cBhvr>
                                        <p:cTn id="1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P spid="5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可序列化类中包含敏感信息字段</a:t>
            </a:r>
            <a:endParaRPr lang="zh-CN" altLang="en-US" sz="2400" dirty="0">
              <a:cs typeface="+mn-cs"/>
            </a:endParaRPr>
          </a:p>
        </p:txBody>
      </p:sp>
      <p:sp>
        <p:nvSpPr>
          <p:cNvPr id="10" name="Rectangle 1"/>
          <p:cNvSpPr>
            <a:spLocks noGrp="1" noChangeArrowheads="1"/>
          </p:cNvSpPr>
          <p:nvPr>
            <p:ph idx="1"/>
          </p:nvPr>
        </p:nvSpPr>
        <p:spPr bwMode="auto">
          <a:xfrm>
            <a:off x="3829050" y="1639260"/>
            <a:ext cx="4790669" cy="2936188"/>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indent="0" eaLnBrk="1" hangingPunct="1">
              <a:lnSpc>
                <a:spcPct val="100000"/>
              </a:lnSpc>
              <a:buClrTx/>
              <a:buSzTx/>
              <a:buNone/>
            </a:pPr>
            <a:r>
              <a:rPr lang="en-US" altLang="zh-CN" sz="1400" b="0" dirty="0" smtClean="0">
                <a:solidFill>
                  <a:srgbClr val="3F7F5F"/>
                </a:solidFill>
                <a:cs typeface="Courier New" pitchFamily="49" charset="0"/>
              </a:rPr>
              <a:t>//</a:t>
            </a:r>
            <a:r>
              <a:rPr lang="zh-CN" altLang="en-US" sz="1400" b="0" dirty="0" smtClean="0">
                <a:solidFill>
                  <a:srgbClr val="3F7F5F"/>
                </a:solidFill>
                <a:cs typeface="Courier New" pitchFamily="49" charset="0"/>
              </a:rPr>
              <a:t>示例代码</a:t>
            </a:r>
            <a:endParaRPr kumimoji="0" lang="en-US" altLang="zh-CN" sz="1400" b="1" i="0" u="none" strike="noStrike" cap="none" normalizeH="0" baseline="0" dirty="0" smtClean="0">
              <a:ln>
                <a:noFill/>
              </a:ln>
              <a:solidFill>
                <a:srgbClr val="7F0055"/>
              </a:solidFill>
              <a:effectLst/>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7F0055"/>
                </a:solidFill>
                <a:effectLst/>
                <a:cs typeface="Courier New" pitchFamily="49" charset="0"/>
              </a:rPr>
              <a:t>public</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class</a:t>
            </a:r>
            <a:r>
              <a:rPr kumimoji="0" lang="en-US" altLang="zh-CN" sz="1400" b="0" i="0" u="none" strike="noStrike" cap="none" normalizeH="0" baseline="0" dirty="0" smtClean="0">
                <a:ln>
                  <a:noFill/>
                </a:ln>
                <a:solidFill>
                  <a:srgbClr val="000000"/>
                </a:solidFill>
                <a:effectLst/>
                <a:cs typeface="Courier New" pitchFamily="49" charset="0"/>
              </a:rPr>
              <a:t> Point </a:t>
            </a:r>
            <a:r>
              <a:rPr kumimoji="0" lang="en-US" altLang="zh-CN" sz="1400" b="1" i="0" u="none" strike="noStrike" cap="none" normalizeH="0" baseline="0" dirty="0" smtClean="0">
                <a:ln>
                  <a:noFill/>
                </a:ln>
                <a:solidFill>
                  <a:srgbClr val="7F0055"/>
                </a:solidFill>
                <a:effectLst/>
                <a:cs typeface="Courier New" pitchFamily="49" charset="0"/>
              </a:rPr>
              <a:t>implements</a:t>
            </a:r>
            <a:r>
              <a:rPr kumimoji="0" lang="en-US" altLang="zh-CN" sz="1400" b="0" i="0" u="none" strike="noStrike" cap="none" normalizeH="0" baseline="0" dirty="0" smtClean="0">
                <a:ln>
                  <a:noFill/>
                </a:ln>
                <a:solidFill>
                  <a:srgbClr val="000000"/>
                </a:solidFill>
                <a:effectLst/>
                <a:cs typeface="Courier New" pitchFamily="49" charset="0"/>
              </a:rPr>
              <a:t> Serializable</a:t>
            </a:r>
            <a:r>
              <a:rPr lang="en-US" altLang="zh-CN" sz="1400" dirty="0" smtClean="0"/>
              <a:t> </a:t>
            </a: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private</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double</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0" i="0" u="none" strike="noStrike" cap="none" normalizeH="0" baseline="0" dirty="0" smtClean="0">
                <a:ln>
                  <a:noFill/>
                </a:ln>
                <a:solidFill>
                  <a:srgbClr val="0000C0"/>
                </a:solidFill>
                <a:effectLst/>
                <a:cs typeface="Courier New" pitchFamily="49" charset="0"/>
              </a:rPr>
              <a:t>x</a:t>
            </a: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private</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double</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0" i="0" u="none" strike="noStrike" cap="none" normalizeH="0" baseline="0" dirty="0" smtClean="0">
                <a:ln>
                  <a:noFill/>
                </a:ln>
                <a:solidFill>
                  <a:srgbClr val="0000C0"/>
                </a:solidFill>
                <a:effectLst/>
                <a:cs typeface="Courier New" pitchFamily="49" charset="0"/>
              </a:rPr>
              <a:t>y</a:t>
            </a:r>
            <a:r>
              <a:rPr kumimoji="0" lang="en-US" altLang="zh-CN" sz="14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b="0" dirty="0" smtClean="0">
                <a:solidFill>
                  <a:srgbClr val="000000"/>
                </a:solidFill>
                <a:cs typeface="Courier New" pitchFamily="49" charset="0"/>
              </a:rPr>
              <a:t>    </a:t>
            </a:r>
            <a:r>
              <a:rPr lang="en-US" altLang="zh-CN" sz="1400" dirty="0" smtClean="0">
                <a:solidFill>
                  <a:srgbClr val="7F0055"/>
                </a:solidFill>
                <a:cs typeface="Courier New" pitchFamily="49" charset="0"/>
              </a:rPr>
              <a:t>private</a:t>
            </a:r>
            <a:r>
              <a:rPr lang="en-US" altLang="zh-CN" sz="1400" b="0" dirty="0" smtClean="0">
                <a:solidFill>
                  <a:srgbClr val="000000"/>
                </a:solidFill>
                <a:cs typeface="Courier New" pitchFamily="49" charset="0"/>
              </a:rPr>
              <a:t> String </a:t>
            </a:r>
            <a:r>
              <a:rPr lang="en-US" altLang="zh-CN" sz="1400" b="0" dirty="0" smtClean="0">
                <a:solidFill>
                  <a:srgbClr val="0000C0"/>
                </a:solidFill>
                <a:cs typeface="Courier New" pitchFamily="49" charset="0"/>
              </a:rPr>
              <a:t>id</a:t>
            </a:r>
            <a:r>
              <a:rPr lang="en-US" altLang="zh-CN" sz="1400" b="0" dirty="0" smtClean="0">
                <a:solidFill>
                  <a:srgbClr val="000000"/>
                </a:solidFill>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public</a:t>
            </a:r>
            <a:r>
              <a:rPr kumimoji="0" lang="en-US" altLang="zh-CN" sz="1400" b="0" i="0" u="none" strike="noStrike" cap="none" normalizeH="0" baseline="0" dirty="0" smtClean="0">
                <a:ln>
                  <a:noFill/>
                </a:ln>
                <a:solidFill>
                  <a:srgbClr val="000000"/>
                </a:solidFill>
                <a:effectLst/>
                <a:cs typeface="Courier New" pitchFamily="49" charset="0"/>
              </a:rPr>
              <a:t> Point(String</a:t>
            </a:r>
            <a:r>
              <a:rPr kumimoji="0" lang="en-US" altLang="zh-CN" sz="1400" b="0" i="0" u="none" strike="noStrike" cap="none" normalizeH="0" dirty="0" smtClean="0">
                <a:ln>
                  <a:noFill/>
                </a:ln>
                <a:solidFill>
                  <a:srgbClr val="000000"/>
                </a:solidFill>
                <a:effectLst/>
                <a:cs typeface="Courier New" pitchFamily="49" charset="0"/>
              </a:rPr>
              <a:t> </a:t>
            </a:r>
            <a:r>
              <a:rPr kumimoji="0" lang="en-US" altLang="zh-CN" sz="1400" b="0" i="0" u="none" strike="noStrike" cap="none" normalizeH="0" baseline="0" dirty="0" smtClean="0">
                <a:ln>
                  <a:noFill/>
                </a:ln>
                <a:solidFill>
                  <a:srgbClr val="000000"/>
                </a:solidFill>
                <a:effectLst/>
                <a:cs typeface="Courier New" pitchFamily="49" charset="0"/>
              </a:rPr>
              <a:t>id, </a:t>
            </a:r>
            <a:r>
              <a:rPr kumimoji="0" lang="en-US" altLang="zh-CN" sz="1400" b="1" i="0" u="none" strike="noStrike" cap="none" normalizeH="0" baseline="0" dirty="0" smtClean="0">
                <a:ln>
                  <a:noFill/>
                </a:ln>
                <a:solidFill>
                  <a:srgbClr val="7F0055"/>
                </a:solidFill>
                <a:effectLst/>
                <a:cs typeface="Courier New" pitchFamily="49" charset="0"/>
              </a:rPr>
              <a:t>double</a:t>
            </a:r>
            <a:r>
              <a:rPr kumimoji="0" lang="en-US" altLang="zh-CN" sz="1400" b="0" i="0" u="none" strike="noStrike" cap="none" normalizeH="0" baseline="0" dirty="0" smtClean="0">
                <a:ln>
                  <a:noFill/>
                </a:ln>
                <a:solidFill>
                  <a:srgbClr val="000000"/>
                </a:solidFill>
                <a:effectLst/>
                <a:cs typeface="Courier New" pitchFamily="49" charset="0"/>
              </a:rPr>
              <a:t> x, </a:t>
            </a:r>
            <a:r>
              <a:rPr kumimoji="0" lang="en-US" altLang="zh-CN" sz="1400" b="1" i="0" u="none" strike="noStrike" cap="none" normalizeH="0" baseline="0" dirty="0" smtClean="0">
                <a:ln>
                  <a:noFill/>
                </a:ln>
                <a:solidFill>
                  <a:srgbClr val="7F0055"/>
                </a:solidFill>
                <a:effectLst/>
                <a:cs typeface="Courier New" pitchFamily="49" charset="0"/>
              </a:rPr>
              <a:t>double</a:t>
            </a:r>
            <a:r>
              <a:rPr kumimoji="0" lang="en-US" altLang="zh-CN" sz="1400" b="0" i="0" u="none" strike="noStrike" cap="none" normalizeH="0" baseline="0" dirty="0" smtClean="0">
                <a:ln>
                  <a:noFill/>
                </a:ln>
                <a:solidFill>
                  <a:srgbClr val="000000"/>
                </a:solidFill>
                <a:effectLst/>
                <a:cs typeface="Courier New" pitchFamily="49" charset="0"/>
              </a:rPr>
              <a:t> y)</a:t>
            </a:r>
            <a:r>
              <a:rPr lang="en-US" altLang="zh-CN" sz="1400" dirty="0" smtClean="0"/>
              <a:t> </a:t>
            </a: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lang="en-US" altLang="zh-CN" sz="1400" dirty="0" smtClean="0">
                <a:solidFill>
                  <a:srgbClr val="7F0055"/>
                </a:solidFill>
                <a:cs typeface="Courier New" pitchFamily="49" charset="0"/>
              </a:rPr>
              <a:t>this.</a:t>
            </a:r>
            <a:r>
              <a:rPr lang="en-US" altLang="zh-CN" sz="1400" b="0" dirty="0" smtClean="0">
                <a:solidFill>
                  <a:srgbClr val="0000C0"/>
                </a:solidFill>
                <a:cs typeface="Courier New" pitchFamily="49" charset="0"/>
              </a:rPr>
              <a:t>id</a:t>
            </a:r>
            <a:r>
              <a:rPr kumimoji="0" lang="en-US" altLang="zh-CN" sz="1400" b="0" i="0" u="none" strike="noStrike" cap="none" normalizeH="0" baseline="0" dirty="0" smtClean="0">
                <a:ln>
                  <a:noFill/>
                </a:ln>
                <a:solidFill>
                  <a:srgbClr val="000000"/>
                </a:solidFill>
                <a:effectLst/>
                <a:cs typeface="Courier New" pitchFamily="49" charset="0"/>
              </a:rPr>
              <a:t> = </a:t>
            </a:r>
            <a:r>
              <a:rPr lang="en-US" altLang="zh-CN" sz="1400" b="0" dirty="0" smtClean="0">
                <a:solidFill>
                  <a:srgbClr val="000000"/>
                </a:solidFill>
                <a:cs typeface="Courier New" pitchFamily="49" charset="0"/>
              </a:rPr>
              <a:t>id</a:t>
            </a:r>
            <a:r>
              <a:rPr kumimoji="0" lang="en-US" altLang="zh-CN" sz="14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b="0" dirty="0" smtClean="0">
                <a:solidFill>
                  <a:srgbClr val="000000"/>
                </a:solidFill>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this</a:t>
            </a:r>
            <a:r>
              <a:rPr kumimoji="0" lang="en-US" altLang="zh-CN" sz="1400" b="0" i="0" u="none" strike="noStrike" cap="none" normalizeH="0" baseline="0" dirty="0" smtClean="0">
                <a:ln>
                  <a:noFill/>
                </a:ln>
                <a:solidFill>
                  <a:srgbClr val="000000"/>
                </a:solidFill>
                <a:effectLst/>
                <a:cs typeface="Courier New" pitchFamily="49" charset="0"/>
              </a:rPr>
              <a:t>.</a:t>
            </a:r>
            <a:r>
              <a:rPr kumimoji="0" lang="en-US" altLang="zh-CN" sz="1400" b="0" i="0" u="none" strike="noStrike" cap="none" normalizeH="0" baseline="0" dirty="0" smtClean="0">
                <a:ln>
                  <a:noFill/>
                </a:ln>
                <a:solidFill>
                  <a:srgbClr val="0000C0"/>
                </a:solidFill>
                <a:effectLst/>
                <a:cs typeface="Courier New" pitchFamily="49" charset="0"/>
              </a:rPr>
              <a:t>x</a:t>
            </a:r>
            <a:r>
              <a:rPr kumimoji="0" lang="en-US" altLang="zh-CN" sz="1400" b="0" i="0" u="none" strike="noStrike" cap="none" normalizeH="0" baseline="0" dirty="0" smtClean="0">
                <a:ln>
                  <a:noFill/>
                </a:ln>
                <a:solidFill>
                  <a:srgbClr val="000000"/>
                </a:solidFill>
                <a:effectLst/>
                <a:cs typeface="Courier New" pitchFamily="49" charset="0"/>
              </a:rPr>
              <a:t> = x;</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this</a:t>
            </a:r>
            <a:r>
              <a:rPr kumimoji="0" lang="en-US" altLang="zh-CN" sz="1400" b="0" i="0" u="none" strike="noStrike" cap="none" normalizeH="0" baseline="0" dirty="0" smtClean="0">
                <a:ln>
                  <a:noFill/>
                </a:ln>
                <a:solidFill>
                  <a:srgbClr val="000000"/>
                </a:solidFill>
                <a:effectLst/>
                <a:cs typeface="Courier New" pitchFamily="49" charset="0"/>
              </a:rPr>
              <a:t>.</a:t>
            </a:r>
            <a:r>
              <a:rPr kumimoji="0" lang="en-US" altLang="zh-CN" sz="1400" b="0" i="0" u="none" strike="noStrike" cap="none" normalizeH="0" baseline="0" dirty="0" smtClean="0">
                <a:ln>
                  <a:noFill/>
                </a:ln>
                <a:solidFill>
                  <a:srgbClr val="0000C0"/>
                </a:solidFill>
                <a:effectLst/>
                <a:cs typeface="Courier New" pitchFamily="49" charset="0"/>
              </a:rPr>
              <a:t>y</a:t>
            </a:r>
            <a:r>
              <a:rPr kumimoji="0" lang="en-US" altLang="zh-CN" sz="1400" b="0" i="0" u="none" strike="noStrike" cap="none" normalizeH="0" baseline="0" dirty="0" smtClean="0">
                <a:ln>
                  <a:noFill/>
                </a:ln>
                <a:solidFill>
                  <a:srgbClr val="000000"/>
                </a:solidFill>
                <a:effectLst/>
                <a:cs typeface="Courier New" pitchFamily="49" charset="0"/>
              </a:rPr>
              <a:t> = y;</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p>
          <a:p>
            <a:pPr marL="0" indent="0">
              <a:lnSpc>
                <a:spcPct val="100000"/>
              </a:lnSpc>
              <a:buClrTx/>
              <a:buSzTx/>
              <a:buNone/>
            </a:pPr>
            <a:r>
              <a:rPr lang="en-US" altLang="zh-CN" sz="1400" b="0" dirty="0" smtClean="0">
                <a:solidFill>
                  <a:srgbClr val="000000"/>
                </a:solidFill>
                <a:cs typeface="Courier New" pitchFamily="49" charset="0"/>
              </a:rPr>
              <a:t>    </a:t>
            </a:r>
            <a:r>
              <a:rPr lang="en-US" altLang="zh-CN" sz="1400" b="0" dirty="0" smtClean="0">
                <a:solidFill>
                  <a:srgbClr val="3F7F5F"/>
                </a:solidFill>
                <a:cs typeface="Courier New" pitchFamily="49" charset="0"/>
              </a:rPr>
              <a:t>//Other code</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dirty="0" smtClean="0">
                <a:solidFill>
                  <a:srgbClr val="000000"/>
                </a:solidFill>
                <a:cs typeface="Courier New" pitchFamily="49" charset="0"/>
              </a:rPr>
              <a:t>}</a:t>
            </a:r>
            <a:endParaRPr kumimoji="0" lang="en-US" altLang="zh-CN" sz="14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22313" y="857417"/>
            <a:ext cx="8197406"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可序列化类</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声明为实现</a:t>
            </a:r>
            <a:r>
              <a:rPr lang="en-US" altLang="zh-CN" sz="1600" kern="0" dirty="0" smtClean="0">
                <a:solidFill>
                  <a:srgbClr val="000000"/>
                </a:solidFill>
                <a:latin typeface="微软雅黑" pitchFamily="34" charset="-122"/>
                <a:ea typeface="微软雅黑" pitchFamily="34" charset="-122"/>
                <a:cs typeface="Courier New" pitchFamily="49" charset="0"/>
              </a:rPr>
              <a:t>java.io.Serializable</a:t>
            </a:r>
            <a:r>
              <a:rPr lang="zh-CN" altLang="en-US" sz="1600" kern="0" dirty="0" smtClean="0">
                <a:solidFill>
                  <a:srgbClr val="000000"/>
                </a:solidFill>
                <a:latin typeface="微软雅黑" pitchFamily="34" charset="-122"/>
                <a:ea typeface="微软雅黑" pitchFamily="34" charset="-122"/>
                <a:cs typeface="Courier New" pitchFamily="49" charset="0"/>
              </a:rPr>
              <a:t>接口</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中若包含敏感信息字段，则敏感信息可能在此类对象被序列化的时候被无意识的泄露出去。</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629697" y="2227634"/>
            <a:ext cx="2337239" cy="1417266"/>
          </a:xfrm>
          <a:prstGeom prst="wedgeRectCallout">
            <a:avLst>
              <a:gd name="adj1" fmla="val 84622"/>
              <a:gd name="adj2" fmla="val -4378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这里假设可序列化的</a:t>
            </a:r>
            <a:r>
              <a:rPr lang="en-US" altLang="zh-CN" sz="1400" dirty="0" smtClean="0">
                <a:latin typeface="微软雅黑" pitchFamily="34" charset="-122"/>
                <a:ea typeface="微软雅黑" pitchFamily="34" charset="-122"/>
              </a:rPr>
              <a:t>Point</a:t>
            </a:r>
            <a:r>
              <a:rPr lang="zh-CN" altLang="en-US" sz="1400" dirty="0" smtClean="0">
                <a:latin typeface="微软雅黑" pitchFamily="34" charset="-122"/>
                <a:ea typeface="微软雅黑" pitchFamily="34" charset="-122"/>
              </a:rPr>
              <a:t>类中除了</a:t>
            </a:r>
            <a:r>
              <a:rPr lang="en-US" altLang="zh-CN" sz="1400" dirty="0" smtClean="0">
                <a:latin typeface="微软雅黑" pitchFamily="34" charset="-122"/>
                <a:ea typeface="微软雅黑" pitchFamily="34" charset="-122"/>
              </a:rPr>
              <a:t>id</a:t>
            </a:r>
            <a:r>
              <a:rPr lang="zh-CN" altLang="en-US" sz="1400" dirty="0" smtClean="0">
                <a:latin typeface="微软雅黑" pitchFamily="34" charset="-122"/>
                <a:ea typeface="微软雅黑" pitchFamily="34" charset="-122"/>
              </a:rPr>
              <a:t>字段以外，代表坐标位置的</a:t>
            </a:r>
            <a:r>
              <a:rPr lang="en-US" altLang="zh-CN" sz="1400" dirty="0" smtClean="0">
                <a:latin typeface="微软雅黑" pitchFamily="34" charset="-122"/>
                <a:ea typeface="微软雅黑" pitchFamily="34" charset="-122"/>
              </a:rPr>
              <a:t>x</a:t>
            </a:r>
            <a:r>
              <a:rPr lang="zh-CN" altLang="en-US" sz="1400" dirty="0" smtClean="0">
                <a:latin typeface="微软雅黑" pitchFamily="34" charset="-122"/>
                <a:ea typeface="微软雅黑" pitchFamily="34" charset="-122"/>
              </a:rPr>
              <a:t>与</a:t>
            </a:r>
            <a:r>
              <a:rPr lang="en-US" altLang="zh-CN" sz="1400" dirty="0" smtClean="0">
                <a:latin typeface="微软雅黑" pitchFamily="34" charset="-122"/>
                <a:ea typeface="微软雅黑" pitchFamily="34" charset="-122"/>
              </a:rPr>
              <a:t>y</a:t>
            </a:r>
            <a:r>
              <a:rPr lang="zh-CN" altLang="en-US" sz="1400" dirty="0" smtClean="0">
                <a:latin typeface="微软雅黑" pitchFamily="34" charset="-122"/>
                <a:ea typeface="微软雅黑" pitchFamily="34" charset="-122"/>
              </a:rPr>
              <a:t>字段是敏感的，若干</a:t>
            </a:r>
            <a:r>
              <a:rPr lang="en-US" altLang="zh-CN" sz="1400" dirty="0" smtClean="0">
                <a:latin typeface="微软雅黑" pitchFamily="34" charset="-122"/>
                <a:ea typeface="微软雅黑" pitchFamily="34" charset="-122"/>
              </a:rPr>
              <a:t>Point</a:t>
            </a:r>
            <a:r>
              <a:rPr lang="zh-CN" altLang="en-US" sz="1400" dirty="0" smtClean="0">
                <a:latin typeface="微软雅黑" pitchFamily="34" charset="-122"/>
                <a:ea typeface="微软雅黑" pitchFamily="34" charset="-122"/>
              </a:rPr>
              <a:t>对象被序列化，则存在敏感信息泄露与被篡改的风险</a:t>
            </a:r>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33166"/>
            <a:ext cx="8066635" cy="438553"/>
          </a:xfrm>
        </p:spPr>
        <p:txBody>
          <a:bodyPr lIns="68553" tIns="34276" rIns="68553" bIns="34276" anchor="ctr">
            <a:spAutoFit/>
          </a:bodyPr>
          <a:lstStyle/>
          <a:p>
            <a:r>
              <a:rPr lang="en-US" altLang="zh-CN" sz="2400" dirty="0" smtClean="0">
                <a:latin typeface="+mj-lt"/>
                <a:ea typeface="+mj-ea"/>
                <a:cs typeface="+mn-cs"/>
              </a:rPr>
              <a:t>Java</a:t>
            </a:r>
            <a:r>
              <a:rPr lang="zh-CN" altLang="en-US" sz="2400" dirty="0" smtClean="0">
                <a:latin typeface="+mj-lt"/>
                <a:ea typeface="+mj-ea"/>
                <a:cs typeface="+mn-cs"/>
              </a:rPr>
              <a:t>编程常见安全问题</a:t>
            </a:r>
            <a:endParaRPr lang="zh-CN" altLang="en-US" sz="2400" dirty="0">
              <a:latin typeface="+mj-lt"/>
              <a:ea typeface="+mj-ea"/>
              <a:cs typeface="+mn-cs"/>
            </a:endParaRPr>
          </a:p>
        </p:txBody>
      </p:sp>
      <p:sp>
        <p:nvSpPr>
          <p:cNvPr id="3" name="内容占位符 2"/>
          <p:cNvSpPr>
            <a:spLocks noGrp="1"/>
          </p:cNvSpPr>
          <p:nvPr>
            <p:ph idx="1"/>
          </p:nvPr>
        </p:nvSpPr>
        <p:spPr>
          <a:xfrm>
            <a:off x="503238" y="925514"/>
            <a:ext cx="7632700" cy="2397434"/>
          </a:xfrm>
        </p:spPr>
        <p:txBody>
          <a:bodyPr>
            <a:spAutoFit/>
          </a:bodyPr>
          <a:lstStyle/>
          <a:p>
            <a:pPr marL="174625" indent="-174625">
              <a:lnSpc>
                <a:spcPct val="120000"/>
              </a:lnSpc>
            </a:pPr>
            <a:r>
              <a:rPr lang="zh-CN" altLang="en-US" sz="1800" b="0" dirty="0" smtClean="0">
                <a:latin typeface="Calibri" pitchFamily="34" charset="0"/>
                <a:ea typeface="宋体" pitchFamily="2" charset="-122"/>
              </a:rPr>
              <a:t>程序或系统与外部交互时未对外部输入进行正确校验，引起程序或系统拒绝服务、非法获取系统重要资源等安全问题</a:t>
            </a:r>
            <a:endParaRPr lang="en-US" altLang="zh-CN" sz="1800" b="0" dirty="0" smtClean="0">
              <a:latin typeface="Calibri" pitchFamily="34" charset="0"/>
              <a:ea typeface="宋体" pitchFamily="2" charset="-122"/>
            </a:endParaRPr>
          </a:p>
          <a:p>
            <a:pPr marL="174625" indent="-174625">
              <a:lnSpc>
                <a:spcPct val="120000"/>
              </a:lnSpc>
            </a:pPr>
            <a:r>
              <a:rPr lang="zh-CN" altLang="en-US" sz="1800" b="0" dirty="0" smtClean="0">
                <a:latin typeface="Calibri" pitchFamily="34" charset="0"/>
                <a:ea typeface="宋体" pitchFamily="2" charset="-122"/>
              </a:rPr>
              <a:t>程序对异常处理不当，暴露系统敏感信息</a:t>
            </a:r>
            <a:endParaRPr lang="en-US" altLang="zh-CN" sz="1800" b="0" dirty="0" smtClean="0">
              <a:latin typeface="Calibri" pitchFamily="34" charset="0"/>
              <a:ea typeface="宋体" pitchFamily="2" charset="-122"/>
            </a:endParaRPr>
          </a:p>
          <a:p>
            <a:pPr marL="174625" indent="-174625">
              <a:lnSpc>
                <a:spcPct val="120000"/>
              </a:lnSpc>
            </a:pPr>
            <a:r>
              <a:rPr lang="zh-CN" altLang="en-US" sz="1800" b="0" dirty="0" smtClean="0">
                <a:latin typeface="Calibri" pitchFamily="34" charset="0"/>
                <a:ea typeface="宋体" pitchFamily="2" charset="-122"/>
              </a:rPr>
              <a:t>程序对敏感数据处理不当，导致敏感数据被窃取或篡改</a:t>
            </a:r>
            <a:endParaRPr lang="en-US" altLang="zh-CN" sz="1800" b="0" dirty="0" smtClean="0">
              <a:latin typeface="Calibri" pitchFamily="34" charset="0"/>
              <a:ea typeface="宋体" pitchFamily="2" charset="-122"/>
            </a:endParaRPr>
          </a:p>
          <a:p>
            <a:pPr marL="174625" indent="-174625">
              <a:lnSpc>
                <a:spcPct val="120000"/>
              </a:lnSpc>
            </a:pPr>
            <a:r>
              <a:rPr lang="zh-CN" altLang="en-US" sz="1800" b="0" dirty="0" smtClean="0">
                <a:latin typeface="Calibri" pitchFamily="34" charset="0"/>
                <a:ea typeface="宋体" pitchFamily="2" charset="-122"/>
              </a:rPr>
              <a:t>程序没有正确的权限管理，引起非法访问</a:t>
            </a:r>
            <a:endParaRPr lang="en-US" altLang="zh-CN" sz="1800" b="0" dirty="0" smtClean="0">
              <a:latin typeface="Calibri" pitchFamily="34" charset="0"/>
              <a:ea typeface="宋体" pitchFamily="2" charset="-122"/>
            </a:endParaRPr>
          </a:p>
          <a:p>
            <a:pPr marL="174625" indent="-174625">
              <a:lnSpc>
                <a:spcPct val="120000"/>
              </a:lnSpc>
            </a:pPr>
            <a:r>
              <a:rPr lang="zh-CN" altLang="en-US" sz="1800" b="0" dirty="0" smtClean="0">
                <a:latin typeface="Calibri" pitchFamily="34" charset="0"/>
                <a:ea typeface="宋体" pitchFamily="2" charset="-122"/>
              </a:rPr>
              <a:t>安全相关特性中没有正确使用强随机数、未选择安全的加密算法</a:t>
            </a:r>
            <a:endParaRPr lang="en-US" altLang="zh-CN" sz="1800" b="0" dirty="0" smtClean="0">
              <a:latin typeface="Calibri" pitchFamily="34" charset="0"/>
              <a:ea typeface="宋体" pitchFamily="2" charset="-122"/>
            </a:endParaRPr>
          </a:p>
          <a:p>
            <a:pPr marL="174625" indent="-174625">
              <a:lnSpc>
                <a:spcPct val="120000"/>
              </a:lnSpc>
            </a:pPr>
            <a:r>
              <a:rPr lang="en-US" altLang="zh-CN" sz="1800" b="0" dirty="0" smtClean="0">
                <a:latin typeface="Calibri" pitchFamily="34" charset="0"/>
                <a:ea typeface="宋体" pitchFamily="2" charset="-122"/>
              </a:rPr>
              <a: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为可序列化类中的敏感信息字段添加例外</a:t>
            </a:r>
            <a:endParaRPr lang="zh-CN" altLang="en-US" sz="2400" dirty="0">
              <a:cs typeface="+mn-cs"/>
            </a:endParaRPr>
          </a:p>
        </p:txBody>
      </p:sp>
      <p:sp>
        <p:nvSpPr>
          <p:cNvPr id="10" name="Rectangle 1"/>
          <p:cNvSpPr>
            <a:spLocks noGrp="1" noChangeArrowheads="1"/>
          </p:cNvSpPr>
          <p:nvPr>
            <p:ph idx="1"/>
          </p:nvPr>
        </p:nvSpPr>
        <p:spPr bwMode="auto">
          <a:xfrm>
            <a:off x="3814639" y="2006183"/>
            <a:ext cx="4790669" cy="2603790"/>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indent="0" eaLnBrk="1" hangingPunct="1">
              <a:lnSpc>
                <a:spcPct val="100000"/>
              </a:lnSpc>
              <a:buClrTx/>
              <a:buSzTx/>
              <a:buNone/>
            </a:pPr>
            <a:r>
              <a:rPr lang="en-US" altLang="zh-CN" sz="1200" b="0" dirty="0" smtClean="0">
                <a:solidFill>
                  <a:srgbClr val="3F7F5F"/>
                </a:solidFill>
                <a:cs typeface="Courier New" pitchFamily="49" charset="0"/>
              </a:rPr>
              <a:t>//</a:t>
            </a:r>
            <a:r>
              <a:rPr lang="zh-CN" altLang="en-US" sz="1200" b="0" dirty="0" smtClean="0">
                <a:solidFill>
                  <a:srgbClr val="3F7F5F"/>
                </a:solidFill>
                <a:cs typeface="Courier New" pitchFamily="49" charset="0"/>
              </a:rPr>
              <a:t>示例代码</a:t>
            </a:r>
            <a:endParaRPr kumimoji="0" lang="en-US" altLang="zh-CN" sz="1200" b="1" i="0" u="none" strike="noStrike" cap="none" normalizeH="0" baseline="0" dirty="0" smtClean="0">
              <a:ln>
                <a:noFill/>
              </a:ln>
              <a:solidFill>
                <a:srgbClr val="7F0055"/>
              </a:solidFill>
              <a:effectLst/>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Point </a:t>
            </a:r>
            <a:r>
              <a:rPr kumimoji="0" lang="en-US" altLang="zh-CN" sz="1200" b="1" i="0" u="none" strike="noStrike" cap="none" normalizeH="0" baseline="0" dirty="0" smtClean="0">
                <a:ln>
                  <a:noFill/>
                </a:ln>
                <a:solidFill>
                  <a:srgbClr val="7F0055"/>
                </a:solidFill>
                <a:effectLst/>
                <a:cs typeface="Courier New" pitchFamily="49" charset="0"/>
              </a:rPr>
              <a:t>implements</a:t>
            </a:r>
            <a:r>
              <a:rPr kumimoji="0" lang="en-US" altLang="zh-CN" sz="1200" b="0" i="0" u="none" strike="noStrike" cap="none" normalizeH="0" baseline="0" dirty="0" smtClean="0">
                <a:ln>
                  <a:noFill/>
                </a:ln>
                <a:solidFill>
                  <a:srgbClr val="000000"/>
                </a:solidFill>
                <a:effectLst/>
                <a:cs typeface="Courier New" pitchFamily="49" charset="0"/>
              </a:rPr>
              <a:t> Serializable</a:t>
            </a:r>
            <a:r>
              <a:rPr lang="en-US" altLang="zh-CN" sz="1200" dirty="0" smtClean="0"/>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lvl="0" indent="0">
              <a:lnSpc>
                <a:spcPct val="100000"/>
              </a:lnSpc>
              <a:buClrTx/>
              <a:buSzTx/>
              <a:buNone/>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private</a:t>
            </a:r>
            <a:r>
              <a:rPr kumimoji="0" lang="en-US" altLang="zh-CN" sz="1200" b="0" i="0" u="none" strike="noStrike" cap="none" normalizeH="0" baseline="0" dirty="0" smtClean="0">
                <a:ln>
                  <a:noFill/>
                </a:ln>
                <a:solidFill>
                  <a:srgbClr val="000000"/>
                </a:solidFill>
                <a:effectLst/>
                <a:cs typeface="Courier New" pitchFamily="49" charset="0"/>
              </a:rPr>
              <a:t> </a:t>
            </a:r>
            <a:r>
              <a:rPr lang="en-US" altLang="zh-CN" sz="1200" dirty="0" smtClean="0">
                <a:solidFill>
                  <a:srgbClr val="7F0055"/>
                </a:solidFill>
                <a:cs typeface="Courier New" pitchFamily="49" charset="0"/>
              </a:rPr>
              <a:t>transient</a:t>
            </a:r>
            <a:r>
              <a:rPr lang="en-US" altLang="zh-CN" sz="1200" b="0" dirty="0" smtClean="0">
                <a:solidFill>
                  <a:srgbClr val="000000"/>
                </a:solidFill>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double</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0000C0"/>
                </a:solidFill>
                <a:effectLst/>
                <a:cs typeface="Courier New" pitchFamily="49" charset="0"/>
              </a:rPr>
              <a:t>x</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lvl="0" indent="0">
              <a:lnSpc>
                <a:spcPct val="100000"/>
              </a:lnSpc>
              <a:buClrTx/>
              <a:buSzTx/>
              <a:buNone/>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private</a:t>
            </a:r>
            <a:r>
              <a:rPr kumimoji="0" lang="en-US" altLang="zh-CN" sz="1200" b="0" i="0" u="none" strike="noStrike" cap="none" normalizeH="0" baseline="0" dirty="0" smtClean="0">
                <a:ln>
                  <a:noFill/>
                </a:ln>
                <a:solidFill>
                  <a:srgbClr val="000000"/>
                </a:solidFill>
                <a:effectLst/>
                <a:cs typeface="Courier New" pitchFamily="49" charset="0"/>
              </a:rPr>
              <a:t> </a:t>
            </a:r>
            <a:r>
              <a:rPr lang="en-US" altLang="zh-CN" sz="1200" dirty="0" smtClean="0">
                <a:solidFill>
                  <a:srgbClr val="7F0055"/>
                </a:solidFill>
                <a:cs typeface="Courier New" pitchFamily="49" charset="0"/>
              </a:rPr>
              <a:t>transient</a:t>
            </a:r>
            <a:r>
              <a:rPr lang="en-US" altLang="zh-CN" sz="1200" b="0" dirty="0" smtClean="0">
                <a:solidFill>
                  <a:srgbClr val="000000"/>
                </a:solidFill>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double</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0000C0"/>
                </a:solidFill>
                <a:effectLst/>
                <a:cs typeface="Courier New" pitchFamily="49" charset="0"/>
              </a:rPr>
              <a:t>y</a:t>
            </a:r>
            <a:r>
              <a:rPr kumimoji="0" lang="en-US" altLang="zh-CN" sz="12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b="0" dirty="0" smtClean="0">
                <a:solidFill>
                  <a:srgbClr val="000000"/>
                </a:solidFill>
                <a:cs typeface="Courier New" pitchFamily="49" charset="0"/>
              </a:rPr>
              <a:t>    </a:t>
            </a:r>
            <a:r>
              <a:rPr lang="en-US" altLang="zh-CN" sz="1200" dirty="0" smtClean="0">
                <a:solidFill>
                  <a:srgbClr val="7F0055"/>
                </a:solidFill>
                <a:cs typeface="Courier New" pitchFamily="49" charset="0"/>
              </a:rPr>
              <a:t>private</a:t>
            </a:r>
            <a:r>
              <a:rPr lang="en-US" altLang="zh-CN" sz="1200" b="0" dirty="0" smtClean="0">
                <a:solidFill>
                  <a:srgbClr val="000000"/>
                </a:solidFill>
                <a:cs typeface="Courier New" pitchFamily="49" charset="0"/>
              </a:rPr>
              <a:t> String </a:t>
            </a:r>
            <a:r>
              <a:rPr lang="en-US" altLang="zh-CN" sz="1200" b="0" dirty="0" smtClean="0">
                <a:solidFill>
                  <a:srgbClr val="0000C0"/>
                </a:solidFill>
                <a:cs typeface="Courier New" pitchFamily="49" charset="0"/>
              </a:rPr>
              <a:t>name</a:t>
            </a:r>
            <a:r>
              <a:rPr lang="en-US" altLang="zh-CN" sz="1200" b="0" dirty="0" smtClean="0">
                <a:solidFill>
                  <a:srgbClr val="000000"/>
                </a:solidFill>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Point(String</a:t>
            </a:r>
            <a:r>
              <a:rPr kumimoji="0" lang="en-US" altLang="zh-CN" sz="1200" b="0" i="0" u="none" strike="noStrike" cap="none" normalizeH="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name, </a:t>
            </a:r>
            <a:r>
              <a:rPr kumimoji="0" lang="en-US" altLang="zh-CN" sz="1200" b="1" i="0" u="none" strike="noStrike" cap="none" normalizeH="0" baseline="0" dirty="0" smtClean="0">
                <a:ln>
                  <a:noFill/>
                </a:ln>
                <a:solidFill>
                  <a:srgbClr val="7F0055"/>
                </a:solidFill>
                <a:effectLst/>
                <a:cs typeface="Courier New" pitchFamily="49" charset="0"/>
              </a:rPr>
              <a:t>double</a:t>
            </a:r>
            <a:r>
              <a:rPr kumimoji="0" lang="en-US" altLang="zh-CN" sz="1200" b="0" i="0" u="none" strike="noStrike" cap="none" normalizeH="0" baseline="0" dirty="0" smtClean="0">
                <a:ln>
                  <a:noFill/>
                </a:ln>
                <a:solidFill>
                  <a:srgbClr val="000000"/>
                </a:solidFill>
                <a:effectLst/>
                <a:cs typeface="Courier New" pitchFamily="49" charset="0"/>
              </a:rPr>
              <a:t> x, </a:t>
            </a:r>
            <a:r>
              <a:rPr kumimoji="0" lang="en-US" altLang="zh-CN" sz="1200" b="1" i="0" u="none" strike="noStrike" cap="none" normalizeH="0" baseline="0" dirty="0" smtClean="0">
                <a:ln>
                  <a:noFill/>
                </a:ln>
                <a:solidFill>
                  <a:srgbClr val="7F0055"/>
                </a:solidFill>
                <a:effectLst/>
                <a:cs typeface="Courier New" pitchFamily="49" charset="0"/>
              </a:rPr>
              <a:t>double</a:t>
            </a:r>
            <a:r>
              <a:rPr kumimoji="0" lang="en-US" altLang="zh-CN" sz="1200" b="0" i="0" u="none" strike="noStrike" cap="none" normalizeH="0" baseline="0" dirty="0" smtClean="0">
                <a:ln>
                  <a:noFill/>
                </a:ln>
                <a:solidFill>
                  <a:srgbClr val="000000"/>
                </a:solidFill>
                <a:effectLst/>
                <a:cs typeface="Courier New" pitchFamily="49" charset="0"/>
              </a:rPr>
              <a:t> y)</a:t>
            </a:r>
            <a:r>
              <a:rPr lang="en-US" altLang="zh-CN" sz="1200" dirty="0" smtClean="0"/>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lang="en-US" altLang="zh-CN" sz="1200" dirty="0" smtClean="0">
                <a:solidFill>
                  <a:srgbClr val="7F0055"/>
                </a:solidFill>
                <a:cs typeface="Courier New" pitchFamily="49" charset="0"/>
              </a:rPr>
              <a:t>this.</a:t>
            </a:r>
            <a:r>
              <a:rPr lang="en-US" altLang="zh-CN" sz="1200" b="0" dirty="0" smtClean="0">
                <a:solidFill>
                  <a:srgbClr val="0000C0"/>
                </a:solidFill>
                <a:cs typeface="Courier New" pitchFamily="49" charset="0"/>
              </a:rPr>
              <a:t>name</a:t>
            </a:r>
            <a:r>
              <a:rPr kumimoji="0" lang="en-US" altLang="zh-CN" sz="1200" b="0" i="0" u="none" strike="noStrike" cap="none" normalizeH="0" baseline="0" dirty="0" smtClean="0">
                <a:ln>
                  <a:noFill/>
                </a:ln>
                <a:solidFill>
                  <a:srgbClr val="000000"/>
                </a:solidFill>
                <a:effectLst/>
                <a:cs typeface="Courier New" pitchFamily="49" charset="0"/>
              </a:rPr>
              <a:t> = name;</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b="0" dirty="0" smtClean="0">
                <a:solidFill>
                  <a:srgbClr val="000000"/>
                </a:solidFill>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this</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0000C0"/>
                </a:solidFill>
                <a:effectLst/>
                <a:cs typeface="Courier New" pitchFamily="49" charset="0"/>
              </a:rPr>
              <a:t>x</a:t>
            </a:r>
            <a:r>
              <a:rPr kumimoji="0" lang="en-US" altLang="zh-CN" sz="1200" b="0" i="0" u="none" strike="noStrike" cap="none" normalizeH="0" baseline="0" dirty="0" smtClean="0">
                <a:ln>
                  <a:noFill/>
                </a:ln>
                <a:solidFill>
                  <a:srgbClr val="000000"/>
                </a:solidFill>
                <a:effectLst/>
                <a:cs typeface="Courier New" pitchFamily="49" charset="0"/>
              </a:rPr>
              <a:t> = x;</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this</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0000C0"/>
                </a:solidFill>
                <a:effectLst/>
                <a:cs typeface="Courier New" pitchFamily="49" charset="0"/>
              </a:rPr>
              <a:t>y</a:t>
            </a:r>
            <a:r>
              <a:rPr kumimoji="0" lang="en-US" altLang="zh-CN" sz="1200" b="0" i="0" u="none" strike="noStrike" cap="none" normalizeH="0" baseline="0" dirty="0" smtClean="0">
                <a:ln>
                  <a:noFill/>
                </a:ln>
                <a:solidFill>
                  <a:srgbClr val="000000"/>
                </a:solidFill>
                <a:effectLst/>
                <a:cs typeface="Courier New" pitchFamily="49" charset="0"/>
              </a:rPr>
              <a:t> = y;</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p>
          <a:p>
            <a:pPr marL="0" indent="0">
              <a:lnSpc>
                <a:spcPct val="100000"/>
              </a:lnSpc>
              <a:buClrTx/>
              <a:buSzTx/>
              <a:buNone/>
            </a:pPr>
            <a:r>
              <a:rPr lang="en-US" altLang="zh-CN" sz="1200" b="0" dirty="0" smtClean="0">
                <a:solidFill>
                  <a:srgbClr val="000000"/>
                </a:solidFill>
                <a:cs typeface="Courier New" pitchFamily="49" charset="0"/>
              </a:rPr>
              <a:t>    </a:t>
            </a:r>
            <a:r>
              <a:rPr lang="en-US" altLang="zh-CN" sz="1200" b="0" dirty="0" smtClean="0">
                <a:solidFill>
                  <a:srgbClr val="3F7F5F"/>
                </a:solidFill>
                <a:cs typeface="Courier New" pitchFamily="49" charset="0"/>
              </a:rPr>
              <a:t>//Other code</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smtClean="0">
                <a:solidFill>
                  <a:srgbClr val="000000"/>
                </a:solidFill>
                <a:cs typeface="Courier New" pitchFamily="49" charset="0"/>
              </a:rPr>
              <a:t>}</a:t>
            </a:r>
            <a:endParaRPr kumimoji="0" lang="en-US" altLang="zh-CN" sz="12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22312" y="857417"/>
            <a:ext cx="8371491" cy="111505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zh-CN" sz="1600" dirty="0" smtClean="0">
                <a:latin typeface="微软雅黑" pitchFamily="34" charset="-122"/>
                <a:ea typeface="微软雅黑" pitchFamily="34" charset="-122"/>
              </a:rPr>
              <a:t>对于一个类中属于敏感信息的那部分，在进行序列化的时候应该将他们排除在外。这可以通过将</a:t>
            </a:r>
            <a:r>
              <a:rPr lang="zh-CN" altLang="en-US" sz="1600" dirty="0" smtClean="0">
                <a:latin typeface="微软雅黑" pitchFamily="34" charset="-122"/>
                <a:ea typeface="微软雅黑" pitchFamily="34" charset="-122"/>
              </a:rPr>
              <a:t>包含敏感的</a:t>
            </a:r>
            <a:r>
              <a:rPr lang="zh-CN" altLang="zh-CN" sz="1600" dirty="0" smtClean="0">
                <a:latin typeface="微软雅黑" pitchFamily="34" charset="-122"/>
                <a:ea typeface="微软雅黑" pitchFamily="34" charset="-122"/>
              </a:rPr>
              <a:t>字段声明为</a:t>
            </a:r>
            <a:r>
              <a:rPr lang="en-US" altLang="zh-CN" sz="1600" dirty="0" smtClean="0">
                <a:latin typeface="微软雅黑" pitchFamily="34" charset="-122"/>
                <a:ea typeface="微软雅黑" pitchFamily="34" charset="-122"/>
              </a:rPr>
              <a:t>transient</a:t>
            </a:r>
            <a:r>
              <a:rPr lang="zh-CN" altLang="zh-CN" sz="1600" dirty="0" smtClean="0">
                <a:latin typeface="微软雅黑" pitchFamily="34" charset="-122"/>
                <a:ea typeface="微软雅黑" pitchFamily="34" charset="-122"/>
              </a:rPr>
              <a:t>来实现，也可以通过自定义</a:t>
            </a:r>
            <a:r>
              <a:rPr lang="en-US" altLang="zh-CN" sz="1600" dirty="0" err="1" smtClean="0">
                <a:latin typeface="微软雅黑" pitchFamily="34" charset="-122"/>
                <a:ea typeface="微软雅黑" pitchFamily="34" charset="-122"/>
              </a:rPr>
              <a:t>writeObject</a:t>
            </a:r>
            <a:r>
              <a:rPr lang="en-US" altLang="zh-CN"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writeReplace()</a:t>
            </a:r>
            <a:r>
              <a:rPr lang="zh-CN" altLang="zh-CN"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writeExternal()</a:t>
            </a:r>
            <a:r>
              <a:rPr lang="zh-CN" altLang="zh-CN" sz="1600" dirty="0" smtClean="0">
                <a:latin typeface="微软雅黑" pitchFamily="34" charset="-122"/>
                <a:ea typeface="微软雅黑" pitchFamily="34" charset="-122"/>
              </a:rPr>
              <a:t>这些方法，不将包含敏感信息的字段写</a:t>
            </a:r>
            <a:r>
              <a:rPr lang="zh-CN" altLang="en-US" sz="1600" dirty="0" smtClean="0">
                <a:latin typeface="微软雅黑" pitchFamily="34" charset="-122"/>
                <a:ea typeface="微软雅黑" pitchFamily="34" charset="-122"/>
              </a:rPr>
              <a:t>入</a:t>
            </a:r>
            <a:r>
              <a:rPr lang="zh-CN" altLang="zh-CN" sz="1600" dirty="0" smtClean="0">
                <a:latin typeface="微软雅黑" pitchFamily="34" charset="-122"/>
                <a:ea typeface="微软雅黑" pitchFamily="34" charset="-122"/>
              </a:rPr>
              <a:t>序列化字节流中。</a:t>
            </a:r>
          </a:p>
        </p:txBody>
      </p:sp>
      <p:sp>
        <p:nvSpPr>
          <p:cNvPr id="7" name="矩形标注 6"/>
          <p:cNvSpPr/>
          <p:nvPr/>
        </p:nvSpPr>
        <p:spPr bwMode="auto">
          <a:xfrm>
            <a:off x="629697" y="2481634"/>
            <a:ext cx="2337239" cy="1061666"/>
          </a:xfrm>
          <a:prstGeom prst="wedgeRectCallout">
            <a:avLst>
              <a:gd name="adj1" fmla="val 84622"/>
              <a:gd name="adj2" fmla="val -32073"/>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将</a:t>
            </a:r>
            <a:r>
              <a:rPr lang="en-US" altLang="zh-CN" sz="1400" dirty="0" smtClean="0">
                <a:latin typeface="微软雅黑" pitchFamily="34" charset="-122"/>
                <a:ea typeface="微软雅黑" pitchFamily="34" charset="-122"/>
              </a:rPr>
              <a:t>x</a:t>
            </a:r>
            <a:r>
              <a:rPr lang="zh-CN" altLang="en-US" sz="1400" dirty="0" smtClean="0">
                <a:latin typeface="微软雅黑" pitchFamily="34" charset="-122"/>
                <a:ea typeface="微软雅黑" pitchFamily="34" charset="-122"/>
              </a:rPr>
              <a:t>与</a:t>
            </a:r>
            <a:r>
              <a:rPr lang="en-US" altLang="zh-CN" sz="1400" dirty="0" smtClean="0">
                <a:latin typeface="微软雅黑" pitchFamily="34" charset="-122"/>
                <a:ea typeface="微软雅黑" pitchFamily="34" charset="-122"/>
              </a:rPr>
              <a:t>y</a:t>
            </a:r>
            <a:r>
              <a:rPr lang="zh-CN" altLang="en-US" sz="1400" dirty="0" smtClean="0">
                <a:latin typeface="微软雅黑" pitchFamily="34" charset="-122"/>
                <a:ea typeface="微软雅黑" pitchFamily="34" charset="-122"/>
              </a:rPr>
              <a:t>属性声明为</a:t>
            </a:r>
            <a:r>
              <a:rPr lang="en-US" altLang="zh-CN" sz="1400" dirty="0" smtClean="0">
                <a:latin typeface="微软雅黑" pitchFamily="34" charset="-122"/>
                <a:ea typeface="微软雅黑" pitchFamily="34" charset="-122"/>
              </a:rPr>
              <a:t>transient</a:t>
            </a:r>
            <a:r>
              <a:rPr lang="zh-CN" altLang="en-US" sz="1400" dirty="0" smtClean="0">
                <a:latin typeface="微软雅黑" pitchFamily="34" charset="-122"/>
                <a:ea typeface="微软雅黑" pitchFamily="34" charset="-122"/>
              </a:rPr>
              <a:t>，则序列化的时候这两个字段将不会被写入字节流中</a:t>
            </a:r>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序列化传递未签名与加密的敏感数据</a:t>
            </a:r>
            <a:endParaRPr lang="zh-CN" altLang="en-US" sz="2400" dirty="0">
              <a:cs typeface="+mn-cs"/>
            </a:endParaRPr>
          </a:p>
        </p:txBody>
      </p:sp>
      <p:sp>
        <p:nvSpPr>
          <p:cNvPr id="9" name="Rectangle 2"/>
          <p:cNvSpPr>
            <a:spLocks noGrp="1" noChangeArrowheads="1"/>
          </p:cNvSpPr>
          <p:nvPr>
            <p:ph idx="1"/>
          </p:nvPr>
        </p:nvSpPr>
        <p:spPr bwMode="auto">
          <a:xfrm>
            <a:off x="2334638" y="648862"/>
            <a:ext cx="6466462" cy="4093428"/>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000" b="0" dirty="0" smtClean="0">
                <a:solidFill>
                  <a:srgbClr val="3F7F5F"/>
                </a:solidFill>
                <a:cs typeface="Courier New" pitchFamily="49" charset="0"/>
              </a:rPr>
              <a:t>//</a:t>
            </a:r>
            <a:r>
              <a:rPr lang="zh-CN" altLang="en-US" sz="1000" b="0" dirty="0" smtClean="0">
                <a:solidFill>
                  <a:srgbClr val="3F7F5F"/>
                </a:solidFill>
                <a:cs typeface="Courier New" pitchFamily="49" charset="0"/>
              </a:rPr>
              <a:t>示例代码</a:t>
            </a:r>
            <a:endParaRPr lang="en-US" altLang="zh-CN" sz="10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class</a:t>
            </a:r>
            <a:r>
              <a:rPr kumimoji="0" lang="en-US" altLang="zh-CN" sz="1000" b="0" i="0" u="none" strike="noStrike" cap="none" normalizeH="0" baseline="0" dirty="0" smtClean="0">
                <a:ln>
                  <a:noFill/>
                </a:ln>
                <a:solidFill>
                  <a:srgbClr val="000000"/>
                </a:solidFill>
                <a:effectLst/>
                <a:cs typeface="Courier New" pitchFamily="49" charset="0"/>
              </a:rPr>
              <a:t> SerializableMap&lt;K, V&gt; </a:t>
            </a:r>
            <a:r>
              <a:rPr kumimoji="0" lang="en-US" altLang="zh-CN" sz="1000" b="1" i="0" u="none" strike="noStrike" cap="none" normalizeH="0" baseline="0" dirty="0" smtClean="0">
                <a:ln>
                  <a:noFill/>
                </a:ln>
                <a:solidFill>
                  <a:srgbClr val="7F0055"/>
                </a:solidFill>
                <a:effectLst/>
                <a:cs typeface="Courier New" pitchFamily="49" charset="0"/>
              </a:rPr>
              <a:t>implements</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Serializable</a:t>
            </a:r>
            <a:r>
              <a:rPr kumimoji="0" lang="en-US" altLang="zh-CN" sz="1000" b="0" i="0" u="none" strike="noStrike" cap="none" normalizeH="0" baseline="0" dirty="0" smtClean="0">
                <a:ln>
                  <a:noFill/>
                </a:ln>
                <a:solidFill>
                  <a:srgbClr val="000000"/>
                </a:solidFill>
                <a:effectLst/>
                <a:cs typeface="Courier New" pitchFamily="49" charset="0"/>
              </a:rPr>
              <a:t>{</a:t>
            </a:r>
            <a:r>
              <a:rPr lang="en-US" altLang="zh-CN" sz="1000" dirty="0" smtClean="0">
                <a:solidFill>
                  <a:srgbClr val="3F7F5F"/>
                </a:solidFill>
                <a:cs typeface="Courier New" pitchFamily="49" charset="0"/>
              </a:rPr>
              <a:t>// class define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class</a:t>
            </a:r>
            <a:r>
              <a:rPr kumimoji="0" lang="en-US" altLang="zh-CN" sz="1000" b="0" i="0" u="none" strike="noStrike" cap="none" normalizeH="0" baseline="0" dirty="0" smtClean="0">
                <a:ln>
                  <a:noFill/>
                </a:ln>
                <a:solidFill>
                  <a:srgbClr val="000000"/>
                </a:solidFill>
                <a:effectLst/>
                <a:cs typeface="Courier New" pitchFamily="49" charset="0"/>
              </a:rPr>
              <a:t> MapSerializer</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static</a:t>
            </a:r>
            <a:r>
              <a:rPr kumimoji="0" lang="en-US" altLang="zh-CN" sz="1000" b="0" i="0" u="none" strike="noStrike" cap="none" normalizeH="0" baseline="0" dirty="0" smtClean="0">
                <a:ln>
                  <a:noFill/>
                </a:ln>
                <a:solidFill>
                  <a:srgbClr val="000000"/>
                </a:solidFill>
                <a:effectLst/>
                <a:cs typeface="Courier New" pitchFamily="49" charset="0"/>
              </a:rPr>
              <a:t> SerializableMap&lt;String, Integer&gt; buildMap(){</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SerializableMap&lt;String, Integer&gt; map =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SerializableMap&lt;String, Integer&gt;();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map.setData</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"John Doe"</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Integer(123456789));</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map.setData</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"Richard Roe"</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Integer(246813579));</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return</a:t>
            </a:r>
            <a:r>
              <a:rPr kumimoji="0" lang="en-US" altLang="zh-CN" sz="1000" b="0" i="0" u="none" strike="noStrike" cap="none" normalizeH="0" baseline="0" dirty="0" smtClean="0">
                <a:ln>
                  <a:noFill/>
                </a:ln>
                <a:solidFill>
                  <a:srgbClr val="000000"/>
                </a:solidFill>
                <a:effectLst/>
                <a:cs typeface="Courier New" pitchFamily="49" charset="0"/>
              </a:rPr>
              <a:t> map;</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b="0" dirty="0" smtClean="0">
                <a:solidFill>
                  <a:srgbClr val="000000"/>
                </a:solidFill>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b="0" dirty="0" smtClean="0">
                <a:solidFill>
                  <a:srgbClr val="000000"/>
                </a:solidFill>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static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InspectMap(SerializableMap&lt;String, Integer&gt; map){</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System.</a:t>
            </a:r>
            <a:r>
              <a:rPr kumimoji="0" lang="en-US" altLang="zh-CN" sz="1000" b="0" i="1" u="none" strike="noStrike" cap="none" normalizeH="0" baseline="0" dirty="0" err="1" smtClean="0">
                <a:ln>
                  <a:noFill/>
                </a:ln>
                <a:solidFill>
                  <a:srgbClr val="0000C0"/>
                </a:solidFill>
                <a:effectLst/>
                <a:cs typeface="Courier New" pitchFamily="49" charset="0"/>
              </a:rPr>
              <a:t>out</a:t>
            </a:r>
            <a:r>
              <a:rPr kumimoji="0" lang="en-US" altLang="zh-CN" sz="1000" b="0" i="0" u="none" strike="noStrike" cap="none" normalizeH="0" baseline="0" dirty="0" err="1" smtClean="0">
                <a:ln>
                  <a:noFill/>
                </a:ln>
                <a:solidFill>
                  <a:srgbClr val="000000"/>
                </a:solidFill>
                <a:effectLst/>
                <a:cs typeface="Courier New" pitchFamily="49" charset="0"/>
              </a:rPr>
              <a:t>.println</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"John Doe's number is "</a:t>
            </a:r>
            <a:r>
              <a:rPr kumimoji="0" lang="en-US" altLang="zh-CN" sz="1000" b="0" i="0" u="none" strike="noStrike" cap="none" normalizeH="0" baseline="0" dirty="0" smtClean="0">
                <a:ln>
                  <a:noFill/>
                </a:ln>
                <a:solidFill>
                  <a:srgbClr val="000000"/>
                </a:solidFill>
                <a:effectLst/>
                <a:cs typeface="Courier New" pitchFamily="49" charset="0"/>
              </a:rPr>
              <a:t> + </a:t>
            </a:r>
            <a:r>
              <a:rPr kumimoji="0" lang="en-US" altLang="zh-CN" sz="1000" b="0" i="0" u="none" strike="noStrike" cap="none" normalizeH="0" baseline="0" dirty="0" err="1" smtClean="0">
                <a:ln>
                  <a:noFill/>
                </a:ln>
                <a:solidFill>
                  <a:srgbClr val="000000"/>
                </a:solidFill>
                <a:effectLst/>
                <a:cs typeface="Courier New" pitchFamily="49" charset="0"/>
              </a:rPr>
              <a:t>map.getData</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"John Doe"</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System.</a:t>
            </a:r>
            <a:r>
              <a:rPr kumimoji="0" lang="en-US" altLang="zh-CN" sz="1000" b="0" i="1" u="none" strike="noStrike" cap="none" normalizeH="0" baseline="0" dirty="0" err="1" smtClean="0">
                <a:ln>
                  <a:noFill/>
                </a:ln>
                <a:solidFill>
                  <a:srgbClr val="0000C0"/>
                </a:solidFill>
                <a:effectLst/>
                <a:cs typeface="Courier New" pitchFamily="49" charset="0"/>
              </a:rPr>
              <a:t>out</a:t>
            </a:r>
            <a:r>
              <a:rPr kumimoji="0" lang="en-US" altLang="zh-CN" sz="1000" b="0" i="0" u="none" strike="noStrike" cap="none" normalizeH="0" baseline="0" dirty="0" err="1" smtClean="0">
                <a:ln>
                  <a:noFill/>
                </a:ln>
                <a:solidFill>
                  <a:srgbClr val="000000"/>
                </a:solidFill>
                <a:effectLst/>
                <a:cs typeface="Courier New" pitchFamily="49" charset="0"/>
              </a:rPr>
              <a:t>.println</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"Richard Roe's number is “</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map.getData</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"Richard Roe"</a:t>
            </a:r>
            <a:r>
              <a:rPr kumimoji="0" lang="en-US" altLang="zh-CN" sz="10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dirty="0" smtClean="0">
                <a:ln>
                  <a:noFill/>
                </a:ln>
                <a:solidFill>
                  <a:srgbClr val="7F0055"/>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static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main(String[] args) </a:t>
            </a:r>
            <a:r>
              <a:rPr kumimoji="0" lang="en-US" altLang="zh-CN" sz="1000" b="1" i="0" u="none" strike="noStrike" cap="none" normalizeH="0" baseline="0" dirty="0" smtClean="0">
                <a:ln>
                  <a:noFill/>
                </a:ln>
                <a:solidFill>
                  <a:srgbClr val="7F0055"/>
                </a:solidFill>
                <a:effectLst/>
                <a:cs typeface="Courier New" pitchFamily="49" charset="0"/>
              </a:rPr>
              <a:t>throws</a:t>
            </a:r>
            <a:r>
              <a:rPr kumimoji="0" lang="en-US" altLang="zh-CN" sz="1000" b="0" i="0" u="none" strike="noStrike" cap="none" normalizeH="0" baseline="0" dirty="0" smtClean="0">
                <a:ln>
                  <a:noFill/>
                </a:ln>
                <a:solidFill>
                  <a:srgbClr val="000000"/>
                </a:solidFill>
                <a:effectLst/>
                <a:cs typeface="Courier New" pitchFamily="49" charset="0"/>
              </a:rPr>
              <a:t> IOException, </a:t>
            </a:r>
            <a:r>
              <a:rPr kumimoji="0" lang="en-US" altLang="zh-CN" sz="1000" b="0" i="0" u="none" strike="noStrike" cap="none" normalizeH="0" baseline="0" dirty="0" err="1" smtClean="0">
                <a:ln>
                  <a:noFill/>
                </a:ln>
                <a:solidFill>
                  <a:srgbClr val="000000"/>
                </a:solidFill>
                <a:effectLst/>
                <a:cs typeface="Courier New" pitchFamily="49" charset="0"/>
              </a:rPr>
              <a:t>ClassNotFoundException</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SerializableMap&lt;String, Integer&gt; map = </a:t>
            </a:r>
            <a:r>
              <a:rPr kumimoji="0" lang="en-US" altLang="zh-CN" sz="1000" b="0" i="1" u="none" strike="noStrike" cap="none" normalizeH="0" baseline="0" dirty="0" err="1" smtClean="0">
                <a:ln>
                  <a:noFill/>
                </a:ln>
                <a:solidFill>
                  <a:srgbClr val="000000"/>
                </a:solidFill>
                <a:effectLst/>
                <a:cs typeface="Courier New" pitchFamily="49" charset="0"/>
              </a:rPr>
              <a:t>buildMap</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ObjectOutputStream out =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ObjectOutputStream(</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FileOutputStream(</a:t>
            </a:r>
            <a:r>
              <a:rPr kumimoji="0" lang="en-US" altLang="zh-CN" sz="1000" b="0" i="0" u="none" strike="noStrike" cap="none" normalizeH="0" baseline="0" dirty="0" smtClean="0">
                <a:ln>
                  <a:noFill/>
                </a:ln>
                <a:solidFill>
                  <a:srgbClr val="2A00FF"/>
                </a:solidFill>
                <a:effectLst/>
                <a:cs typeface="Courier New" pitchFamily="49" charset="0"/>
              </a:rPr>
              <a:t>"data"</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out.writeObject</a:t>
            </a:r>
            <a:r>
              <a:rPr kumimoji="0" lang="en-US" altLang="zh-CN" sz="1000" b="0" i="0" u="none" strike="noStrike" cap="none" normalizeH="0" baseline="0" dirty="0" smtClean="0">
                <a:ln>
                  <a:noFill/>
                </a:ln>
                <a:solidFill>
                  <a:srgbClr val="000000"/>
                </a:solidFill>
                <a:effectLst/>
                <a:cs typeface="Courier New" pitchFamily="49" charset="0"/>
              </a:rPr>
              <a:t>(map);</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out.close</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ObjectInputStream</a:t>
            </a:r>
            <a:r>
              <a:rPr kumimoji="0" lang="en-US" altLang="zh-CN" sz="1000" b="0" i="0" u="none" strike="noStrike" cap="none" normalizeH="0" baseline="0" dirty="0" smtClean="0">
                <a:ln>
                  <a:noFill/>
                </a:ln>
                <a:solidFill>
                  <a:srgbClr val="000000"/>
                </a:solidFill>
                <a:effectLst/>
                <a:cs typeface="Courier New" pitchFamily="49" charset="0"/>
              </a:rPr>
              <a:t> in =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ObjectInputStream</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FileInputStream(</a:t>
            </a:r>
            <a:r>
              <a:rPr kumimoji="0" lang="en-US" altLang="zh-CN" sz="1000" b="0" i="0" u="none" strike="noStrike" cap="none" normalizeH="0" baseline="0" dirty="0" smtClean="0">
                <a:ln>
                  <a:noFill/>
                </a:ln>
                <a:solidFill>
                  <a:srgbClr val="2A00FF"/>
                </a:solidFill>
                <a:effectLst/>
                <a:cs typeface="Courier New" pitchFamily="49" charset="0"/>
              </a:rPr>
              <a:t>"data"</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map = (SerializableMap&lt;String, Integer&gt;) </a:t>
            </a:r>
            <a:r>
              <a:rPr kumimoji="0" lang="en-US" altLang="zh-CN" sz="1000" b="0" i="0" u="none" strike="noStrike" cap="none" normalizeH="0" baseline="0" dirty="0" err="1" smtClean="0">
                <a:ln>
                  <a:noFill/>
                </a:ln>
                <a:solidFill>
                  <a:srgbClr val="000000"/>
                </a:solidFill>
                <a:effectLst/>
                <a:cs typeface="Courier New" pitchFamily="49" charset="0"/>
              </a:rPr>
              <a:t>in.readObject</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in.close</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dirty="0" smtClean="0">
                <a:ln>
                  <a:noFill/>
                </a:ln>
                <a:solidFill>
                  <a:srgbClr val="000000"/>
                </a:solidFill>
                <a:effectLst/>
                <a:cs typeface="Courier New" pitchFamily="49" charset="0"/>
              </a:rPr>
              <a:t>        </a:t>
            </a:r>
            <a:r>
              <a:rPr kumimoji="0" lang="en-US" altLang="zh-CN" sz="1000" b="0" i="1" u="none" strike="noStrike" cap="none" normalizeH="0" baseline="0" dirty="0" err="1" smtClean="0">
                <a:ln>
                  <a:noFill/>
                </a:ln>
                <a:solidFill>
                  <a:srgbClr val="000000"/>
                </a:solidFill>
                <a:effectLst/>
                <a:cs typeface="Courier New" pitchFamily="49" charset="0"/>
              </a:rPr>
              <a:t>InspectMap</a:t>
            </a:r>
            <a:r>
              <a:rPr kumimoji="0" lang="en-US" altLang="zh-CN" sz="1000" b="0" i="0" u="none" strike="noStrike" cap="none" normalizeH="0" baseline="0" dirty="0" smtClean="0">
                <a:ln>
                  <a:noFill/>
                </a:ln>
                <a:solidFill>
                  <a:srgbClr val="000000"/>
                </a:solidFill>
                <a:effectLst/>
                <a:cs typeface="Courier New" pitchFamily="49" charset="0"/>
              </a:rPr>
              <a:t>(map);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22312" y="857417"/>
            <a:ext cx="1912326" cy="2192270"/>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问题描述</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在需要使用序列化的方式传递或持久化保存包含敏感数据的对象时，若未对数据进行签名与加密，则可能造成敏感信息泄露与篡改。</a:t>
            </a:r>
            <a:endParaRPr lang="zh-CN" altLang="en-US" sz="1400" dirty="0" smtClean="0">
              <a:latin typeface="微软雅黑" pitchFamily="34" charset="-122"/>
              <a:ea typeface="微软雅黑" pitchFamily="34" charset="-122"/>
            </a:endParaRPr>
          </a:p>
        </p:txBody>
      </p:sp>
      <p:sp>
        <p:nvSpPr>
          <p:cNvPr id="11" name="矩形标注 10"/>
          <p:cNvSpPr/>
          <p:nvPr/>
        </p:nvSpPr>
        <p:spPr bwMode="auto">
          <a:xfrm>
            <a:off x="446359" y="3432242"/>
            <a:ext cx="1688587" cy="498627"/>
          </a:xfrm>
          <a:prstGeom prst="wedgeRectCallout">
            <a:avLst>
              <a:gd name="adj1" fmla="val 78781"/>
              <a:gd name="adj2" fmla="val -60818"/>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未对敏感数据签名与加密</a:t>
            </a:r>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序列化前对敏感数据先签名再加密</a:t>
            </a:r>
            <a:endParaRPr lang="zh-CN" altLang="en-US" sz="2400" dirty="0">
              <a:cs typeface="+mn-cs"/>
            </a:endParaRPr>
          </a:p>
        </p:txBody>
      </p:sp>
      <p:sp>
        <p:nvSpPr>
          <p:cNvPr id="12" name="Rectangle 3"/>
          <p:cNvSpPr>
            <a:spLocks noGrp="1" noChangeArrowheads="1"/>
          </p:cNvSpPr>
          <p:nvPr>
            <p:ph idx="1"/>
          </p:nvPr>
        </p:nvSpPr>
        <p:spPr bwMode="auto">
          <a:xfrm>
            <a:off x="2334638" y="657756"/>
            <a:ext cx="6304537" cy="4002634"/>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050" b="0" dirty="0" smtClean="0">
                <a:solidFill>
                  <a:srgbClr val="3F7F5F"/>
                </a:solidFill>
                <a:cs typeface="Courier New" pitchFamily="49" charset="0"/>
              </a:rPr>
              <a:t>//</a:t>
            </a:r>
            <a:r>
              <a:rPr lang="zh-CN" altLang="en-US" sz="1050" b="0" dirty="0" smtClean="0">
                <a:solidFill>
                  <a:srgbClr val="3F7F5F"/>
                </a:solidFill>
                <a:cs typeface="Courier New" pitchFamily="49" charset="0"/>
              </a:rPr>
              <a:t>示例代码</a:t>
            </a:r>
            <a:endParaRPr lang="en-US" altLang="zh-CN" sz="105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1" i="0" u="none" strike="noStrike" cap="none" normalizeH="0" baseline="0" dirty="0" smtClean="0">
                <a:ln>
                  <a:noFill/>
                </a:ln>
                <a:solidFill>
                  <a:srgbClr val="7F0055"/>
                </a:solidFill>
                <a:effectLst/>
                <a:cs typeface="Courier New" pitchFamily="49" charset="0"/>
              </a:rPr>
              <a:t>public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class</a:t>
            </a:r>
            <a:r>
              <a:rPr kumimoji="0" lang="en-US" altLang="zh-CN" sz="1050" b="0" i="0" u="none" strike="noStrike" cap="none" normalizeH="0" baseline="0" dirty="0" smtClean="0">
                <a:ln>
                  <a:noFill/>
                </a:ln>
                <a:solidFill>
                  <a:srgbClr val="000000"/>
                </a:solidFill>
                <a:effectLst/>
                <a:cs typeface="Courier New" pitchFamily="49" charset="0"/>
              </a:rPr>
              <a:t> MapSerializer{</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public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static</a:t>
            </a:r>
            <a:r>
              <a:rPr kumimoji="0" lang="en-US" altLang="zh-CN" sz="1050" b="0" i="0" u="none" strike="noStrike" cap="none" normalizeH="0" baseline="0" dirty="0" smtClean="0">
                <a:ln>
                  <a:noFill/>
                </a:ln>
                <a:solidFill>
                  <a:srgbClr val="000000"/>
                </a:solidFill>
                <a:effectLst/>
                <a:cs typeface="Courier New" pitchFamily="49" charset="0"/>
              </a:rPr>
              <a:t> SerializableMap&lt;String, Integer&gt; buildMap(){</a:t>
            </a:r>
            <a:r>
              <a:rPr lang="en-US" altLang="zh-CN" sz="1050" dirty="0" smtClean="0"/>
              <a:t> </a:t>
            </a:r>
            <a:r>
              <a:rPr kumimoji="0" lang="en-US" altLang="zh-CN" sz="1050" b="0" i="0" u="none" strike="noStrike" cap="none" normalizeH="0" baseline="0" dirty="0" smtClean="0">
                <a:ln>
                  <a:noFill/>
                </a:ln>
                <a:solidFill>
                  <a:srgbClr val="3F7F5F"/>
                </a:solidFill>
                <a:effectLst/>
                <a:cs typeface="Courier New" pitchFamily="49" charset="0"/>
              </a:rPr>
              <a:t>// the same …</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public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static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void</a:t>
            </a:r>
            <a:r>
              <a:rPr kumimoji="0" lang="en-US" altLang="zh-CN" sz="1050" b="0" i="0" u="none" strike="noStrike" cap="none" normalizeH="0" baseline="0" dirty="0" smtClean="0">
                <a:ln>
                  <a:noFill/>
                </a:ln>
                <a:solidFill>
                  <a:srgbClr val="000000"/>
                </a:solidFill>
                <a:effectLst/>
                <a:cs typeface="Courier New" pitchFamily="49" charset="0"/>
              </a:rPr>
              <a:t> InspectMap(SerializableMap&lt;String, Integer&gt; map){</a:t>
            </a:r>
            <a:r>
              <a:rPr kumimoji="0" lang="en-US" altLang="zh-CN" sz="1050" b="0" i="0" u="none" strike="noStrike" cap="none" normalizeH="0" baseline="0" dirty="0" smtClean="0">
                <a:ln>
                  <a:noFill/>
                </a:ln>
                <a:solidFill>
                  <a:srgbClr val="3F7F5F"/>
                </a:solidFill>
                <a:effectLst/>
                <a:cs typeface="Courier New" pitchFamily="49" charset="0"/>
              </a:rPr>
              <a:t>// the same …</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50" dirty="0" smtClean="0">
                <a:solidFill>
                  <a:srgbClr val="000000"/>
                </a:solidFill>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public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static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void</a:t>
            </a:r>
            <a:r>
              <a:rPr kumimoji="0" lang="en-US" altLang="zh-CN" sz="1050" b="0" i="0" u="none" strike="noStrike" cap="none" normalizeH="0" baseline="0" dirty="0" smtClean="0">
                <a:ln>
                  <a:noFill/>
                </a:ln>
                <a:solidFill>
                  <a:srgbClr val="000000"/>
                </a:solidFill>
                <a:effectLst/>
                <a:cs typeface="Courier New" pitchFamily="49" charset="0"/>
              </a:rPr>
              <a:t> main(String[] args) </a:t>
            </a:r>
            <a:r>
              <a:rPr kumimoji="0" lang="en-US" altLang="zh-CN" sz="1050" b="1" i="0" u="none" strike="noStrike" cap="none" normalizeH="0" baseline="0" dirty="0" smtClean="0">
                <a:ln>
                  <a:noFill/>
                </a:ln>
                <a:solidFill>
                  <a:srgbClr val="7F0055"/>
                </a:solidFill>
                <a:effectLst/>
                <a:cs typeface="Courier New" pitchFamily="49" charset="0"/>
              </a:rPr>
              <a:t>throws</a:t>
            </a:r>
            <a:r>
              <a:rPr kumimoji="0" lang="en-US" altLang="zh-CN" sz="1050" b="0" i="0" u="none" strike="noStrike" cap="none" normalizeH="0" baseline="0" dirty="0" smtClean="0">
                <a:ln>
                  <a:noFill/>
                </a:ln>
                <a:solidFill>
                  <a:srgbClr val="000000"/>
                </a:solidFill>
                <a:effectLst/>
                <a:cs typeface="Courier New" pitchFamily="49" charset="0"/>
              </a:rPr>
              <a:t> Exception{</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SerializableMap&lt;String, Integer&gt; map = </a:t>
            </a:r>
            <a:r>
              <a:rPr kumimoji="0" lang="en-US" altLang="zh-CN" sz="1050" b="0" i="1" u="none" strike="noStrike" cap="none" normalizeH="0" baseline="0" dirty="0" smtClean="0">
                <a:ln>
                  <a:noFill/>
                </a:ln>
                <a:solidFill>
                  <a:srgbClr val="000000"/>
                </a:solidFill>
                <a:effectLst/>
                <a:cs typeface="Courier New" pitchFamily="49" charset="0"/>
              </a:rPr>
              <a:t>buildMap</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KeyPairGenerator kpg = KeyPairGenerator.</a:t>
            </a:r>
            <a:r>
              <a:rPr kumimoji="0" lang="en-US" altLang="zh-CN" sz="1050" b="0" i="1" u="none" strike="noStrike" cap="none" normalizeH="0" baseline="0" dirty="0" smtClean="0">
                <a:ln>
                  <a:noFill/>
                </a:ln>
                <a:solidFill>
                  <a:srgbClr val="000000"/>
                </a:solidFill>
                <a:effectLst/>
                <a:cs typeface="Courier New" pitchFamily="49" charset="0"/>
              </a:rPr>
              <a:t>getInstance</a:t>
            </a:r>
            <a:r>
              <a:rPr kumimoji="0" lang="en-US" altLang="zh-CN" sz="1050" b="0" i="0" u="none" strike="noStrike" cap="none" normalizeH="0" baseline="0" dirty="0" smtClean="0">
                <a:ln>
                  <a:noFill/>
                </a:ln>
                <a:solidFill>
                  <a:srgbClr val="000000"/>
                </a:solidFill>
                <a:effectLst/>
                <a:cs typeface="Courier New" pitchFamily="49" charset="0"/>
              </a:rPr>
              <a:t>(</a:t>
            </a:r>
            <a:r>
              <a:rPr kumimoji="0" lang="en-US" altLang="zh-CN" sz="1050" b="0" i="0" u="none" strike="noStrike" cap="none" normalizeH="0" baseline="0" dirty="0" smtClean="0">
                <a:ln>
                  <a:noFill/>
                </a:ln>
                <a:solidFill>
                  <a:srgbClr val="2A00FF"/>
                </a:solidFill>
                <a:effectLst/>
                <a:cs typeface="Courier New" pitchFamily="49" charset="0"/>
              </a:rPr>
              <a:t>"DSA"</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KeyPair kp = kpg.generateKeyPair();</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Signature sig = Signature.</a:t>
            </a:r>
            <a:r>
              <a:rPr kumimoji="0" lang="en-US" altLang="zh-CN" sz="1050" b="0" i="1" u="none" strike="noStrike" cap="none" normalizeH="0" baseline="0" dirty="0" smtClean="0">
                <a:ln>
                  <a:noFill/>
                </a:ln>
                <a:solidFill>
                  <a:srgbClr val="000000"/>
                </a:solidFill>
                <a:effectLst/>
                <a:cs typeface="Courier New" pitchFamily="49" charset="0"/>
              </a:rPr>
              <a:t>getInstance</a:t>
            </a:r>
            <a:r>
              <a:rPr kumimoji="0" lang="en-US" altLang="zh-CN" sz="1050" b="0" i="0" u="none" strike="noStrike" cap="none" normalizeH="0" baseline="0" dirty="0" smtClean="0">
                <a:ln>
                  <a:noFill/>
                </a:ln>
                <a:solidFill>
                  <a:srgbClr val="000000"/>
                </a:solidFill>
                <a:effectLst/>
                <a:cs typeface="Courier New" pitchFamily="49" charset="0"/>
              </a:rPr>
              <a:t>(</a:t>
            </a:r>
            <a:r>
              <a:rPr kumimoji="0" lang="en-US" altLang="zh-CN" sz="1050" b="0" i="0" u="none" strike="noStrike" cap="none" normalizeH="0" baseline="0" dirty="0" smtClean="0">
                <a:ln>
                  <a:noFill/>
                </a:ln>
                <a:solidFill>
                  <a:srgbClr val="2A00FF"/>
                </a:solidFill>
                <a:effectLst/>
                <a:cs typeface="Courier New" pitchFamily="49" charset="0"/>
              </a:rPr>
              <a:t>"SHA1withDSA"</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SignedObject signedMap = </a:t>
            </a:r>
            <a:r>
              <a:rPr kumimoji="0" lang="en-US" altLang="zh-CN" sz="1050" b="1" i="0" u="none" strike="noStrike" cap="none" normalizeH="0" baseline="0" dirty="0" smtClean="0">
                <a:ln>
                  <a:noFill/>
                </a:ln>
                <a:solidFill>
                  <a:srgbClr val="7F0055"/>
                </a:solidFill>
                <a:effectLst/>
                <a:cs typeface="Courier New" pitchFamily="49" charset="0"/>
              </a:rPr>
              <a:t>new</a:t>
            </a:r>
            <a:r>
              <a:rPr kumimoji="0" lang="en-US" altLang="zh-CN" sz="1050" b="0" i="0" u="none" strike="noStrike" cap="none" normalizeH="0" baseline="0" dirty="0" smtClean="0">
                <a:ln>
                  <a:noFill/>
                </a:ln>
                <a:solidFill>
                  <a:srgbClr val="000000"/>
                </a:solidFill>
                <a:effectLst/>
                <a:cs typeface="Courier New" pitchFamily="49" charset="0"/>
              </a:rPr>
              <a:t> SignedObject(map, kp.getPrivate(), sig);</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KeyGenerator generator;</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generator = KeyGenerator.</a:t>
            </a:r>
            <a:r>
              <a:rPr kumimoji="0" lang="en-US" altLang="zh-CN" sz="1050" b="0" i="1" u="none" strike="noStrike" cap="none" normalizeH="0" baseline="0" dirty="0" smtClean="0">
                <a:ln>
                  <a:noFill/>
                </a:ln>
                <a:solidFill>
                  <a:srgbClr val="000000"/>
                </a:solidFill>
                <a:effectLst/>
                <a:cs typeface="Courier New" pitchFamily="49" charset="0"/>
              </a:rPr>
              <a:t>getInstance</a:t>
            </a:r>
            <a:r>
              <a:rPr kumimoji="0" lang="en-US" altLang="zh-CN" sz="1050" b="0" i="0" u="none" strike="noStrike" cap="none" normalizeH="0" baseline="0" dirty="0" smtClean="0">
                <a:ln>
                  <a:noFill/>
                </a:ln>
                <a:solidFill>
                  <a:srgbClr val="000000"/>
                </a:solidFill>
                <a:effectLst/>
                <a:cs typeface="Courier New" pitchFamily="49" charset="0"/>
              </a:rPr>
              <a:t>(</a:t>
            </a:r>
            <a:r>
              <a:rPr kumimoji="0" lang="en-US" altLang="zh-CN" sz="1050" b="0" i="0" u="none" strike="noStrike" cap="none" normalizeH="0" baseline="0" dirty="0" smtClean="0">
                <a:ln>
                  <a:noFill/>
                </a:ln>
                <a:solidFill>
                  <a:srgbClr val="2A00FF"/>
                </a:solidFill>
                <a:effectLst/>
                <a:cs typeface="Courier New" pitchFamily="49" charset="0"/>
              </a:rPr>
              <a:t>"AES"</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generator.init(</a:t>
            </a:r>
            <a:r>
              <a:rPr kumimoji="0" lang="en-US" altLang="zh-CN" sz="1050" b="1" i="0" u="none" strike="noStrike" cap="none" normalizeH="0" baseline="0" dirty="0" smtClean="0">
                <a:ln>
                  <a:noFill/>
                </a:ln>
                <a:solidFill>
                  <a:srgbClr val="7F0055"/>
                </a:solidFill>
                <a:effectLst/>
                <a:cs typeface="Courier New" pitchFamily="49" charset="0"/>
              </a:rPr>
              <a:t>new</a:t>
            </a:r>
            <a:r>
              <a:rPr kumimoji="0" lang="en-US" altLang="zh-CN" sz="1050" b="0" i="0" u="none" strike="noStrike" cap="none" normalizeH="0" baseline="0" dirty="0" smtClean="0">
                <a:ln>
                  <a:noFill/>
                </a:ln>
                <a:solidFill>
                  <a:srgbClr val="000000"/>
                </a:solidFill>
                <a:effectLst/>
                <a:cs typeface="Courier New" pitchFamily="49" charset="0"/>
              </a:rPr>
              <a:t> SecureRandom());</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Key key = generator.generateKey();</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Cipher cipher = Cipher.</a:t>
            </a:r>
            <a:r>
              <a:rPr kumimoji="0" lang="en-US" altLang="zh-CN" sz="1050" b="0" i="1" u="none" strike="noStrike" cap="none" normalizeH="0" baseline="0" dirty="0" smtClean="0">
                <a:ln>
                  <a:noFill/>
                </a:ln>
                <a:solidFill>
                  <a:srgbClr val="000000"/>
                </a:solidFill>
                <a:effectLst/>
                <a:cs typeface="Courier New" pitchFamily="49" charset="0"/>
              </a:rPr>
              <a:t>getInstance</a:t>
            </a:r>
            <a:r>
              <a:rPr kumimoji="0" lang="en-US" altLang="zh-CN" sz="1050" b="0" i="0" u="none" strike="noStrike" cap="none" normalizeH="0" baseline="0" dirty="0" smtClean="0">
                <a:ln>
                  <a:noFill/>
                </a:ln>
                <a:solidFill>
                  <a:srgbClr val="000000"/>
                </a:solidFill>
                <a:effectLst/>
                <a:cs typeface="Courier New" pitchFamily="49" charset="0"/>
              </a:rPr>
              <a:t>(</a:t>
            </a:r>
            <a:r>
              <a:rPr kumimoji="0" lang="en-US" altLang="zh-CN" sz="1050" b="0" i="0" u="none" strike="noStrike" cap="none" normalizeH="0" baseline="0" dirty="0" smtClean="0">
                <a:ln>
                  <a:noFill/>
                </a:ln>
                <a:solidFill>
                  <a:srgbClr val="2A00FF"/>
                </a:solidFill>
                <a:effectLst/>
                <a:cs typeface="Courier New" pitchFamily="49" charset="0"/>
              </a:rPr>
              <a:t>"AES"</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cipher.init(</a:t>
            </a:r>
            <a:r>
              <a:rPr kumimoji="0" lang="en-US" altLang="zh-CN" sz="1050" b="0" i="0" u="none" strike="noStrike" cap="none" normalizeH="0" baseline="0" dirty="0" err="1" smtClean="0">
                <a:ln>
                  <a:noFill/>
                </a:ln>
                <a:solidFill>
                  <a:srgbClr val="000000"/>
                </a:solidFill>
                <a:effectLst/>
                <a:cs typeface="Courier New" pitchFamily="49" charset="0"/>
              </a:rPr>
              <a:t>Cipher.</a:t>
            </a:r>
            <a:r>
              <a:rPr kumimoji="0" lang="en-US" altLang="zh-CN" sz="1050" b="0" i="1" u="none" strike="noStrike" cap="none" normalizeH="0" baseline="0" dirty="0" err="1" smtClean="0">
                <a:ln>
                  <a:noFill/>
                </a:ln>
                <a:solidFill>
                  <a:srgbClr val="0000C0"/>
                </a:solidFill>
                <a:effectLst/>
                <a:cs typeface="Courier New" pitchFamily="49" charset="0"/>
              </a:rPr>
              <a:t>ENCRYPT_MODE</a:t>
            </a:r>
            <a:r>
              <a:rPr kumimoji="0" lang="en-US" altLang="zh-CN" sz="1050" b="0" i="0" u="none" strike="noStrike" cap="none" normalizeH="0" baseline="0" dirty="0" smtClean="0">
                <a:ln>
                  <a:noFill/>
                </a:ln>
                <a:solidFill>
                  <a:srgbClr val="000000"/>
                </a:solidFill>
                <a:effectLst/>
                <a:cs typeface="Courier New" pitchFamily="49" charset="0"/>
              </a:rPr>
              <a:t>, key);</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SealedObject sealedMap = </a:t>
            </a:r>
            <a:r>
              <a:rPr kumimoji="0" lang="en-US" altLang="zh-CN" sz="1050" b="1" i="0" u="none" strike="noStrike" cap="none" normalizeH="0" baseline="0" dirty="0" smtClean="0">
                <a:ln>
                  <a:noFill/>
                </a:ln>
                <a:solidFill>
                  <a:srgbClr val="7F0055"/>
                </a:solidFill>
                <a:effectLst/>
                <a:cs typeface="Courier New" pitchFamily="49" charset="0"/>
              </a:rPr>
              <a:t>new</a:t>
            </a:r>
            <a:r>
              <a:rPr kumimoji="0" lang="en-US" altLang="zh-CN" sz="1050" b="0" i="0" u="none" strike="noStrike" cap="none" normalizeH="0" baseline="0" dirty="0" smtClean="0">
                <a:ln>
                  <a:noFill/>
                </a:ln>
                <a:solidFill>
                  <a:srgbClr val="000000"/>
                </a:solidFill>
                <a:effectLst/>
                <a:cs typeface="Courier New" pitchFamily="49" charset="0"/>
              </a:rPr>
              <a:t> SealedObject(signedMap, cipher);</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ObjectOutputStream out = </a:t>
            </a:r>
            <a:r>
              <a:rPr kumimoji="0" lang="en-US" altLang="zh-CN" sz="1050" b="1" i="0" u="none" strike="noStrike" cap="none" normalizeH="0" baseline="0" dirty="0" smtClean="0">
                <a:ln>
                  <a:noFill/>
                </a:ln>
                <a:solidFill>
                  <a:srgbClr val="7F0055"/>
                </a:solidFill>
                <a:effectLst/>
                <a:cs typeface="Courier New" pitchFamily="49" charset="0"/>
              </a:rPr>
              <a:t>new</a:t>
            </a:r>
            <a:r>
              <a:rPr kumimoji="0" lang="en-US" altLang="zh-CN" sz="1050" b="0" i="0" u="none" strike="noStrike" cap="none" normalizeH="0" baseline="0" dirty="0" smtClean="0">
                <a:ln>
                  <a:noFill/>
                </a:ln>
                <a:solidFill>
                  <a:srgbClr val="000000"/>
                </a:solidFill>
                <a:effectLst/>
                <a:cs typeface="Courier New" pitchFamily="49" charset="0"/>
              </a:rPr>
              <a:t> ObjectOutputStream(</a:t>
            </a:r>
            <a:r>
              <a:rPr kumimoji="0" lang="en-US" altLang="zh-CN" sz="1050" b="1" i="0" u="none" strike="noStrike" cap="none" normalizeH="0" baseline="0" dirty="0" smtClean="0">
                <a:ln>
                  <a:noFill/>
                </a:ln>
                <a:solidFill>
                  <a:srgbClr val="7F0055"/>
                </a:solidFill>
                <a:effectLst/>
                <a:cs typeface="Courier New" pitchFamily="49" charset="0"/>
              </a:rPr>
              <a:t>new</a:t>
            </a:r>
            <a:r>
              <a:rPr kumimoji="0" lang="en-US" altLang="zh-CN" sz="1050" b="0" i="0" u="none" strike="noStrike" cap="none" normalizeH="0" baseline="0" dirty="0" smtClean="0">
                <a:ln>
                  <a:noFill/>
                </a:ln>
                <a:solidFill>
                  <a:srgbClr val="000000"/>
                </a:solidFill>
                <a:effectLst/>
                <a:cs typeface="Courier New" pitchFamily="49" charset="0"/>
              </a:rPr>
              <a:t> FileOutputStream(</a:t>
            </a:r>
            <a:r>
              <a:rPr kumimoji="0" lang="en-US" altLang="zh-CN" sz="1050" b="0" i="0" u="none" strike="noStrike" cap="none" normalizeH="0" baseline="0" dirty="0" smtClean="0">
                <a:ln>
                  <a:noFill/>
                </a:ln>
                <a:solidFill>
                  <a:srgbClr val="2A00FF"/>
                </a:solidFill>
                <a:effectLst/>
                <a:cs typeface="Courier New" pitchFamily="49" charset="0"/>
              </a:rPr>
              <a:t>"data"</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0" i="0" u="none" strike="noStrike" cap="none" normalizeH="0" baseline="0" dirty="0" err="1" smtClean="0">
                <a:ln>
                  <a:noFill/>
                </a:ln>
                <a:solidFill>
                  <a:srgbClr val="000000"/>
                </a:solidFill>
                <a:effectLst/>
                <a:cs typeface="Courier New" pitchFamily="49" charset="0"/>
              </a:rPr>
              <a:t>out.writeObject</a:t>
            </a:r>
            <a:r>
              <a:rPr kumimoji="0" lang="en-US" altLang="zh-CN" sz="1050" b="0" i="0" u="none" strike="noStrike" cap="none" normalizeH="0" baseline="0" dirty="0" smtClean="0">
                <a:ln>
                  <a:noFill/>
                </a:ln>
                <a:solidFill>
                  <a:srgbClr val="000000"/>
                </a:solidFill>
                <a:effectLst/>
                <a:cs typeface="Courier New" pitchFamily="49" charset="0"/>
              </a:rPr>
              <a:t>(sealedMap);</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0" i="0" u="none" strike="noStrike" cap="none" normalizeH="0" baseline="0" dirty="0" err="1" smtClean="0">
                <a:ln>
                  <a:noFill/>
                </a:ln>
                <a:solidFill>
                  <a:srgbClr val="000000"/>
                </a:solidFill>
                <a:effectLst/>
                <a:cs typeface="Courier New" pitchFamily="49" charset="0"/>
              </a:rPr>
              <a:t>out.close</a:t>
            </a:r>
            <a:r>
              <a:rPr kumimoji="0" lang="en-US" altLang="zh-CN" sz="1050" b="0" i="0" u="none" strike="noStrike" cap="none" normalizeH="0" baseline="0" dirty="0" smtClean="0">
                <a:ln>
                  <a:noFill/>
                </a:ln>
                <a:solidFill>
                  <a:srgbClr val="000000"/>
                </a:solidFill>
                <a:effectLst/>
                <a:cs typeface="Courier New" pitchFamily="49" charset="0"/>
              </a:rPr>
              <a:t>();</a:t>
            </a:r>
          </a:p>
          <a:p>
            <a:pPr marL="0" lvl="0" indent="0">
              <a:lnSpc>
                <a:spcPct val="100000"/>
              </a:lnSpc>
              <a:buClrTx/>
              <a:buSzTx/>
              <a:buNone/>
            </a:pPr>
            <a:r>
              <a:rPr lang="en-US" altLang="zh-CN" sz="1050" b="0" dirty="0" smtClean="0">
                <a:solidFill>
                  <a:srgbClr val="000000"/>
                </a:solidFill>
                <a:cs typeface="Courier New" pitchFamily="49" charset="0"/>
              </a:rPr>
              <a:t>        </a:t>
            </a:r>
            <a:r>
              <a:rPr lang="en-US" altLang="zh-CN" sz="1050" b="0" dirty="0" smtClean="0">
                <a:solidFill>
                  <a:srgbClr val="3F7F5F"/>
                </a:solidFill>
                <a:cs typeface="Courier New" pitchFamily="49" charset="0"/>
              </a:rPr>
              <a:t>// omit code for deserialization</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22311" y="959017"/>
            <a:ext cx="1912327" cy="2924778"/>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2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说明</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zh-CN" sz="1400" dirty="0" smtClean="0">
                <a:latin typeface="微软雅黑" pitchFamily="34" charset="-122"/>
                <a:ea typeface="微软雅黑" pitchFamily="34" charset="-122"/>
              </a:rPr>
              <a:t>使用安全的加密算法给数据加密可以防止数据被窃取。对数据加上数字签名则可以防止数据被非法篡改。先签名后加密，既能保证数据的真实可靠性，又能防止“中间人攻击</a:t>
            </a:r>
            <a:r>
              <a:rPr lang="en-US" altLang="zh-CN" sz="1400" dirty="0" smtClean="0">
                <a:latin typeface="微软雅黑" pitchFamily="34" charset="-122"/>
                <a:ea typeface="微软雅黑" pitchFamily="34" charset="-122"/>
              </a:rPr>
              <a:t>”(man-in-middle attacks)</a:t>
            </a:r>
            <a:r>
              <a:rPr lang="zh-CN" altLang="en-US" sz="1400" kern="0" dirty="0" smtClean="0">
                <a:solidFill>
                  <a:srgbClr val="000000"/>
                </a:solidFill>
                <a:latin typeface="微软雅黑" pitchFamily="34" charset="-122"/>
                <a:ea typeface="微软雅黑" pitchFamily="34" charset="-122"/>
                <a:cs typeface="Courier New" pitchFamily="49" charset="0"/>
              </a:rPr>
              <a:t>。</a:t>
            </a:r>
            <a:endParaRPr lang="zh-CN" altLang="en-US" sz="1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p:cNvSpPr>
            <a:spLocks noGrp="1"/>
          </p:cNvSpPr>
          <p:nvPr>
            <p:ph type="dt" sz="quarter" idx="4294967295"/>
          </p:nvPr>
        </p:nvSpPr>
        <p:spPr>
          <a:xfrm>
            <a:off x="8086725" y="4800600"/>
            <a:ext cx="1057275" cy="827088"/>
          </a:xfrm>
          <a:prstGeom prst="rect">
            <a:avLst/>
          </a:prstGeom>
          <a:noFill/>
        </p:spPr>
        <p:txBody>
          <a:bodyPr/>
          <a:lstStyle/>
          <a:p>
            <a:endParaRPr lang="de-DE" altLang="zh-CN" smtClean="0"/>
          </a:p>
          <a:p>
            <a:r>
              <a:rPr lang="de-DE" altLang="zh-CN" smtClean="0"/>
              <a:t>Page </a:t>
            </a:r>
            <a:fld id="{2BE89693-5417-4574-8004-8D52A6DBD8B2}" type="slidenum">
              <a:rPr lang="de-DE" altLang="zh-CN" smtClean="0"/>
              <a:pPr/>
              <a:t>52</a:t>
            </a:fld>
            <a:endParaRPr lang="en-GB" altLang="zh-CN" smtClean="0"/>
          </a:p>
        </p:txBody>
      </p:sp>
      <p:pic>
        <p:nvPicPr>
          <p:cNvPr id="73732" name="Picture 3"/>
          <p:cNvPicPr>
            <a:picLocks noChangeAspect="1" noChangeArrowheads="1"/>
          </p:cNvPicPr>
          <p:nvPr/>
        </p:nvPicPr>
        <p:blipFill>
          <a:blip r:embed="rId2" cstate="print">
            <a:grayscl/>
          </a:blip>
          <a:srcRect/>
          <a:stretch>
            <a:fillRect/>
          </a:stretch>
        </p:blipFill>
        <p:spPr bwMode="auto">
          <a:xfrm>
            <a:off x="2556022" y="2953884"/>
            <a:ext cx="4104053" cy="1587954"/>
          </a:xfrm>
          <a:prstGeom prst="rect">
            <a:avLst/>
          </a:prstGeom>
          <a:noFill/>
          <a:ln w="9525" algn="ctr">
            <a:noFill/>
            <a:miter lim="800000"/>
            <a:headEnd/>
            <a:tailEnd/>
          </a:ln>
        </p:spPr>
      </p:pic>
      <p:pic>
        <p:nvPicPr>
          <p:cNvPr id="73733" name="Picture 2"/>
          <p:cNvPicPr>
            <a:picLocks noChangeAspect="1" noChangeArrowheads="1"/>
          </p:cNvPicPr>
          <p:nvPr/>
        </p:nvPicPr>
        <p:blipFill>
          <a:blip r:embed="rId3" cstate="print"/>
          <a:srcRect l="24448" t="26755" r="17342" b="5722"/>
          <a:stretch>
            <a:fillRect/>
          </a:stretch>
        </p:blipFill>
        <p:spPr bwMode="auto">
          <a:xfrm>
            <a:off x="3278346" y="925513"/>
            <a:ext cx="2651244" cy="2108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0786" y="1698451"/>
            <a:ext cx="6342869" cy="1523234"/>
          </a:xfrm>
        </p:spPr>
        <p:txBody>
          <a:bodyPr/>
          <a:lstStyle/>
          <a:p>
            <a:r>
              <a:rPr lang="en-US" altLang="zh-CN" sz="4400" dirty="0" smtClean="0">
                <a:latin typeface="微软雅黑" pitchFamily="34" charset="-122"/>
                <a:ea typeface="微软雅黑" pitchFamily="34" charset="-122"/>
              </a:rPr>
              <a:t>Java</a:t>
            </a:r>
            <a:r>
              <a:rPr lang="zh-CN" altLang="en-US" sz="4400" dirty="0" smtClean="0">
                <a:latin typeface="微软雅黑" pitchFamily="34" charset="-122"/>
                <a:ea typeface="微软雅黑" pitchFamily="34" charset="-122"/>
              </a:rPr>
              <a:t>安全编码</a:t>
            </a:r>
            <a:r>
              <a:rPr lang="en-US" altLang="zh-CN" sz="4400" dirty="0" smtClean="0">
                <a:latin typeface="微软雅黑" pitchFamily="34" charset="-122"/>
                <a:ea typeface="微软雅黑" pitchFamily="34" charset="-122"/>
              </a:rPr>
              <a:t/>
            </a:r>
            <a:br>
              <a:rPr lang="en-US" altLang="zh-CN" sz="4400" dirty="0" smtClean="0">
                <a:latin typeface="微软雅黑" pitchFamily="34" charset="-122"/>
                <a:ea typeface="微软雅黑" pitchFamily="34" charset="-122"/>
              </a:rPr>
            </a:br>
            <a:r>
              <a:rPr lang="en-US" altLang="zh-CN" sz="4400" dirty="0" smtClean="0">
                <a:latin typeface="微软雅黑" pitchFamily="34" charset="-122"/>
                <a:ea typeface="微软雅黑" pitchFamily="34" charset="-122"/>
              </a:rPr>
              <a:t>                    </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平台安全</a:t>
            </a:r>
            <a:endParaRPr lang="en-US" altLang="zh-CN" sz="2800" dirty="0">
              <a:latin typeface="微软雅黑" pitchFamily="34" charset="-122"/>
              <a:ea typeface="微软雅黑" pitchFamily="34" charset="-122"/>
            </a:endParaRPr>
          </a:p>
        </p:txBody>
      </p:sp>
      <p:sp>
        <p:nvSpPr>
          <p:cNvPr id="4" name="日期占位符 3"/>
          <p:cNvSpPr>
            <a:spLocks noGrp="1"/>
          </p:cNvSpPr>
          <p:nvPr>
            <p:ph type="dt" sz="quarter" idx="2"/>
          </p:nvPr>
        </p:nvSpPr>
        <p:spPr/>
        <p:txBody>
          <a:bodyPr/>
          <a:lstStyle/>
          <a:p>
            <a:pPr defTabSz="685617" fontAlgn="auto">
              <a:spcBef>
                <a:spcPts val="0"/>
              </a:spcBef>
              <a:spcAft>
                <a:spcPts val="0"/>
              </a:spcAft>
              <a:defRPr/>
            </a:pPr>
            <a:r>
              <a:rPr lang="en-US" altLang="zh-CN" kern="0" dirty="0" smtClean="0">
                <a:solidFill>
                  <a:sysClr val="windowText" lastClr="000000"/>
                </a:solidFill>
                <a:latin typeface="FrutigerNext LT Medium"/>
                <a:ea typeface="华文细黑"/>
              </a:rPr>
              <a:t>Feb 2012</a:t>
            </a:r>
            <a:endParaRPr lang="en-US" altLang="zh-CN" kern="0" dirty="0">
              <a:solidFill>
                <a:sysClr val="windowText" lastClr="000000"/>
              </a:solidFill>
              <a:latin typeface="FrutigerNext LT Medium"/>
              <a:ea typeface="华文细黑"/>
            </a:endParaRPr>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42894"/>
            <a:ext cx="8066635" cy="438553"/>
          </a:xfrm>
        </p:spPr>
        <p:txBody>
          <a:bodyPr lIns="68553" tIns="34276" rIns="68553" bIns="34276" anchor="ctr">
            <a:spAutoFit/>
          </a:bodyPr>
          <a:lstStyle/>
          <a:p>
            <a:r>
              <a:rPr lang="en-US" altLang="zh-CN" sz="2400" dirty="0" smtClean="0">
                <a:cs typeface="+mn-cs"/>
              </a:rPr>
              <a:t>Java</a:t>
            </a:r>
            <a:r>
              <a:rPr lang="zh-CN" altLang="en-US" sz="2400" dirty="0" smtClean="0">
                <a:cs typeface="+mn-cs"/>
              </a:rPr>
              <a:t>平台安全机制与组件</a:t>
            </a:r>
            <a:endParaRPr lang="zh-CN" altLang="en-US" sz="2400" dirty="0">
              <a:cs typeface="+mn-cs"/>
            </a:endParaRPr>
          </a:p>
        </p:txBody>
      </p:sp>
      <p:sp>
        <p:nvSpPr>
          <p:cNvPr id="60" name="内容占位符 2"/>
          <p:cNvSpPr>
            <a:spLocks noGrp="1"/>
          </p:cNvSpPr>
          <p:nvPr>
            <p:ph idx="1"/>
          </p:nvPr>
        </p:nvSpPr>
        <p:spPr>
          <a:xfrm>
            <a:off x="459380" y="906058"/>
            <a:ext cx="8179795" cy="1189538"/>
          </a:xfrm>
        </p:spPr>
        <p:txBody>
          <a:bodyPr>
            <a:spAutoFit/>
          </a:bodyPr>
          <a:lstStyle/>
          <a:p>
            <a:pPr marL="0" indent="0">
              <a:lnSpc>
                <a:spcPct val="120000"/>
              </a:lnSpc>
              <a:buNone/>
            </a:pPr>
            <a:r>
              <a:rPr lang="en-US" altLang="zh-CN" sz="1400" dirty="0" smtClean="0"/>
              <a:t>ByteCode Verifier</a:t>
            </a:r>
            <a:r>
              <a:rPr lang="en-US" altLang="zh-CN" sz="1400" b="0" dirty="0" smtClean="0"/>
              <a:t>:</a:t>
            </a:r>
            <a:r>
              <a:rPr lang="zh-CN" altLang="en-US" sz="1400" b="0" dirty="0" smtClean="0"/>
              <a:t>字节码验证器，负责对</a:t>
            </a:r>
            <a:r>
              <a:rPr lang="en-US" altLang="zh-CN" sz="1400" b="0" dirty="0" smtClean="0"/>
              <a:t>Class</a:t>
            </a:r>
            <a:r>
              <a:rPr lang="zh-CN" altLang="en-US" sz="1400" b="0" dirty="0" smtClean="0"/>
              <a:t>文件的合法性与有效性进行检查</a:t>
            </a:r>
            <a:endParaRPr lang="en-US" altLang="zh-CN" sz="1400" b="0" dirty="0" smtClean="0"/>
          </a:p>
          <a:p>
            <a:pPr marL="0" indent="0">
              <a:lnSpc>
                <a:spcPct val="120000"/>
              </a:lnSpc>
              <a:buNone/>
            </a:pPr>
            <a:r>
              <a:rPr lang="en-US" altLang="zh-CN" sz="1400" dirty="0" smtClean="0"/>
              <a:t>ClassLoader</a:t>
            </a:r>
            <a:r>
              <a:rPr lang="en-US" altLang="zh-CN" sz="1400" b="0" dirty="0" smtClean="0"/>
              <a:t>:</a:t>
            </a:r>
            <a:r>
              <a:rPr lang="zh-CN" altLang="en-US" sz="1400" b="0" dirty="0" smtClean="0"/>
              <a:t>类加载器，负责类加载、命名空间隔离、系统类保护、访问权限分配</a:t>
            </a:r>
            <a:endParaRPr lang="en-US" altLang="zh-CN" sz="1400" b="0" dirty="0" smtClean="0"/>
          </a:p>
          <a:p>
            <a:pPr marL="0" indent="0">
              <a:lnSpc>
                <a:spcPct val="120000"/>
              </a:lnSpc>
              <a:buNone/>
            </a:pPr>
            <a:r>
              <a:rPr lang="en-US" altLang="zh-CN" sz="1400" dirty="0" smtClean="0"/>
              <a:t>SecurityManager</a:t>
            </a:r>
            <a:r>
              <a:rPr lang="en-US" altLang="zh-CN" sz="1400" b="0" dirty="0" smtClean="0"/>
              <a:t>: </a:t>
            </a:r>
            <a:r>
              <a:rPr lang="zh-CN" altLang="en-US" sz="1400" b="0" dirty="0" smtClean="0"/>
              <a:t>安全管理器，负责运行时代码访问控制执行，用于指明代码是否可以访问指定的资源</a:t>
            </a:r>
            <a:endParaRPr lang="en-US" altLang="zh-CN" sz="1400" b="0" dirty="0" smtClean="0"/>
          </a:p>
        </p:txBody>
      </p:sp>
      <p:sp>
        <p:nvSpPr>
          <p:cNvPr id="31" name="Rectangle 7"/>
          <p:cNvSpPr>
            <a:spLocks noChangeArrowheads="1"/>
          </p:cNvSpPr>
          <p:nvPr/>
        </p:nvSpPr>
        <p:spPr bwMode="auto">
          <a:xfrm>
            <a:off x="3932396" y="3830474"/>
            <a:ext cx="3511667" cy="229187"/>
          </a:xfrm>
          <a:prstGeom prst="rect">
            <a:avLst/>
          </a:prstGeom>
          <a:solidFill>
            <a:schemeClr val="bg1"/>
          </a:solidFill>
          <a:ln w="9525">
            <a:solidFill>
              <a:schemeClr val="tx1"/>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Operating System</a:t>
            </a:r>
            <a:endParaRPr lang="zh-CN" altLang="en-US" sz="1000" dirty="0" smtClean="0">
              <a:latin typeface="微软雅黑" pitchFamily="34" charset="-122"/>
              <a:ea typeface="微软雅黑" pitchFamily="34" charset="-122"/>
            </a:endParaRPr>
          </a:p>
        </p:txBody>
      </p:sp>
      <p:sp>
        <p:nvSpPr>
          <p:cNvPr id="32" name="Rectangle 7"/>
          <p:cNvSpPr>
            <a:spLocks noChangeArrowheads="1"/>
          </p:cNvSpPr>
          <p:nvPr/>
        </p:nvSpPr>
        <p:spPr bwMode="auto">
          <a:xfrm>
            <a:off x="3932404" y="4218426"/>
            <a:ext cx="3511667" cy="229187"/>
          </a:xfrm>
          <a:prstGeom prst="rect">
            <a:avLst/>
          </a:prstGeom>
          <a:solidFill>
            <a:schemeClr val="bg1"/>
          </a:solidFill>
          <a:ln w="9525">
            <a:solidFill>
              <a:schemeClr val="tx1"/>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Hardware</a:t>
            </a:r>
            <a:endParaRPr lang="zh-CN" altLang="en-US" sz="1000" dirty="0" smtClean="0">
              <a:latin typeface="微软雅黑" pitchFamily="34" charset="-122"/>
              <a:ea typeface="微软雅黑" pitchFamily="34" charset="-122"/>
            </a:endParaRPr>
          </a:p>
        </p:txBody>
      </p:sp>
      <p:sp>
        <p:nvSpPr>
          <p:cNvPr id="33" name="流程图: 多文档 32"/>
          <p:cNvSpPr/>
          <p:nvPr/>
        </p:nvSpPr>
        <p:spPr bwMode="auto">
          <a:xfrm>
            <a:off x="5464455" y="1940598"/>
            <a:ext cx="858513" cy="437365"/>
          </a:xfrm>
          <a:prstGeom prst="flowChartMultidocument">
            <a:avLst/>
          </a:prstGeom>
          <a:solidFill>
            <a:schemeClr val="bg1"/>
          </a:solid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noAutofit/>
          </a:bodyPr>
          <a:lstStyle/>
          <a:p>
            <a:pPr>
              <a:buClr>
                <a:srgbClr val="CC9900"/>
              </a:buClr>
            </a:pPr>
            <a:r>
              <a:rPr lang="en-US" altLang="zh-CN" sz="1000" dirty="0" smtClean="0">
                <a:latin typeface="微软雅黑" pitchFamily="34" charset="-122"/>
                <a:ea typeface="微软雅黑" pitchFamily="34" charset="-122"/>
              </a:rPr>
              <a:t>Local class files</a:t>
            </a:r>
          </a:p>
        </p:txBody>
      </p:sp>
      <p:cxnSp>
        <p:nvCxnSpPr>
          <p:cNvPr id="34" name="直接箭头连接符 33"/>
          <p:cNvCxnSpPr/>
          <p:nvPr/>
        </p:nvCxnSpPr>
        <p:spPr bwMode="auto">
          <a:xfrm>
            <a:off x="5812724" y="3602108"/>
            <a:ext cx="226672" cy="6391"/>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5" name="直接箭头连接符 34"/>
          <p:cNvCxnSpPr>
            <a:stCxn id="46" idx="2"/>
            <a:endCxn id="31" idx="0"/>
          </p:cNvCxnSpPr>
          <p:nvPr/>
        </p:nvCxnSpPr>
        <p:spPr bwMode="auto">
          <a:xfrm>
            <a:off x="5036871" y="3712413"/>
            <a:ext cx="651359" cy="118061"/>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 name="直接箭头连接符 35"/>
          <p:cNvCxnSpPr>
            <a:stCxn id="48" idx="2"/>
            <a:endCxn id="46" idx="0"/>
          </p:cNvCxnSpPr>
          <p:nvPr/>
        </p:nvCxnSpPr>
        <p:spPr bwMode="auto">
          <a:xfrm>
            <a:off x="5032854" y="2977176"/>
            <a:ext cx="4017" cy="509190"/>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7" name="直接箭头连接符 36"/>
          <p:cNvCxnSpPr>
            <a:stCxn id="31" idx="2"/>
            <a:endCxn id="32" idx="0"/>
          </p:cNvCxnSpPr>
          <p:nvPr/>
        </p:nvCxnSpPr>
        <p:spPr bwMode="auto">
          <a:xfrm>
            <a:off x="5688231" y="4059661"/>
            <a:ext cx="7" cy="158764"/>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8" name="直接箭头连接符 37"/>
          <p:cNvCxnSpPr>
            <a:stCxn id="33" idx="2"/>
            <a:endCxn id="47" idx="0"/>
          </p:cNvCxnSpPr>
          <p:nvPr/>
        </p:nvCxnSpPr>
        <p:spPr bwMode="auto">
          <a:xfrm>
            <a:off x="5834013" y="2361399"/>
            <a:ext cx="652323" cy="144367"/>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9" name="直接箭头连接符 38"/>
          <p:cNvCxnSpPr>
            <a:stCxn id="47" idx="2"/>
            <a:endCxn id="45" idx="0"/>
          </p:cNvCxnSpPr>
          <p:nvPr/>
        </p:nvCxnSpPr>
        <p:spPr bwMode="auto">
          <a:xfrm>
            <a:off x="6486336" y="2866366"/>
            <a:ext cx="5618" cy="108758"/>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bwMode="auto">
          <a:xfrm flipH="1">
            <a:off x="6486336" y="3363589"/>
            <a:ext cx="5618" cy="125496"/>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nvGrpSpPr>
          <p:cNvPr id="3" name="组合 105"/>
          <p:cNvGrpSpPr/>
          <p:nvPr/>
        </p:nvGrpSpPr>
        <p:grpSpPr>
          <a:xfrm>
            <a:off x="7641444" y="2539114"/>
            <a:ext cx="970895" cy="1128621"/>
            <a:chOff x="6873312" y="2996950"/>
            <a:chExt cx="1094970" cy="1446206"/>
          </a:xfrm>
        </p:grpSpPr>
        <p:sp>
          <p:nvSpPr>
            <p:cNvPr id="52" name="流程图: 磁盘 51"/>
            <p:cNvSpPr/>
            <p:nvPr/>
          </p:nvSpPr>
          <p:spPr bwMode="auto">
            <a:xfrm>
              <a:off x="6937897" y="2996950"/>
              <a:ext cx="968747" cy="1446206"/>
            </a:xfrm>
            <a:prstGeom prst="flowChartMagneticDisk">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rPr>
                <a:t>[CodeSource]</a:t>
              </a:r>
            </a:p>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000" dirty="0" smtClean="0">
                  <a:latin typeface="微软雅黑" pitchFamily="34" charset="-122"/>
                  <a:ea typeface="微软雅黑" pitchFamily="34" charset="-122"/>
                </a:rPr>
                <a:t>[Principal]</a:t>
              </a:r>
            </a:p>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000" dirty="0" smtClean="0">
                  <a:latin typeface="微软雅黑" pitchFamily="34" charset="-122"/>
                  <a:ea typeface="微软雅黑" pitchFamily="34" charset="-122"/>
                </a:rPr>
                <a:t>[Permissions]</a:t>
              </a:r>
            </a:p>
            <a:p>
              <a:pPr marL="0" marR="0" indent="0" algn="ctr" defTabSz="914400" rtl="0" eaLnBrk="1" fontAlgn="base" latinLnBrk="0" hangingPunct="1">
                <a:lnSpc>
                  <a:spcPct val="100000"/>
                </a:lnSpc>
                <a:spcBef>
                  <a:spcPct val="0"/>
                </a:spcBef>
                <a:spcAft>
                  <a:spcPct val="0"/>
                </a:spcAft>
                <a:buClr>
                  <a:srgbClr val="CC9900"/>
                </a:buClr>
                <a:buSzTx/>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3" name="TextBox 52"/>
            <p:cNvSpPr txBox="1"/>
            <p:nvPr/>
          </p:nvSpPr>
          <p:spPr>
            <a:xfrm>
              <a:off x="6873312" y="3082060"/>
              <a:ext cx="1094970" cy="315506"/>
            </a:xfrm>
            <a:prstGeom prst="rect">
              <a:avLst/>
            </a:prstGeom>
            <a:noFill/>
          </p:spPr>
          <p:txBody>
            <a:bodyPr wrap="square" rtlCol="0">
              <a:spAutoFit/>
            </a:bodyPr>
            <a:lstStyle/>
            <a:p>
              <a:pPr algn="ctr"/>
              <a:r>
                <a:rPr lang="en-US" altLang="zh-CN" sz="1000" dirty="0" smtClean="0">
                  <a:latin typeface="微软雅黑" pitchFamily="34" charset="-122"/>
                  <a:ea typeface="微软雅黑" pitchFamily="34" charset="-122"/>
                </a:rPr>
                <a:t>Policy files</a:t>
              </a:r>
              <a:endParaRPr lang="zh-CN" altLang="en-US" sz="1000" dirty="0">
                <a:latin typeface="微软雅黑" pitchFamily="34" charset="-122"/>
                <a:ea typeface="微软雅黑" pitchFamily="34" charset="-122"/>
              </a:endParaRPr>
            </a:p>
          </p:txBody>
        </p:sp>
      </p:grpSp>
      <p:cxnSp>
        <p:nvCxnSpPr>
          <p:cNvPr id="42" name="直接箭头连接符 41"/>
          <p:cNvCxnSpPr>
            <a:stCxn id="52" idx="2"/>
            <a:endCxn id="49" idx="3"/>
          </p:cNvCxnSpPr>
          <p:nvPr/>
        </p:nvCxnSpPr>
        <p:spPr bwMode="auto">
          <a:xfrm flipH="1">
            <a:off x="6933276" y="3103425"/>
            <a:ext cx="765435" cy="490619"/>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3" name="流程图: 多文档 42"/>
          <p:cNvSpPr/>
          <p:nvPr/>
        </p:nvSpPr>
        <p:spPr bwMode="auto">
          <a:xfrm>
            <a:off x="6741730" y="1926956"/>
            <a:ext cx="897627" cy="437365"/>
          </a:xfrm>
          <a:prstGeom prst="flowChartMultidocument">
            <a:avLst/>
          </a:prstGeom>
          <a:solidFill>
            <a:schemeClr val="bg1"/>
          </a:solid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noAutofit/>
          </a:bodyPr>
          <a:lstStyle/>
          <a:p>
            <a:pPr>
              <a:buClr>
                <a:srgbClr val="CC9900"/>
              </a:buClr>
            </a:pPr>
            <a:endParaRPr lang="en-US" altLang="zh-CN" sz="1200" dirty="0" smtClean="0">
              <a:latin typeface="微软雅黑" pitchFamily="34" charset="-122"/>
              <a:ea typeface="微软雅黑" pitchFamily="34" charset="-122"/>
            </a:endParaRPr>
          </a:p>
          <a:p>
            <a:pPr>
              <a:buClr>
                <a:srgbClr val="CC9900"/>
              </a:buClr>
            </a:pPr>
            <a:r>
              <a:rPr lang="en-US" altLang="zh-CN" sz="1000" dirty="0" smtClean="0">
                <a:latin typeface="微软雅黑" pitchFamily="34" charset="-122"/>
                <a:ea typeface="微软雅黑" pitchFamily="34" charset="-122"/>
              </a:rPr>
              <a:t>Remote class files</a:t>
            </a:r>
          </a:p>
          <a:p>
            <a:pPr marL="0" marR="0" indent="0" defTabSz="914400" eaLnBrk="1" latinLnBrk="0" hangingPunct="1">
              <a:lnSpc>
                <a:spcPct val="100000"/>
              </a:lnSpc>
              <a:buClr>
                <a:srgbClr val="CC9900"/>
              </a:buClr>
              <a:buSzTx/>
              <a:tabLst/>
            </a:pPr>
            <a:endParaRPr lang="zh-CN" altLang="en-US" sz="1200" dirty="0" smtClean="0">
              <a:latin typeface="微软雅黑" pitchFamily="34" charset="-122"/>
              <a:ea typeface="微软雅黑" pitchFamily="34" charset="-122"/>
            </a:endParaRPr>
          </a:p>
        </p:txBody>
      </p:sp>
      <p:cxnSp>
        <p:nvCxnSpPr>
          <p:cNvPr id="44" name="直接箭头连接符 43"/>
          <p:cNvCxnSpPr>
            <a:stCxn id="43" idx="2"/>
            <a:endCxn id="47" idx="0"/>
          </p:cNvCxnSpPr>
          <p:nvPr/>
        </p:nvCxnSpPr>
        <p:spPr bwMode="auto">
          <a:xfrm flipH="1">
            <a:off x="6486336" y="2347757"/>
            <a:ext cx="641789" cy="158009"/>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5" name="Rectangle 9"/>
          <p:cNvSpPr>
            <a:spLocks noChangeArrowheads="1"/>
          </p:cNvSpPr>
          <p:nvPr/>
        </p:nvSpPr>
        <p:spPr bwMode="auto">
          <a:xfrm>
            <a:off x="6067878" y="2975124"/>
            <a:ext cx="848154" cy="396698"/>
          </a:xfrm>
          <a:prstGeom prst="rect">
            <a:avLst/>
          </a:prstGeom>
          <a:solidFill>
            <a:srgbClr val="7030A0"/>
          </a:solidFill>
          <a:ln w="9525">
            <a:solidFill>
              <a:schemeClr val="tx1"/>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Classloader Instance</a:t>
            </a:r>
            <a:endParaRPr lang="zh-CN" altLang="en-US" sz="1000" dirty="0" smtClean="0">
              <a:latin typeface="微软雅黑" pitchFamily="34" charset="-122"/>
              <a:ea typeface="微软雅黑" pitchFamily="34" charset="-122"/>
            </a:endParaRPr>
          </a:p>
        </p:txBody>
      </p:sp>
      <p:sp>
        <p:nvSpPr>
          <p:cNvPr id="46" name="Rectangle 14"/>
          <p:cNvSpPr>
            <a:spLocks noChangeArrowheads="1"/>
          </p:cNvSpPr>
          <p:nvPr/>
        </p:nvSpPr>
        <p:spPr bwMode="auto">
          <a:xfrm>
            <a:off x="4282772" y="3486366"/>
            <a:ext cx="1508198" cy="226047"/>
          </a:xfrm>
          <a:prstGeom prst="rect">
            <a:avLst/>
          </a:prstGeom>
          <a:solidFill>
            <a:schemeClr val="bg1"/>
          </a:solidFill>
          <a:ln w="25400">
            <a:solidFill>
              <a:srgbClr val="FF0000"/>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AccessController</a:t>
            </a:r>
            <a:endParaRPr lang="zh-CN" altLang="en-US" sz="1000" dirty="0" smtClean="0">
              <a:latin typeface="微软雅黑" pitchFamily="34" charset="-122"/>
              <a:ea typeface="微软雅黑" pitchFamily="34" charset="-122"/>
            </a:endParaRPr>
          </a:p>
        </p:txBody>
      </p:sp>
      <p:sp>
        <p:nvSpPr>
          <p:cNvPr id="47" name="Rectangle 7"/>
          <p:cNvSpPr>
            <a:spLocks noChangeArrowheads="1"/>
          </p:cNvSpPr>
          <p:nvPr/>
        </p:nvSpPr>
        <p:spPr bwMode="auto">
          <a:xfrm>
            <a:off x="6039397" y="2505767"/>
            <a:ext cx="893879" cy="360599"/>
          </a:xfrm>
          <a:prstGeom prst="rect">
            <a:avLst/>
          </a:prstGeom>
          <a:solidFill>
            <a:srgbClr val="00B0F0"/>
          </a:solidFill>
          <a:ln w="9525">
            <a:solidFill>
              <a:schemeClr val="tx1"/>
            </a:solidFill>
            <a:round/>
            <a:headEnd/>
            <a:tailEnd/>
          </a:ln>
          <a:effectLst/>
        </p:spPr>
        <p:txBody>
          <a:bodyPr wrap="square" anchor="ctr">
            <a:noAutofit/>
          </a:bodyPr>
          <a:lstStyle/>
          <a:p>
            <a:pPr algn="ctr"/>
            <a:r>
              <a:rPr lang="en-US" altLang="zh-CN" sz="1200" dirty="0" smtClean="0">
                <a:latin typeface="微软雅黑" pitchFamily="34" charset="-122"/>
                <a:ea typeface="微软雅黑" pitchFamily="34" charset="-122"/>
              </a:rPr>
              <a:t> </a:t>
            </a:r>
            <a:r>
              <a:rPr lang="en-US" altLang="zh-CN" sz="1000" dirty="0" smtClean="0">
                <a:latin typeface="微软雅黑" pitchFamily="34" charset="-122"/>
                <a:ea typeface="微软雅黑" pitchFamily="34" charset="-122"/>
              </a:rPr>
              <a:t>ByteCode Verifier</a:t>
            </a:r>
            <a:endParaRPr lang="zh-CN" altLang="en-US" sz="1000" dirty="0" smtClean="0">
              <a:latin typeface="微软雅黑" pitchFamily="34" charset="-122"/>
              <a:ea typeface="微软雅黑" pitchFamily="34" charset="-122"/>
            </a:endParaRPr>
          </a:p>
        </p:txBody>
      </p:sp>
      <p:sp>
        <p:nvSpPr>
          <p:cNvPr id="48" name="Rectangle 7"/>
          <p:cNvSpPr>
            <a:spLocks noChangeArrowheads="1"/>
          </p:cNvSpPr>
          <p:nvPr/>
        </p:nvSpPr>
        <p:spPr bwMode="auto">
          <a:xfrm>
            <a:off x="4596219" y="2499518"/>
            <a:ext cx="873270" cy="477659"/>
          </a:xfrm>
          <a:prstGeom prst="rect">
            <a:avLst/>
          </a:prstGeom>
          <a:solidFill>
            <a:srgbClr val="00B050"/>
          </a:solidFill>
          <a:ln w="9525">
            <a:solidFill>
              <a:schemeClr val="tx1"/>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Security Manager</a:t>
            </a:r>
            <a:endParaRPr lang="zh-CN" altLang="en-US" sz="1000" dirty="0" smtClean="0">
              <a:latin typeface="微软雅黑" pitchFamily="34" charset="-122"/>
              <a:ea typeface="微软雅黑" pitchFamily="34" charset="-122"/>
            </a:endParaRPr>
          </a:p>
        </p:txBody>
      </p:sp>
      <p:sp>
        <p:nvSpPr>
          <p:cNvPr id="49" name="Rectangle 7"/>
          <p:cNvSpPr>
            <a:spLocks noChangeArrowheads="1"/>
          </p:cNvSpPr>
          <p:nvPr/>
        </p:nvSpPr>
        <p:spPr bwMode="auto">
          <a:xfrm>
            <a:off x="6039397" y="3474629"/>
            <a:ext cx="893879" cy="238829"/>
          </a:xfrm>
          <a:prstGeom prst="rect">
            <a:avLst/>
          </a:prstGeom>
          <a:solidFill>
            <a:schemeClr val="bg1"/>
          </a:solidFill>
          <a:ln w="9525">
            <a:solidFill>
              <a:schemeClr val="tx1"/>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Policy</a:t>
            </a:r>
            <a:endParaRPr lang="en-US" altLang="zh-CN" sz="1000" dirty="0">
              <a:latin typeface="微软雅黑" pitchFamily="34" charset="-122"/>
              <a:ea typeface="微软雅黑" pitchFamily="34" charset="-122"/>
            </a:endParaRPr>
          </a:p>
        </p:txBody>
      </p:sp>
      <p:sp>
        <p:nvSpPr>
          <p:cNvPr id="50" name="矩形 49"/>
          <p:cNvSpPr/>
          <p:nvPr/>
        </p:nvSpPr>
        <p:spPr bwMode="auto">
          <a:xfrm>
            <a:off x="3926702" y="2472568"/>
            <a:ext cx="3511666" cy="1279911"/>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1" name="TextBox 50"/>
          <p:cNvSpPr txBox="1"/>
          <p:nvPr/>
        </p:nvSpPr>
        <p:spPr>
          <a:xfrm>
            <a:off x="3970908" y="2472569"/>
            <a:ext cx="447558" cy="246221"/>
          </a:xfrm>
          <a:prstGeom prst="rect">
            <a:avLst/>
          </a:prstGeom>
          <a:noFill/>
        </p:spPr>
        <p:txBody>
          <a:bodyPr wrap="none" rtlCol="0">
            <a:spAutoFit/>
          </a:bodyPr>
          <a:lstStyle/>
          <a:p>
            <a:r>
              <a:rPr lang="en-US" altLang="zh-CN" sz="1000" dirty="0" smtClean="0">
                <a:latin typeface="微软雅黑" pitchFamily="34" charset="-122"/>
                <a:ea typeface="微软雅黑" pitchFamily="34" charset="-122"/>
              </a:rPr>
              <a:t>JVM</a:t>
            </a:r>
            <a:endParaRPr lang="zh-CN" altLang="en-US" sz="1000" dirty="0">
              <a:latin typeface="微软雅黑" pitchFamily="34" charset="-122"/>
              <a:ea typeface="微软雅黑" pitchFamily="34" charset="-122"/>
            </a:endParaRPr>
          </a:p>
        </p:txBody>
      </p:sp>
      <p:sp>
        <p:nvSpPr>
          <p:cNvPr id="61" name="内容占位符 2"/>
          <p:cNvSpPr txBox="1">
            <a:spLocks/>
          </p:cNvSpPr>
          <p:nvPr/>
        </p:nvSpPr>
        <p:spPr>
          <a:xfrm>
            <a:off x="426576" y="2106993"/>
            <a:ext cx="3377551" cy="1648383"/>
          </a:xfrm>
          <a:prstGeom prst="rect">
            <a:avLst/>
          </a:prstGeom>
        </p:spPr>
        <p:txBody>
          <a:bodyPr lIns="69961" tIns="34980" rIns="69961" bIns="34980">
            <a:spAutoFit/>
          </a:bodyPr>
          <a:lstStyle/>
          <a:p>
            <a:pPr marR="0" lvl="0" defTabSz="914400" eaLnBrk="0" latinLnBrk="0" hangingPunct="0">
              <a:lnSpc>
                <a:spcPct val="150000"/>
              </a:lnSpc>
              <a:buClr>
                <a:srgbClr val="777777"/>
              </a:buClr>
              <a:buSzPct val="60000"/>
              <a:tabLst/>
              <a:defRPr/>
            </a:pPr>
            <a:r>
              <a:rPr lang="en-US" altLang="zh-CN" sz="1400" b="1" dirty="0" smtClean="0">
                <a:latin typeface="微软雅黑" pitchFamily="34" charset="-122"/>
                <a:ea typeface="微软雅黑" pitchFamily="34" charset="-122"/>
              </a:rPr>
              <a:t>AccessController</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访问控制器，提供一个默认的安全策略执行机制，它使用栈检查来决定潜在不安全的操作是否被允许</a:t>
            </a:r>
            <a:endParaRPr lang="en-US" altLang="zh-CN" sz="1400" dirty="0" smtClean="0">
              <a:latin typeface="微软雅黑" pitchFamily="34" charset="-122"/>
              <a:ea typeface="微软雅黑" pitchFamily="34" charset="-122"/>
            </a:endParaRPr>
          </a:p>
          <a:p>
            <a:pPr marR="0" lvl="0" defTabSz="914400" eaLnBrk="0" latinLnBrk="0" hangingPunct="0">
              <a:lnSpc>
                <a:spcPct val="150000"/>
              </a:lnSpc>
              <a:buClr>
                <a:srgbClr val="777777"/>
              </a:buClr>
              <a:buSzPct val="60000"/>
              <a:tabLst/>
              <a:defRPr/>
            </a:pPr>
            <a:r>
              <a:rPr lang="en-US" altLang="zh-CN" sz="1400" b="1" dirty="0" smtClean="0">
                <a:latin typeface="微软雅黑" pitchFamily="34" charset="-122"/>
                <a:ea typeface="微软雅黑" pitchFamily="34" charset="-122"/>
              </a:rPr>
              <a:t>Policy</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策略文件，根据代码的来源和其签名者来为其指定不同的权限</a:t>
            </a:r>
            <a:endParaRPr lang="en-US" altLang="zh-CN" sz="1400" dirty="0" smtClean="0">
              <a:latin typeface="微软雅黑" pitchFamily="34" charset="-122"/>
              <a:ea typeface="微软雅黑" pitchFamily="34" charset="-122"/>
            </a:endParaRPr>
          </a:p>
        </p:txBody>
      </p:sp>
      <p:sp>
        <p:nvSpPr>
          <p:cNvPr id="62" name="矩形 61"/>
          <p:cNvSpPr/>
          <p:nvPr/>
        </p:nvSpPr>
        <p:spPr bwMode="auto">
          <a:xfrm>
            <a:off x="3825571" y="1890556"/>
            <a:ext cx="4813603" cy="2651281"/>
          </a:xfrm>
          <a:prstGeom prst="rect">
            <a:avLst/>
          </a:prstGeom>
          <a:noFill/>
          <a:ln>
            <a:solidFill>
              <a:schemeClr val="accent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安全管理器</a:t>
            </a:r>
            <a:endParaRPr lang="zh-CN" altLang="en-US" sz="2400" dirty="0">
              <a:cs typeface="+mn-cs"/>
            </a:endParaRPr>
          </a:p>
        </p:txBody>
      </p:sp>
      <p:sp>
        <p:nvSpPr>
          <p:cNvPr id="4" name="内容占位符 3"/>
          <p:cNvSpPr txBox="1">
            <a:spLocks noGrp="1"/>
          </p:cNvSpPr>
          <p:nvPr>
            <p:ph idx="1"/>
          </p:nvPr>
        </p:nvSpPr>
        <p:spPr>
          <a:xfrm>
            <a:off x="454597" y="856168"/>
            <a:ext cx="8194306" cy="2168268"/>
          </a:xfrm>
          <a:prstGeom prst="rect">
            <a:avLst/>
          </a:prstGeom>
          <a:noFill/>
        </p:spPr>
        <p:txBody>
          <a:bodyPr wrap="square" rtlCol="0">
            <a:spAutoFit/>
          </a:bodyPr>
          <a:lstStyle/>
          <a:p>
            <a:pPr marL="0" indent="0">
              <a:lnSpc>
                <a:spcPct val="120000"/>
              </a:lnSpc>
              <a:buNone/>
            </a:pPr>
            <a:r>
              <a:rPr lang="zh-CN" altLang="en-US" sz="1600" b="1" dirty="0" smtClean="0"/>
              <a:t>安全管理器：</a:t>
            </a:r>
            <a:r>
              <a:rPr lang="zh-CN" altLang="en-US" sz="1600" b="0" dirty="0" smtClean="0"/>
              <a:t>根据策略文件中对不同来源代码的权限配置，对代码能够访问敏感资源和操作进行控制</a:t>
            </a:r>
            <a:r>
              <a:rPr lang="en-US" altLang="zh-CN" sz="1600" b="0" dirty="0" smtClean="0"/>
              <a:t>:</a:t>
            </a:r>
          </a:p>
          <a:p>
            <a:pPr marL="360363" lvl="1" indent="-182563">
              <a:lnSpc>
                <a:spcPct val="120000"/>
              </a:lnSpc>
            </a:pPr>
            <a:r>
              <a:rPr lang="zh-CN" altLang="en-US" sz="1400" dirty="0" smtClean="0"/>
              <a:t>当前线程是否能够打开一个到特定主机的网络连接</a:t>
            </a:r>
          </a:p>
          <a:p>
            <a:pPr marL="360363" lvl="1" indent="-182563">
              <a:lnSpc>
                <a:spcPct val="120000"/>
              </a:lnSpc>
            </a:pPr>
            <a:r>
              <a:rPr lang="zh-CN" altLang="en-US" sz="1400" dirty="0" smtClean="0"/>
              <a:t>当前线程是否能够访问本地文件。</a:t>
            </a:r>
            <a:endParaRPr lang="en-US" altLang="zh-CN" sz="1400" dirty="0" smtClean="0"/>
          </a:p>
          <a:p>
            <a:pPr marL="360363" lvl="1" indent="-182563">
              <a:lnSpc>
                <a:spcPct val="120000"/>
              </a:lnSpc>
            </a:pPr>
            <a:r>
              <a:rPr lang="zh-CN" altLang="en-US" sz="1400" dirty="0" smtClean="0"/>
              <a:t>当前线程是否能够创建一个新的类加载器。</a:t>
            </a:r>
          </a:p>
          <a:p>
            <a:pPr marL="360363" lvl="1" indent="-182563">
              <a:lnSpc>
                <a:spcPct val="120000"/>
              </a:lnSpc>
            </a:pPr>
            <a:r>
              <a:rPr lang="zh-CN" altLang="en-US" sz="1400" dirty="0" smtClean="0"/>
              <a:t>当前线程是否能够中止虚拟机的运行。</a:t>
            </a:r>
          </a:p>
          <a:p>
            <a:pPr marL="360363" lvl="1" indent="-182563">
              <a:lnSpc>
                <a:spcPct val="120000"/>
              </a:lnSpc>
            </a:pPr>
            <a:r>
              <a:rPr lang="en-US" altLang="zh-CN" sz="1400" dirty="0" smtClean="0"/>
              <a:t>…….</a:t>
            </a:r>
          </a:p>
        </p:txBody>
      </p:sp>
      <p:sp>
        <p:nvSpPr>
          <p:cNvPr id="6" name="TextBox 5"/>
          <p:cNvSpPr txBox="1"/>
          <p:nvPr/>
        </p:nvSpPr>
        <p:spPr>
          <a:xfrm>
            <a:off x="4552541" y="3193192"/>
            <a:ext cx="360040"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或</a:t>
            </a:r>
            <a:endParaRPr lang="zh-CN" altLang="en-US" sz="1400" dirty="0">
              <a:latin typeface="微软雅黑" pitchFamily="34" charset="-122"/>
              <a:ea typeface="微软雅黑" pitchFamily="34" charset="-122"/>
            </a:endParaRPr>
          </a:p>
        </p:txBody>
      </p:sp>
      <p:sp>
        <p:nvSpPr>
          <p:cNvPr id="9" name="矩形 8"/>
          <p:cNvSpPr/>
          <p:nvPr/>
        </p:nvSpPr>
        <p:spPr>
          <a:xfrm>
            <a:off x="444870" y="3849811"/>
            <a:ext cx="8204033" cy="609398"/>
          </a:xfrm>
          <a:prstGeom prst="rect">
            <a:avLst/>
          </a:prstGeom>
        </p:spPr>
        <p:txBody>
          <a:bodyPr wrap="square">
            <a:spAutoFit/>
          </a:bodyPr>
          <a:lstStyle/>
          <a:p>
            <a:pPr eaLnBrk="0" hangingPunct="0">
              <a:lnSpc>
                <a:spcPct val="120000"/>
              </a:lnSpc>
              <a:buClr>
                <a:srgbClr val="777777"/>
              </a:buClr>
              <a:buSzPct val="60000"/>
            </a:pPr>
            <a:r>
              <a:rPr lang="zh-CN" altLang="en-US" sz="1400" dirty="0" smtClean="0">
                <a:solidFill>
                  <a:srgbClr val="FF0000"/>
                </a:solidFill>
                <a:latin typeface="微软雅黑" pitchFamily="34" charset="-122"/>
                <a:ea typeface="微软雅黑" pitchFamily="34" charset="-122"/>
              </a:rPr>
              <a:t>备注：对于文件、网络这类系统资源的访问，</a:t>
            </a:r>
            <a:r>
              <a:rPr lang="en-US" altLang="zh-CN" sz="1400" dirty="0" smtClean="0">
                <a:solidFill>
                  <a:srgbClr val="FF0000"/>
                </a:solidFill>
                <a:latin typeface="微软雅黑" pitchFamily="34" charset="-122"/>
                <a:ea typeface="微软雅黑" pitchFamily="34" charset="-122"/>
              </a:rPr>
              <a:t>JDK</a:t>
            </a:r>
            <a:r>
              <a:rPr lang="zh-CN" altLang="en-US" sz="1400" dirty="0" smtClean="0">
                <a:solidFill>
                  <a:srgbClr val="FF0000"/>
                </a:solidFill>
                <a:latin typeface="微软雅黑" pitchFamily="34" charset="-122"/>
                <a:ea typeface="微软雅黑" pitchFamily="34" charset="-122"/>
              </a:rPr>
              <a:t>的</a:t>
            </a:r>
            <a:r>
              <a:rPr lang="en-US" altLang="zh-CN" sz="1400" dirty="0" smtClean="0">
                <a:solidFill>
                  <a:srgbClr val="FF0000"/>
                </a:solidFill>
                <a:latin typeface="微软雅黑" pitchFamily="34" charset="-122"/>
                <a:ea typeface="微软雅黑" pitchFamily="34" charset="-122"/>
              </a:rPr>
              <a:t>API</a:t>
            </a:r>
            <a:r>
              <a:rPr lang="zh-CN" altLang="en-US" sz="1400" dirty="0" smtClean="0">
                <a:solidFill>
                  <a:srgbClr val="FF0000"/>
                </a:solidFill>
                <a:latin typeface="微软雅黑" pitchFamily="34" charset="-122"/>
                <a:ea typeface="微软雅黑" pitchFamily="34" charset="-122"/>
              </a:rPr>
              <a:t>实现中已经自动加入了安全检查。对于应用程序业务自定义的其他敏感操作与资源访问，则需要手动在业务代码中加入安全检查</a:t>
            </a:r>
            <a:endParaRPr lang="zh-CN" altLang="en-US" sz="1400" dirty="0">
              <a:solidFill>
                <a:srgbClr val="FF0000"/>
              </a:solidFill>
              <a:latin typeface="微软雅黑" pitchFamily="34" charset="-122"/>
              <a:ea typeface="微软雅黑" pitchFamily="34" charset="-122"/>
            </a:endParaRPr>
          </a:p>
        </p:txBody>
      </p:sp>
      <p:sp>
        <p:nvSpPr>
          <p:cNvPr id="8" name="内容占位符 3"/>
          <p:cNvSpPr txBox="1">
            <a:spLocks/>
          </p:cNvSpPr>
          <p:nvPr/>
        </p:nvSpPr>
        <p:spPr bwMode="auto">
          <a:xfrm>
            <a:off x="444870" y="3116556"/>
            <a:ext cx="1685993" cy="4502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rtlCol="0" anchor="t"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
                <a:srgbClr val="777777"/>
              </a:buClr>
              <a:buSzPct val="60000"/>
              <a:tabLst/>
              <a:defRPr/>
            </a:pPr>
            <a:r>
              <a:rPr kumimoji="0" lang="zh-CN" altLang="en-US" sz="1600" b="1" i="0" u="none" strike="noStrike" kern="0" cap="none" spc="0" normalizeH="0" noProof="0" dirty="0" smtClean="0">
                <a:ln>
                  <a:noFill/>
                </a:ln>
                <a:solidFill>
                  <a:schemeClr val="tx1"/>
                </a:solidFill>
                <a:effectLst/>
                <a:uLnTx/>
                <a:uFillTx/>
                <a:latin typeface="微软雅黑" pitchFamily="34" charset="-122"/>
                <a:ea typeface="微软雅黑" pitchFamily="34" charset="-122"/>
              </a:rPr>
              <a:t>安全管理器安装</a:t>
            </a:r>
            <a:r>
              <a:rPr kumimoji="0" lang="en-US" altLang="zh-CN" sz="1600" b="1" i="0" u="none" strike="noStrike" kern="0" cap="none" spc="0" normalizeH="0" noProof="0" dirty="0" smtClean="0">
                <a:ln>
                  <a:noFill/>
                </a:ln>
                <a:solidFill>
                  <a:schemeClr val="tx1"/>
                </a:solidFill>
                <a:effectLst/>
                <a:uLnTx/>
                <a:uFillTx/>
                <a:latin typeface="微软雅黑" pitchFamily="34" charset="-122"/>
                <a:ea typeface="微软雅黑" pitchFamily="34" charset="-122"/>
              </a:rPr>
              <a:t>:</a:t>
            </a:r>
            <a:endParaRPr kumimoji="0" lang="en-US" altLang="zh-CN" sz="1800" b="1" i="0" u="none" strike="noStrike" kern="0" cap="none" spc="0" normalizeH="0" noProof="0" dirty="0" smtClean="0">
              <a:ln>
                <a:noFill/>
              </a:ln>
              <a:solidFill>
                <a:schemeClr val="tx1"/>
              </a:solidFill>
              <a:effectLst/>
              <a:uLnTx/>
              <a:uFillTx/>
              <a:latin typeface="微软雅黑" pitchFamily="34" charset="-122"/>
              <a:ea typeface="微软雅黑" pitchFamily="34" charset="-122"/>
            </a:endParaRPr>
          </a:p>
        </p:txBody>
      </p:sp>
      <p:sp>
        <p:nvSpPr>
          <p:cNvPr id="10" name="TextBox 9"/>
          <p:cNvSpPr txBox="1"/>
          <p:nvPr/>
        </p:nvSpPr>
        <p:spPr>
          <a:xfrm>
            <a:off x="2131046" y="3193192"/>
            <a:ext cx="2450679" cy="323165"/>
          </a:xfrm>
          <a:prstGeom prst="rect">
            <a:avLst/>
          </a:prstGeom>
          <a:solidFill>
            <a:schemeClr val="tx1"/>
          </a:solidFill>
          <a:ln w="12700" cmpd="sng">
            <a:noFill/>
          </a:ln>
        </p:spPr>
        <p:txBody>
          <a:bodyPr wrap="square" rtlCol="0">
            <a:spAutoFit/>
          </a:bodyPr>
          <a:lstStyle/>
          <a:p>
            <a:pPr>
              <a:lnSpc>
                <a:spcPct val="150000"/>
              </a:lnSpc>
            </a:pPr>
            <a:r>
              <a:rPr lang="en-US" altLang="zh-CN" sz="1000" dirty="0" smtClean="0">
                <a:solidFill>
                  <a:schemeClr val="bg1"/>
                </a:solidFill>
                <a:latin typeface="微软雅黑" pitchFamily="34" charset="-122"/>
                <a:ea typeface="微软雅黑" pitchFamily="34" charset="-122"/>
              </a:rPr>
              <a:t>java -Djava.security.manager MyApp </a:t>
            </a:r>
          </a:p>
        </p:txBody>
      </p:sp>
      <p:sp>
        <p:nvSpPr>
          <p:cNvPr id="11" name="矩形 10"/>
          <p:cNvSpPr/>
          <p:nvPr/>
        </p:nvSpPr>
        <p:spPr>
          <a:xfrm>
            <a:off x="4412520" y="3537626"/>
            <a:ext cx="4159690" cy="354823"/>
          </a:xfrm>
          <a:prstGeom prst="rect">
            <a:avLst/>
          </a:prstGeom>
          <a:solidFill>
            <a:schemeClr val="accent3">
              <a:lumMod val="85000"/>
            </a:schemeClr>
          </a:solidFill>
        </p:spPr>
        <p:txBody>
          <a:bodyPr wrap="square">
            <a:noAutofit/>
          </a:bodyPr>
          <a:lstStyle/>
          <a:p>
            <a:r>
              <a:rPr lang="en-US" altLang="zh-CN" sz="1200" dirty="0" smtClean="0">
                <a:latin typeface="微软雅黑" pitchFamily="34" charset="-122"/>
                <a:ea typeface="微软雅黑" pitchFamily="34" charset="-122"/>
              </a:rPr>
              <a:t>System.</a:t>
            </a:r>
            <a:r>
              <a:rPr lang="en-US" altLang="zh-CN" sz="1200" i="1" dirty="0" smtClean="0">
                <a:latin typeface="微软雅黑" pitchFamily="34" charset="-122"/>
                <a:ea typeface="微软雅黑" pitchFamily="34" charset="-122"/>
              </a:rPr>
              <a:t>setSecurityManager(</a:t>
            </a:r>
            <a:r>
              <a:rPr lang="en-US" altLang="zh-CN" sz="1200" b="1" i="1" dirty="0" smtClean="0">
                <a:latin typeface="微软雅黑" pitchFamily="34" charset="-122"/>
                <a:ea typeface="微软雅黑" pitchFamily="34" charset="-122"/>
              </a:rPr>
              <a:t>new SecurityManager());</a:t>
            </a:r>
            <a:endParaRPr lang="zh-CN" altLang="en-US" sz="12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linds(horizontal)">
                                      <p:cBhvr>
                                        <p:cTn id="19" dur="500"/>
                                        <p:tgtEl>
                                          <p:spTgt spid="4">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blinds(horizontal)">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linds(horizontal)">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9" grpId="0"/>
      <p:bldP spid="8" grpId="0"/>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敏感操作不可控</a:t>
            </a:r>
            <a:endParaRPr lang="zh-CN" altLang="en-US" sz="2400" dirty="0">
              <a:cs typeface="+mn-cs"/>
            </a:endParaRPr>
          </a:p>
        </p:txBody>
      </p:sp>
      <p:sp>
        <p:nvSpPr>
          <p:cNvPr id="9" name="Rectangle 1"/>
          <p:cNvSpPr>
            <a:spLocks noGrp="1" noChangeArrowheads="1"/>
          </p:cNvSpPr>
          <p:nvPr>
            <p:ph idx="1"/>
          </p:nvPr>
        </p:nvSpPr>
        <p:spPr bwMode="auto">
          <a:xfrm>
            <a:off x="680484" y="1873602"/>
            <a:ext cx="6826102" cy="1815882"/>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lvl="0" indent="0" eaLnBrk="1" hangingPunct="1">
              <a:lnSpc>
                <a:spcPct val="100000"/>
              </a:lnSpc>
              <a:buClrTx/>
              <a:buSzTx/>
              <a:buNone/>
            </a:pPr>
            <a:r>
              <a:rPr lang="en-US" altLang="zh-CN" sz="1400" b="0" dirty="0" smtClean="0">
                <a:solidFill>
                  <a:srgbClr val="3F7F5F"/>
                </a:solidFill>
                <a:cs typeface="Courier New" pitchFamily="49" charset="0"/>
              </a:rPr>
              <a:t>//</a:t>
            </a:r>
            <a:r>
              <a:rPr lang="zh-CN" altLang="en-US" sz="1400" b="0" dirty="0" smtClean="0">
                <a:solidFill>
                  <a:srgbClr val="3F7F5F"/>
                </a:solidFill>
                <a:cs typeface="Courier New" pitchFamily="49" charset="0"/>
              </a:rPr>
              <a:t>示例代码</a:t>
            </a:r>
            <a:endParaRPr lang="en-US" altLang="zh-CN" sz="14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7F0055"/>
                </a:solidFill>
                <a:effectLst/>
                <a:cs typeface="Courier New" pitchFamily="49" charset="0"/>
              </a:rPr>
              <a:t>public</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class</a:t>
            </a:r>
            <a:r>
              <a:rPr kumimoji="0" lang="en-US" altLang="zh-CN" sz="1400" b="0" i="0" u="none" strike="noStrike" cap="none" normalizeH="0" baseline="0" dirty="0" smtClean="0">
                <a:ln>
                  <a:noFill/>
                </a:ln>
                <a:solidFill>
                  <a:srgbClr val="000000"/>
                </a:solidFill>
                <a:effectLst/>
                <a:cs typeface="Courier New" pitchFamily="49" charset="0"/>
              </a:rPr>
              <a:t> SensitiveHash</a:t>
            </a:r>
            <a:r>
              <a:rPr lang="en-US" altLang="zh-CN" sz="1400" dirty="0" smtClean="0"/>
              <a:t> </a:t>
            </a: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Hashtable&lt;Integer, String&gt; </a:t>
            </a:r>
            <a:r>
              <a:rPr kumimoji="0" lang="en-US" altLang="zh-CN" sz="1400" b="0" i="0" u="none" strike="noStrike" cap="none" normalizeH="0" baseline="0" dirty="0" smtClean="0">
                <a:ln>
                  <a:noFill/>
                </a:ln>
                <a:solidFill>
                  <a:srgbClr val="0000C0"/>
                </a:solidFill>
                <a:effectLst/>
                <a:cs typeface="Courier New" pitchFamily="49" charset="0"/>
              </a:rPr>
              <a:t>ht</a:t>
            </a:r>
            <a:r>
              <a:rPr kumimoji="0" lang="en-US" altLang="zh-CN" sz="1400" b="0" i="0" u="none" strike="noStrike" cap="none" normalizeH="0" baseline="0" dirty="0" smtClean="0">
                <a:ln>
                  <a:noFill/>
                </a:ln>
                <a:solidFill>
                  <a:srgbClr val="000000"/>
                </a:solidFill>
                <a:effectLst/>
                <a:cs typeface="Courier New" pitchFamily="49" charset="0"/>
              </a:rPr>
              <a:t> = </a:t>
            </a:r>
            <a:r>
              <a:rPr kumimoji="0" lang="en-US" altLang="zh-CN" sz="1400" b="1" i="0" u="none" strike="noStrike" cap="none" normalizeH="0" baseline="0" dirty="0" smtClean="0">
                <a:ln>
                  <a:noFill/>
                </a:ln>
                <a:solidFill>
                  <a:srgbClr val="7F0055"/>
                </a:solidFill>
                <a:effectLst/>
                <a:cs typeface="Courier New" pitchFamily="49" charset="0"/>
              </a:rPr>
              <a:t>new</a:t>
            </a:r>
            <a:r>
              <a:rPr kumimoji="0" lang="en-US" altLang="zh-CN" sz="1400" b="0" i="0" u="none" strike="noStrike" cap="none" normalizeH="0" baseline="0" dirty="0" smtClean="0">
                <a:ln>
                  <a:noFill/>
                </a:ln>
                <a:solidFill>
                  <a:srgbClr val="000000"/>
                </a:solidFill>
                <a:effectLst/>
                <a:cs typeface="Courier New" pitchFamily="49" charset="0"/>
              </a:rPr>
              <a:t> Hashtable&lt;Integer, String&gt;();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public</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void</a:t>
            </a:r>
            <a:r>
              <a:rPr kumimoji="0" lang="en-US" altLang="zh-CN" sz="1400" b="0" i="0" u="none" strike="noStrike" cap="none" normalizeH="0" baseline="0" dirty="0" smtClean="0">
                <a:ln>
                  <a:noFill/>
                </a:ln>
                <a:solidFill>
                  <a:srgbClr val="000000"/>
                </a:solidFill>
                <a:effectLst/>
                <a:cs typeface="Courier New" pitchFamily="49" charset="0"/>
              </a:rPr>
              <a:t> removeEntry(Object key)</a:t>
            </a:r>
            <a:r>
              <a:rPr lang="en-US" altLang="zh-CN" sz="1400" dirty="0" smtClean="0"/>
              <a:t> </a:t>
            </a: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0" i="0" u="none" strike="noStrike" cap="none" normalizeH="0" baseline="0" dirty="0" smtClean="0">
                <a:ln>
                  <a:noFill/>
                </a:ln>
                <a:solidFill>
                  <a:srgbClr val="0000C0"/>
                </a:solidFill>
                <a:effectLst/>
                <a:cs typeface="Courier New" pitchFamily="49" charset="0"/>
              </a:rPr>
              <a:t>ht</a:t>
            </a:r>
            <a:r>
              <a:rPr kumimoji="0" lang="en-US" altLang="zh-CN" sz="1400" b="0" i="0" u="none" strike="noStrike" cap="none" normalizeH="0" baseline="0" dirty="0" smtClean="0">
                <a:ln>
                  <a:noFill/>
                </a:ln>
                <a:solidFill>
                  <a:srgbClr val="000000"/>
                </a:solidFill>
                <a:effectLst/>
                <a:cs typeface="Courier New" pitchFamily="49" charset="0"/>
              </a:rPr>
              <a:t>.remove(key);</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57832" y="857417"/>
            <a:ext cx="8207676"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假设系统会加载第三方不可信代码，若未对敏感操作做访问控制，可能遭致恶意代码滥用。</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4352770" y="3923818"/>
            <a:ext cx="3153816" cy="807394"/>
          </a:xfrm>
          <a:prstGeom prst="wedgeRectCallout">
            <a:avLst>
              <a:gd name="adj1" fmla="val -49005"/>
              <a:gd name="adj2" fmla="val -173082"/>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200" dirty="0" smtClean="0">
                <a:latin typeface="微软雅黑" pitchFamily="34" charset="-122"/>
                <a:ea typeface="微软雅黑" pitchFamily="34" charset="-122"/>
              </a:rPr>
              <a:t>假设</a:t>
            </a:r>
            <a:r>
              <a:rPr lang="en-US" altLang="zh-CN" sz="1200" dirty="0" smtClean="0">
                <a:latin typeface="微软雅黑" pitchFamily="34" charset="-122"/>
                <a:ea typeface="微软雅黑" pitchFamily="34" charset="-122"/>
              </a:rPr>
              <a:t>ht</a:t>
            </a:r>
            <a:r>
              <a:rPr lang="zh-CN" altLang="en-US" sz="1200" dirty="0" smtClean="0">
                <a:latin typeface="微软雅黑" pitchFamily="34" charset="-122"/>
                <a:ea typeface="微软雅黑" pitchFamily="34" charset="-122"/>
              </a:rPr>
              <a:t>保存有敏感信息，则</a:t>
            </a:r>
            <a:r>
              <a:rPr lang="en-US" altLang="zh-CN" sz="1200" dirty="0" smtClean="0">
                <a:latin typeface="微软雅黑" pitchFamily="34" charset="-122"/>
                <a:ea typeface="微软雅黑" pitchFamily="34" charset="-122"/>
              </a:rPr>
              <a:t>removeEntry()</a:t>
            </a:r>
            <a:r>
              <a:rPr lang="zh-CN" altLang="en-US" sz="1200" dirty="0" smtClean="0">
                <a:latin typeface="微软雅黑" pitchFamily="34" charset="-122"/>
                <a:ea typeface="微软雅黑" pitchFamily="34" charset="-122"/>
              </a:rPr>
              <a:t>方法调用属于敏感操作。由于未做访问控制，恶意代码可以通过调用</a:t>
            </a:r>
            <a:r>
              <a:rPr lang="en-US" altLang="zh-CN" sz="1200" dirty="0" smtClean="0">
                <a:latin typeface="微软雅黑" pitchFamily="34" charset="-122"/>
                <a:ea typeface="微软雅黑" pitchFamily="34" charset="-122"/>
              </a:rPr>
              <a:t>removeEntry()</a:t>
            </a:r>
            <a:r>
              <a:rPr lang="zh-CN" altLang="en-US" sz="1200" dirty="0" smtClean="0">
                <a:latin typeface="微软雅黑" pitchFamily="34" charset="-122"/>
                <a:ea typeface="微软雅黑" pitchFamily="34" charset="-122"/>
              </a:rPr>
              <a:t>方法随意删除</a:t>
            </a:r>
            <a:r>
              <a:rPr lang="en-US" altLang="zh-CN" sz="1200" dirty="0" smtClean="0">
                <a:latin typeface="微软雅黑" pitchFamily="34" charset="-122"/>
                <a:ea typeface="微软雅黑" pitchFamily="34" charset="-122"/>
              </a:rPr>
              <a:t>ht</a:t>
            </a:r>
            <a:r>
              <a:rPr lang="zh-CN" altLang="en-US" sz="1200" dirty="0" smtClean="0">
                <a:latin typeface="微软雅黑" pitchFamily="34" charset="-122"/>
                <a:ea typeface="微软雅黑" pitchFamily="34" charset="-122"/>
              </a:rPr>
              <a:t>中的记录</a:t>
            </a:r>
            <a:endParaRPr lang="zh-CN" altLang="zh-CN" sz="12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3167312" y="1517194"/>
            <a:ext cx="5440869" cy="304698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lvl="0" indent="0" eaLnBrk="1" hangingPunct="1">
              <a:lnSpc>
                <a:spcPct val="100000"/>
              </a:lnSpc>
              <a:buClrTx/>
              <a:buSzTx/>
              <a:buNone/>
            </a:pPr>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示例代码</a:t>
            </a:r>
            <a:endParaRPr lang="en-US" altLang="zh-CN" sz="12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class</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SensitiveHash</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Hashtable&lt;Integer, String&gt; </a:t>
            </a:r>
            <a:r>
              <a:rPr kumimoji="0" lang="en-US" altLang="zh-CN" sz="1200" b="0" i="0"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ht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Hashtable&lt;Integer, String&gt;();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removeEntry(Object key){</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check(</a:t>
            </a:r>
            <a:r>
              <a:rPr kumimoji="0" lang="en-US" altLang="zh-CN" sz="12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"removeKeyPermission"</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ht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.remove(key);</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private</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check(String directive)</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SecurityManager sm = System.</a:t>
            </a:r>
            <a:r>
              <a:rPr kumimoji="0" lang="en-US" altLang="zh-CN" sz="1200" b="0" i="1"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getSecurityManager</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if</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(sm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null</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sm.checkSecurityAccess(directive);</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使用安全管理器保护敏感操作</a:t>
            </a:r>
            <a:endParaRPr lang="zh-CN" altLang="en-US" sz="2400" dirty="0">
              <a:cs typeface="+mn-cs"/>
            </a:endParaRPr>
          </a:p>
        </p:txBody>
      </p:sp>
      <p:sp>
        <p:nvSpPr>
          <p:cNvPr id="6" name="Rectangle 3"/>
          <p:cNvSpPr txBox="1">
            <a:spLocks noChangeArrowheads="1"/>
          </p:cNvSpPr>
          <p:nvPr/>
        </p:nvSpPr>
        <p:spPr bwMode="auto">
          <a:xfrm>
            <a:off x="383401" y="825518"/>
            <a:ext cx="8207676" cy="67185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2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安全管理器可以根据策略文件中的权限定义，对特定来源的代码做访问控制。若代码无权访问某操作，则其</a:t>
            </a:r>
            <a:r>
              <a:rPr lang="en-US" altLang="zh-CN" sz="1600" kern="0" dirty="0" smtClean="0">
                <a:solidFill>
                  <a:srgbClr val="000000"/>
                </a:solidFill>
                <a:latin typeface="微软雅黑" pitchFamily="34" charset="-122"/>
                <a:ea typeface="微软雅黑" pitchFamily="34" charset="-122"/>
                <a:cs typeface="Courier New" pitchFamily="49" charset="0"/>
              </a:rPr>
              <a:t>check*()</a:t>
            </a:r>
            <a:r>
              <a:rPr lang="zh-CN" altLang="en-US" sz="1600" kern="0" dirty="0" smtClean="0">
                <a:solidFill>
                  <a:srgbClr val="000000"/>
                </a:solidFill>
                <a:latin typeface="微软雅黑" pitchFamily="34" charset="-122"/>
                <a:ea typeface="微软雅黑" pitchFamily="34" charset="-122"/>
                <a:cs typeface="Courier New" pitchFamily="49" charset="0"/>
              </a:rPr>
              <a:t>方法将抛出</a:t>
            </a:r>
            <a:r>
              <a:rPr lang="en-US" altLang="zh-CN" sz="1600" kern="0" dirty="0" smtClean="0">
                <a:solidFill>
                  <a:srgbClr val="000000"/>
                </a:solidFill>
                <a:latin typeface="微软雅黑" pitchFamily="34" charset="-122"/>
                <a:ea typeface="微软雅黑" pitchFamily="34" charset="-122"/>
                <a:cs typeface="Courier New" pitchFamily="49" charset="0"/>
              </a:rPr>
              <a:t>SecurityException</a:t>
            </a:r>
            <a:r>
              <a:rPr lang="zh-CN" altLang="en-US" sz="1600" kern="0" dirty="0" smtClean="0">
                <a:solidFill>
                  <a:srgbClr val="000000"/>
                </a:solidFill>
                <a:latin typeface="微软雅黑" pitchFamily="34" charset="-122"/>
                <a:ea typeface="微软雅黑" pitchFamily="34" charset="-122"/>
                <a:cs typeface="Courier New" pitchFamily="49" charset="0"/>
              </a:rPr>
              <a:t>。</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383401" y="2334412"/>
            <a:ext cx="2388980" cy="1342869"/>
          </a:xfrm>
          <a:prstGeom prst="wedgeRectCallout">
            <a:avLst>
              <a:gd name="adj1" fmla="val 85330"/>
              <a:gd name="adj2" fmla="val -34298"/>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在</a:t>
            </a:r>
            <a:r>
              <a:rPr lang="en-US" altLang="zh-CN" sz="1400" dirty="0" smtClean="0">
                <a:latin typeface="微软雅黑" pitchFamily="34" charset="-122"/>
                <a:ea typeface="微软雅黑" pitchFamily="34" charset="-122"/>
              </a:rPr>
              <a:t>removeEntry()</a:t>
            </a:r>
            <a:r>
              <a:rPr lang="zh-CN" altLang="en-US" sz="1400" dirty="0" smtClean="0">
                <a:latin typeface="微软雅黑" pitchFamily="34" charset="-122"/>
                <a:ea typeface="微软雅黑" pitchFamily="34" charset="-122"/>
              </a:rPr>
              <a:t>方法中使用安全管理器检查调用代码是否具有</a:t>
            </a:r>
            <a:r>
              <a:rPr lang="en-US" altLang="zh-CN" sz="1400" dirty="0" smtClean="0">
                <a:latin typeface="微软雅黑" pitchFamily="34" charset="-122"/>
                <a:ea typeface="微软雅黑" pitchFamily="34" charset="-122"/>
              </a:rPr>
              <a:t>”</a:t>
            </a:r>
            <a:r>
              <a:rPr lang="en-US" altLang="zh-CN" sz="1400" b="1" dirty="0" smtClean="0">
                <a:solidFill>
                  <a:srgbClr val="2A00FF"/>
                </a:solidFill>
                <a:latin typeface="微软雅黑" pitchFamily="34" charset="-122"/>
                <a:ea typeface="微软雅黑" pitchFamily="34" charset="-122"/>
                <a:cs typeface="Courier New" pitchFamily="49" charset="0"/>
              </a:rPr>
              <a:t> removeKeyPermission</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权限，防止恶意代码滥用该方法删除</a:t>
            </a:r>
            <a:r>
              <a:rPr lang="en-US" altLang="zh-CN" sz="1400" dirty="0" smtClean="0">
                <a:latin typeface="微软雅黑" pitchFamily="34" charset="-122"/>
                <a:ea typeface="微软雅黑" pitchFamily="34" charset="-122"/>
              </a:rPr>
              <a:t>ht</a:t>
            </a:r>
            <a:r>
              <a:rPr lang="zh-CN" altLang="en-US" sz="1400" dirty="0" smtClean="0">
                <a:latin typeface="微软雅黑" pitchFamily="34" charset="-122"/>
                <a:ea typeface="微软雅黑" pitchFamily="34" charset="-122"/>
              </a:rPr>
              <a:t>中的敏感信息</a:t>
            </a:r>
            <a:endParaRPr lang="en-US" altLang="zh-CN" sz="1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2586" y="213710"/>
            <a:ext cx="8066635" cy="438553"/>
          </a:xfrm>
        </p:spPr>
        <p:txBody>
          <a:bodyPr lIns="68553" tIns="34276" rIns="68553" bIns="34276" anchor="ctr">
            <a:spAutoFit/>
          </a:bodyPr>
          <a:lstStyle/>
          <a:p>
            <a:r>
              <a:rPr lang="zh-CN" altLang="en-US" sz="2400" dirty="0" smtClean="0">
                <a:cs typeface="+mn-cs"/>
              </a:rPr>
              <a:t>访问控制器</a:t>
            </a:r>
            <a:r>
              <a:rPr lang="en-US" altLang="zh-CN" sz="2400" dirty="0" smtClean="0">
                <a:cs typeface="+mn-cs"/>
              </a:rPr>
              <a:t>AccessController</a:t>
            </a:r>
            <a:endParaRPr lang="zh-CN" altLang="en-US" sz="2400" dirty="0">
              <a:cs typeface="+mn-cs"/>
            </a:endParaRPr>
          </a:p>
        </p:txBody>
      </p:sp>
      <p:sp>
        <p:nvSpPr>
          <p:cNvPr id="5" name="Rectangle 4"/>
          <p:cNvSpPr>
            <a:spLocks noGrp="1" noChangeArrowheads="1"/>
          </p:cNvSpPr>
          <p:nvPr>
            <p:ph idx="1"/>
          </p:nvPr>
        </p:nvSpPr>
        <p:spPr bwMode="auto">
          <a:xfrm>
            <a:off x="522694" y="2239240"/>
            <a:ext cx="4315120" cy="1015663"/>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class</a:t>
            </a:r>
            <a:r>
              <a:rPr kumimoji="0" lang="en-US" altLang="zh-CN" sz="1000" b="0" i="0" u="none" strike="noStrike" cap="none" normalizeH="0" baseline="0" dirty="0" smtClean="0">
                <a:ln>
                  <a:noFill/>
                </a:ln>
                <a:solidFill>
                  <a:srgbClr val="000000"/>
                </a:solidFill>
                <a:effectLst/>
                <a:cs typeface="Courier New" pitchFamily="49" charset="0"/>
              </a:rPr>
              <a:t> PasswordManager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changePsw()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FileInputStream fin = </a:t>
            </a:r>
            <a:r>
              <a:rPr lang="en-US" altLang="zh-CN" sz="1000" dirty="0" smtClean="0">
                <a:solidFill>
                  <a:srgbClr val="000000"/>
                </a:solidFill>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FileInputStream(</a:t>
            </a:r>
            <a:r>
              <a:rPr kumimoji="0" lang="en-US" altLang="zh-CN" sz="1000" b="0" i="0" u="none" strike="noStrike" cap="none" normalizeH="0" baseline="0" dirty="0" smtClean="0">
                <a:ln>
                  <a:noFill/>
                </a:ln>
                <a:solidFill>
                  <a:srgbClr val="2A00FF"/>
                </a:solidFill>
                <a:effectLst/>
                <a:cs typeface="Courier New" pitchFamily="49" charset="0"/>
              </a:rPr>
              <a:t>"psw.dat"</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3F7F5F"/>
                </a:solidFill>
                <a:effectLst/>
                <a:cs typeface="Courier New" pitchFamily="49" charset="0"/>
              </a:rPr>
              <a:t>//read file and write to file</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
        <p:nvSpPr>
          <p:cNvPr id="21" name="TextBox 20"/>
          <p:cNvSpPr txBox="1"/>
          <p:nvPr/>
        </p:nvSpPr>
        <p:spPr>
          <a:xfrm>
            <a:off x="464326" y="881398"/>
            <a:ext cx="8135938" cy="1126462"/>
          </a:xfrm>
          <a:prstGeom prst="rect">
            <a:avLst/>
          </a:prstGeom>
          <a:noFill/>
        </p:spPr>
        <p:txBody>
          <a:bodyPr wrap="square" rtlCol="0">
            <a:spAutoFit/>
          </a:bodyPr>
          <a:lstStyle/>
          <a:p>
            <a:pPr marL="342900" indent="-342900" eaLnBrk="0" hangingPunct="0">
              <a:lnSpc>
                <a:spcPct val="120000"/>
              </a:lnSpc>
              <a:buClr>
                <a:srgbClr val="777777"/>
              </a:buClr>
              <a:buSzPct val="60000"/>
            </a:pPr>
            <a:r>
              <a:rPr lang="en-US" altLang="zh-CN" sz="1400" dirty="0" smtClean="0">
                <a:latin typeface="微软雅黑" pitchFamily="34" charset="-122"/>
                <a:ea typeface="微软雅黑" pitchFamily="34" charset="-122"/>
              </a:rPr>
              <a:t>AccessController </a:t>
            </a:r>
            <a:r>
              <a:rPr lang="zh-CN" altLang="en-US" sz="1400" dirty="0" smtClean="0">
                <a:latin typeface="微软雅黑" pitchFamily="34" charset="-122"/>
                <a:ea typeface="微软雅黑" pitchFamily="34" charset="-122"/>
              </a:rPr>
              <a:t>类用于与访问控制相关的操作和决定</a:t>
            </a:r>
            <a:endParaRPr lang="en-US" altLang="zh-CN" sz="1400" dirty="0" smtClean="0">
              <a:latin typeface="微软雅黑" pitchFamily="34" charset="-122"/>
              <a:ea typeface="微软雅黑" pitchFamily="34" charset="-122"/>
            </a:endParaRPr>
          </a:p>
          <a:p>
            <a:pPr marL="273050" lvl="1" indent="-185738" eaLnBrk="0" hangingPunct="0">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rPr>
              <a:t>基于当前生效的安全策略决定是允许还是拒绝对关键系统资源的访问</a:t>
            </a:r>
          </a:p>
          <a:p>
            <a:pPr marL="273050" lvl="1" indent="-185738" eaLnBrk="0" hangingPunct="0">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rPr>
              <a:t>将代码标记为享有“特权”，从而影响后续访问决定</a:t>
            </a:r>
            <a:endParaRPr lang="en-US" altLang="zh-CN" sz="1400" dirty="0" smtClean="0">
              <a:latin typeface="微软雅黑" pitchFamily="34" charset="-122"/>
              <a:ea typeface="微软雅黑" pitchFamily="34" charset="-122"/>
            </a:endParaRPr>
          </a:p>
          <a:p>
            <a:pPr marL="273050" lvl="1" indent="-185738" eaLnBrk="0" hangingPunct="0">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rPr>
              <a:t>获取当前调用上下文的“快照”，这样即可相对于已保存的上下文作出其他上下文的访问控制决定</a:t>
            </a:r>
            <a:endParaRPr lang="en-US" altLang="zh-CN" sz="1400" dirty="0" smtClean="0">
              <a:latin typeface="微软雅黑" pitchFamily="34" charset="-122"/>
              <a:ea typeface="微软雅黑" pitchFamily="34" charset="-122"/>
            </a:endParaRPr>
          </a:p>
        </p:txBody>
      </p:sp>
      <p:grpSp>
        <p:nvGrpSpPr>
          <p:cNvPr id="3" name="组合 28"/>
          <p:cNvGrpSpPr/>
          <p:nvPr/>
        </p:nvGrpSpPr>
        <p:grpSpPr>
          <a:xfrm>
            <a:off x="5779379" y="2189008"/>
            <a:ext cx="2699842" cy="2165977"/>
            <a:chOff x="5004048" y="2514104"/>
            <a:chExt cx="3240360" cy="3134083"/>
          </a:xfrm>
        </p:grpSpPr>
        <p:sp>
          <p:nvSpPr>
            <p:cNvPr id="16" name="TextBox 15"/>
            <p:cNvSpPr txBox="1"/>
            <p:nvPr/>
          </p:nvSpPr>
          <p:spPr>
            <a:xfrm>
              <a:off x="6228184" y="5291915"/>
              <a:ext cx="619891" cy="356272"/>
            </a:xfrm>
            <a:prstGeom prst="rect">
              <a:avLst/>
            </a:prstGeom>
            <a:noFill/>
          </p:spPr>
          <p:txBody>
            <a:bodyPr wrap="none" rtlCol="0">
              <a:spAutoFit/>
            </a:bodyPr>
            <a:lstStyle/>
            <a:p>
              <a:r>
                <a:rPr lang="en-US" altLang="zh-CN" sz="1000" b="1" dirty="0" smtClean="0">
                  <a:latin typeface="微软雅黑" pitchFamily="34" charset="-122"/>
                  <a:ea typeface="微软雅黑" pitchFamily="34" charset="-122"/>
                </a:rPr>
                <a:t>stack</a:t>
              </a:r>
              <a:endParaRPr lang="zh-CN" altLang="en-US" sz="1000" b="1" dirty="0">
                <a:latin typeface="微软雅黑" pitchFamily="34" charset="-122"/>
                <a:ea typeface="微软雅黑" pitchFamily="34" charset="-122"/>
              </a:endParaRPr>
            </a:p>
          </p:txBody>
        </p:sp>
        <p:sp>
          <p:nvSpPr>
            <p:cNvPr id="7" name="TextBox 6"/>
            <p:cNvSpPr txBox="1"/>
            <p:nvPr/>
          </p:nvSpPr>
          <p:spPr>
            <a:xfrm>
              <a:off x="5131172" y="4099741"/>
              <a:ext cx="3096344" cy="356272"/>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PasswordManager.changePsw</a:t>
              </a:r>
              <a:endParaRPr lang="zh-CN" altLang="en-US" sz="1000" dirty="0">
                <a:latin typeface="微软雅黑" pitchFamily="34" charset="-122"/>
                <a:ea typeface="微软雅黑" pitchFamily="34" charset="-122"/>
              </a:endParaRPr>
            </a:p>
          </p:txBody>
        </p:sp>
        <p:sp>
          <p:nvSpPr>
            <p:cNvPr id="10" name="TextBox 9"/>
            <p:cNvSpPr txBox="1"/>
            <p:nvPr/>
          </p:nvSpPr>
          <p:spPr>
            <a:xfrm>
              <a:off x="5131172" y="4493691"/>
              <a:ext cx="3096344" cy="356272"/>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a:t>
              </a:r>
              <a:endParaRPr lang="zh-CN" altLang="en-US" sz="1000" dirty="0">
                <a:latin typeface="微软雅黑" pitchFamily="34" charset="-122"/>
                <a:ea typeface="微软雅黑" pitchFamily="34" charset="-122"/>
              </a:endParaRPr>
            </a:p>
          </p:txBody>
        </p:sp>
        <p:sp>
          <p:nvSpPr>
            <p:cNvPr id="11" name="TextBox 10"/>
            <p:cNvSpPr txBox="1"/>
            <p:nvPr/>
          </p:nvSpPr>
          <p:spPr>
            <a:xfrm>
              <a:off x="5131172" y="3700140"/>
              <a:ext cx="3096344" cy="356272"/>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FileInputStream.&lt;init&gt;</a:t>
              </a:r>
              <a:endParaRPr lang="zh-CN" altLang="en-US" sz="1000" dirty="0">
                <a:latin typeface="微软雅黑" pitchFamily="34" charset="-122"/>
                <a:ea typeface="微软雅黑" pitchFamily="34" charset="-122"/>
              </a:endParaRPr>
            </a:p>
          </p:txBody>
        </p:sp>
        <p:sp>
          <p:nvSpPr>
            <p:cNvPr id="12" name="TextBox 11"/>
            <p:cNvSpPr txBox="1"/>
            <p:nvPr/>
          </p:nvSpPr>
          <p:spPr>
            <a:xfrm>
              <a:off x="5131172" y="3307655"/>
              <a:ext cx="3096344" cy="356272"/>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SecurityManager.checkRead</a:t>
              </a:r>
              <a:endParaRPr lang="zh-CN" altLang="en-US" sz="1000" dirty="0">
                <a:latin typeface="微软雅黑" pitchFamily="34" charset="-122"/>
                <a:ea typeface="微软雅黑" pitchFamily="34" charset="-122"/>
              </a:endParaRPr>
            </a:p>
          </p:txBody>
        </p:sp>
        <p:sp>
          <p:nvSpPr>
            <p:cNvPr id="13" name="TextBox 12"/>
            <p:cNvSpPr txBox="1"/>
            <p:nvPr/>
          </p:nvSpPr>
          <p:spPr>
            <a:xfrm>
              <a:off x="5131172" y="2908052"/>
              <a:ext cx="3096344" cy="356272"/>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SecurityManager.checkPermission</a:t>
              </a:r>
              <a:endParaRPr lang="zh-CN" altLang="en-US" sz="1000" dirty="0">
                <a:latin typeface="微软雅黑" pitchFamily="34" charset="-122"/>
                <a:ea typeface="微软雅黑" pitchFamily="34" charset="-122"/>
              </a:endParaRPr>
            </a:p>
          </p:txBody>
        </p:sp>
        <p:sp>
          <p:nvSpPr>
            <p:cNvPr id="14" name="TextBox 13"/>
            <p:cNvSpPr txBox="1"/>
            <p:nvPr/>
          </p:nvSpPr>
          <p:spPr>
            <a:xfrm>
              <a:off x="5148064" y="2515567"/>
              <a:ext cx="3096344" cy="356272"/>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AccessController.checkPermission</a:t>
              </a:r>
              <a:endParaRPr lang="zh-CN" altLang="en-US" sz="1000" dirty="0">
                <a:latin typeface="微软雅黑" pitchFamily="34" charset="-122"/>
                <a:ea typeface="微软雅黑" pitchFamily="34" charset="-122"/>
              </a:endParaRPr>
            </a:p>
          </p:txBody>
        </p:sp>
        <p:cxnSp>
          <p:nvCxnSpPr>
            <p:cNvPr id="19" name="直接箭头连接符 18"/>
            <p:cNvCxnSpPr/>
            <p:nvPr/>
          </p:nvCxnSpPr>
          <p:spPr bwMode="auto">
            <a:xfrm flipV="1">
              <a:off x="5004048" y="2514104"/>
              <a:ext cx="0" cy="2880320"/>
            </a:xfrm>
            <a:prstGeom prst="straightConnector1">
              <a:avLst/>
            </a:prstGeom>
            <a:ln w="25400">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148064" y="4890368"/>
              <a:ext cx="3096344" cy="356272"/>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Thread.run</a:t>
              </a:r>
              <a:endParaRPr lang="zh-CN" altLang="en-US" sz="1000" dirty="0">
                <a:latin typeface="微软雅黑" pitchFamily="34" charset="-122"/>
                <a:ea typeface="微软雅黑" pitchFamily="34" charset="-122"/>
              </a:endParaRPr>
            </a:p>
          </p:txBody>
        </p:sp>
      </p:grpSp>
      <p:sp>
        <p:nvSpPr>
          <p:cNvPr id="30" name="云形标注 29"/>
          <p:cNvSpPr/>
          <p:nvPr/>
        </p:nvSpPr>
        <p:spPr bwMode="auto">
          <a:xfrm>
            <a:off x="4111177" y="3683250"/>
            <a:ext cx="1331290" cy="540060"/>
          </a:xfrm>
          <a:prstGeom prst="cloudCallout">
            <a:avLst>
              <a:gd name="adj1" fmla="val 58784"/>
              <a:gd name="adj2" fmla="val -82489"/>
            </a:avLst>
          </a:prstGeom>
          <a:solidFill>
            <a:schemeClr val="accent1">
              <a:lumMod val="40000"/>
              <a:lumOff val="6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r>
              <a:rPr lang="zh-CN" altLang="en-US" sz="1000" dirty="0" smtClean="0">
                <a:latin typeface="微软雅黑" pitchFamily="34" charset="-122"/>
                <a:ea typeface="微软雅黑" pitchFamily="34" charset="-122"/>
              </a:rPr>
              <a:t>检查栈上所有类的权限</a:t>
            </a:r>
          </a:p>
          <a:p>
            <a:pPr marL="0" marR="0" indent="0" algn="ctr" defTabSz="914400" rtl="0" eaLnBrk="1" fontAlgn="base" latinLnBrk="0" hangingPunct="1">
              <a:lnSpc>
                <a:spcPct val="100000"/>
              </a:lnSpc>
              <a:spcBef>
                <a:spcPct val="0"/>
              </a:spcBef>
              <a:spcAft>
                <a:spcPct val="0"/>
              </a:spcAft>
              <a:buClr>
                <a:srgbClr val="CC9900"/>
              </a:buClr>
              <a:buSzTx/>
              <a:tabLst/>
            </a:pP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7" name="矩形标注 16"/>
          <p:cNvSpPr/>
          <p:nvPr/>
        </p:nvSpPr>
        <p:spPr bwMode="auto">
          <a:xfrm>
            <a:off x="522694" y="3340576"/>
            <a:ext cx="3153816" cy="1014409"/>
          </a:xfrm>
          <a:prstGeom prst="wedgeRectCallout">
            <a:avLst>
              <a:gd name="adj1" fmla="val 3042"/>
              <a:gd name="adj2" fmla="val -4893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eaLnBrk="0" hangingPunct="0">
              <a:lnSpc>
                <a:spcPct val="120000"/>
              </a:lnSpc>
              <a:buClr>
                <a:srgbClr val="777777"/>
              </a:buClr>
              <a:buSzPct val="60000"/>
            </a:pPr>
            <a:r>
              <a:rPr lang="en-US" altLang="zh-CN" sz="1200" dirty="0" smtClean="0">
                <a:latin typeface="微软雅黑" pitchFamily="34" charset="-122"/>
                <a:ea typeface="微软雅黑" pitchFamily="34" charset="-122"/>
              </a:rPr>
              <a:t>AccessController</a:t>
            </a:r>
            <a:r>
              <a:rPr lang="zh-CN" altLang="en-US" sz="1200" dirty="0" smtClean="0">
                <a:latin typeface="微软雅黑" pitchFamily="34" charset="-122"/>
                <a:ea typeface="微软雅黑" pitchFamily="34" charset="-122"/>
              </a:rPr>
              <a:t>提供访问控制的</a:t>
            </a:r>
            <a:r>
              <a:rPr lang="en-US" altLang="zh-CN" sz="1200" dirty="0" smtClean="0">
                <a:latin typeface="微软雅黑" pitchFamily="34" charset="-122"/>
                <a:ea typeface="微软雅黑" pitchFamily="34" charset="-122"/>
              </a:rPr>
              <a:t>API</a:t>
            </a:r>
            <a:r>
              <a:rPr lang="zh-CN" altLang="en-US" sz="1200" dirty="0" smtClean="0">
                <a:latin typeface="微软雅黑" pitchFamily="34" charset="-122"/>
                <a:ea typeface="微软雅黑" pitchFamily="34" charset="-122"/>
              </a:rPr>
              <a:t>实现，在执行安全检查时将对调用栈上类的权限从上至下做检查，只有全部检查通过才会允许特定操作。</a:t>
            </a:r>
            <a:endParaRPr lang="zh-CN" altLang="en-US" sz="1200" dirty="0">
              <a:latin typeface="微软雅黑" pitchFamily="34" charset="-122"/>
              <a:ea typeface="微软雅黑" pitchFamily="34" charset="-122"/>
            </a:endParaRPr>
          </a:p>
        </p:txBody>
      </p:sp>
      <p:sp>
        <p:nvSpPr>
          <p:cNvPr id="26" name="燕尾形箭头 25"/>
          <p:cNvSpPr/>
          <p:nvPr/>
        </p:nvSpPr>
        <p:spPr bwMode="auto">
          <a:xfrm>
            <a:off x="5000264" y="2487563"/>
            <a:ext cx="628504" cy="484632"/>
          </a:xfrm>
          <a:prstGeom prst="notchedRightArrow">
            <a:avLst/>
          </a:prstGeom>
          <a:no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p:cNvPicPr>
            <a:picLocks noChangeAspect="1" noChangeArrowheads="1"/>
          </p:cNvPicPr>
          <p:nvPr/>
        </p:nvPicPr>
        <p:blipFill>
          <a:blip r:embed="rId3" cstate="print"/>
          <a:srcRect/>
          <a:stretch>
            <a:fillRect/>
          </a:stretch>
        </p:blipFill>
        <p:spPr bwMode="auto">
          <a:xfrm>
            <a:off x="5704672" y="3393576"/>
            <a:ext cx="1872208" cy="756084"/>
          </a:xfrm>
          <a:prstGeom prst="rect">
            <a:avLst/>
          </a:prstGeom>
          <a:noFill/>
          <a:ln w="9525">
            <a:noFill/>
            <a:miter lim="800000"/>
            <a:headEnd/>
            <a:tailEnd/>
          </a:ln>
        </p:spPr>
      </p:pic>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latin typeface="+mj-lt"/>
                <a:ea typeface="+mj-ea"/>
                <a:cs typeface="+mn-cs"/>
              </a:rPr>
              <a:t>主要内容</a:t>
            </a:r>
            <a:endParaRPr lang="zh-CN" altLang="en-US" sz="2400" dirty="0">
              <a:latin typeface="+mj-lt"/>
              <a:ea typeface="+mj-ea"/>
              <a:cs typeface="+mn-cs"/>
            </a:endParaRPr>
          </a:p>
        </p:txBody>
      </p:sp>
      <p:sp>
        <p:nvSpPr>
          <p:cNvPr id="4" name="矩形 3"/>
          <p:cNvSpPr/>
          <p:nvPr/>
        </p:nvSpPr>
        <p:spPr bwMode="auto">
          <a:xfrm>
            <a:off x="1369984" y="2379476"/>
            <a:ext cx="2232248" cy="324036"/>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3500000" scaled="1"/>
            <a:tileRect/>
          </a:gradFill>
          <a:ln w="19050">
            <a:solidFill>
              <a:schemeClr val="tx1"/>
            </a:solid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i="0" u="none" strike="noStrike" cap="none" normalizeH="0" baseline="0" dirty="0" smtClean="0">
                <a:ln>
                  <a:noFill/>
                </a:ln>
                <a:effectLst/>
                <a:latin typeface="微软雅黑" pitchFamily="34" charset="-122"/>
                <a:ea typeface="微软雅黑" pitchFamily="34" charset="-122"/>
              </a:rPr>
              <a:t>数据校验</a:t>
            </a:r>
          </a:p>
        </p:txBody>
      </p:sp>
      <p:sp>
        <p:nvSpPr>
          <p:cNvPr id="6" name="矩形 5"/>
          <p:cNvSpPr/>
          <p:nvPr/>
        </p:nvSpPr>
        <p:spPr bwMode="auto">
          <a:xfrm>
            <a:off x="1369984" y="2775520"/>
            <a:ext cx="2232248" cy="32403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19050">
            <a:solidFill>
              <a:schemeClr val="tx1"/>
            </a:solid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dirty="0" smtClean="0">
                <a:latin typeface="微软雅黑" pitchFamily="34" charset="-122"/>
                <a:ea typeface="微软雅黑" pitchFamily="34" charset="-122"/>
              </a:rPr>
              <a:t>敏感数据保护</a:t>
            </a:r>
            <a:endParaRPr kumimoji="0" lang="zh-CN" altLang="en-US" sz="1800" i="0" u="none" strike="noStrike" cap="none" normalizeH="0" baseline="0" dirty="0" smtClean="0">
              <a:ln>
                <a:noFill/>
              </a:ln>
              <a:effectLst/>
              <a:latin typeface="微软雅黑" pitchFamily="34" charset="-122"/>
              <a:ea typeface="微软雅黑" pitchFamily="34" charset="-122"/>
            </a:endParaRPr>
          </a:p>
        </p:txBody>
      </p:sp>
      <p:sp>
        <p:nvSpPr>
          <p:cNvPr id="7" name="矩形 6"/>
          <p:cNvSpPr/>
          <p:nvPr/>
        </p:nvSpPr>
        <p:spPr bwMode="auto">
          <a:xfrm>
            <a:off x="1369984" y="3170516"/>
            <a:ext cx="2232248" cy="32403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3500000" scaled="1"/>
            <a:tileRect/>
          </a:gradFill>
          <a:ln w="19050">
            <a:solidFill>
              <a:schemeClr val="tx1"/>
            </a:solid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i="0" u="none" strike="noStrike" cap="none" normalizeH="0" baseline="0" dirty="0" smtClean="0">
                <a:ln>
                  <a:noFill/>
                </a:ln>
                <a:effectLst/>
                <a:latin typeface="微软雅黑" pitchFamily="34" charset="-122"/>
                <a:ea typeface="微软雅黑" pitchFamily="34" charset="-122"/>
              </a:rPr>
              <a:t>平台安全</a:t>
            </a:r>
          </a:p>
        </p:txBody>
      </p:sp>
      <p:sp>
        <p:nvSpPr>
          <p:cNvPr id="9" name="矩形 8"/>
          <p:cNvSpPr/>
          <p:nvPr/>
        </p:nvSpPr>
        <p:spPr bwMode="auto">
          <a:xfrm>
            <a:off x="1369984" y="3565921"/>
            <a:ext cx="2232248" cy="324036"/>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w="19050">
            <a:solidFill>
              <a:schemeClr val="tx1"/>
            </a:solid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i="0" u="none" strike="noStrike" cap="none" normalizeH="0" baseline="0" dirty="0" smtClean="0">
                <a:ln>
                  <a:noFill/>
                </a:ln>
                <a:effectLst/>
                <a:latin typeface="微软雅黑" pitchFamily="34" charset="-122"/>
                <a:ea typeface="微软雅黑" pitchFamily="34" charset="-122"/>
              </a:rPr>
              <a:t>其他</a:t>
            </a:r>
          </a:p>
        </p:txBody>
      </p:sp>
      <p:pic>
        <p:nvPicPr>
          <p:cNvPr id="2050" name="Picture 2"/>
          <p:cNvPicPr>
            <a:picLocks noChangeAspect="1" noChangeArrowheads="1"/>
          </p:cNvPicPr>
          <p:nvPr/>
        </p:nvPicPr>
        <p:blipFill>
          <a:blip r:embed="rId4" cstate="print"/>
          <a:srcRect/>
          <a:stretch>
            <a:fillRect/>
          </a:stretch>
        </p:blipFill>
        <p:spPr bwMode="auto">
          <a:xfrm>
            <a:off x="5416640" y="963306"/>
            <a:ext cx="2376264" cy="378042"/>
          </a:xfrm>
          <a:prstGeom prst="rect">
            <a:avLst/>
          </a:prstGeom>
          <a:noFill/>
          <a:ln w="9525">
            <a:noFill/>
            <a:miter lim="800000"/>
            <a:headEnd/>
            <a:tailEnd/>
          </a:ln>
        </p:spPr>
      </p:pic>
      <p:sp>
        <p:nvSpPr>
          <p:cNvPr id="15" name="矩形 14"/>
          <p:cNvSpPr/>
          <p:nvPr/>
        </p:nvSpPr>
        <p:spPr bwMode="auto">
          <a:xfrm>
            <a:off x="5128608" y="1287342"/>
            <a:ext cx="2880320" cy="324036"/>
          </a:xfrm>
          <a:prstGeom prst="rect">
            <a:avLst/>
          </a:prstGeom>
          <a:noFill/>
          <a:ln w="19050">
            <a:no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dirty="0" smtClean="0">
                <a:latin typeface="微软雅黑" pitchFamily="34" charset="-122"/>
                <a:ea typeface="微软雅黑" pitchFamily="34" charset="-122"/>
              </a:rPr>
              <a:t>概念与问题分析</a:t>
            </a:r>
            <a:endParaRPr kumimoji="0" lang="zh-CN" altLang="en-US" sz="1800" i="0" u="none" strike="noStrike" cap="none" normalizeH="0" baseline="0" dirty="0" smtClean="0">
              <a:ln>
                <a:noFill/>
              </a:ln>
              <a:effectLst/>
              <a:latin typeface="微软雅黑" pitchFamily="34" charset="-122"/>
              <a:ea typeface="微软雅黑" pitchFamily="34" charset="-122"/>
            </a:endParaRPr>
          </a:p>
        </p:txBody>
      </p:sp>
      <p:pic>
        <p:nvPicPr>
          <p:cNvPr id="17" name="Picture 17" descr="232"/>
          <p:cNvPicPr>
            <a:picLocks noChangeAspect="1" noChangeArrowheads="1"/>
          </p:cNvPicPr>
          <p:nvPr/>
        </p:nvPicPr>
        <p:blipFill>
          <a:blip r:embed="rId5" cstate="print"/>
          <a:srcRect/>
          <a:stretch>
            <a:fillRect/>
          </a:stretch>
        </p:blipFill>
        <p:spPr bwMode="auto">
          <a:xfrm>
            <a:off x="5560656" y="1611378"/>
            <a:ext cx="986662" cy="648072"/>
          </a:xfrm>
          <a:prstGeom prst="rect">
            <a:avLst/>
          </a:prstGeom>
          <a:noFill/>
          <a:ln w="9525">
            <a:noFill/>
            <a:miter lim="800000"/>
            <a:headEnd/>
            <a:tailEnd/>
          </a:ln>
        </p:spPr>
      </p:pic>
      <p:pic>
        <p:nvPicPr>
          <p:cNvPr id="2051" name="Picture 3"/>
          <p:cNvPicPr>
            <a:picLocks noChangeAspect="1" noChangeArrowheads="1"/>
          </p:cNvPicPr>
          <p:nvPr/>
        </p:nvPicPr>
        <p:blipFill>
          <a:blip r:embed="rId6" cstate="print"/>
          <a:srcRect/>
          <a:stretch>
            <a:fillRect/>
          </a:stretch>
        </p:blipFill>
        <p:spPr bwMode="auto">
          <a:xfrm rot="20765517">
            <a:off x="5692809" y="1678605"/>
            <a:ext cx="449350" cy="291877"/>
          </a:xfrm>
          <a:prstGeom prst="rect">
            <a:avLst/>
          </a:prstGeom>
          <a:noFill/>
          <a:ln w="9525">
            <a:noFill/>
            <a:miter lim="800000"/>
            <a:headEnd/>
            <a:tailEnd/>
          </a:ln>
        </p:spPr>
      </p:pic>
      <p:sp>
        <p:nvSpPr>
          <p:cNvPr id="19" name="矩形 18"/>
          <p:cNvSpPr/>
          <p:nvPr/>
        </p:nvSpPr>
        <p:spPr bwMode="auto">
          <a:xfrm>
            <a:off x="5128608" y="2205444"/>
            <a:ext cx="2880320" cy="324036"/>
          </a:xfrm>
          <a:prstGeom prst="rect">
            <a:avLst/>
          </a:prstGeom>
          <a:noFill/>
          <a:ln w="19050">
            <a:no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dirty="0" smtClean="0">
                <a:latin typeface="微软雅黑" pitchFamily="34" charset="-122"/>
                <a:ea typeface="微软雅黑" pitchFamily="34" charset="-122"/>
              </a:rPr>
              <a:t>业界案例介绍</a:t>
            </a:r>
            <a:endParaRPr kumimoji="0" lang="zh-CN" altLang="en-US" sz="1800" i="0" u="none" strike="noStrike" cap="none" normalizeH="0" baseline="0" dirty="0" smtClean="0">
              <a:ln>
                <a:noFill/>
              </a:ln>
              <a:effectLst/>
              <a:latin typeface="微软雅黑" pitchFamily="34" charset="-122"/>
              <a:ea typeface="微软雅黑" pitchFamily="34" charset="-122"/>
            </a:endParaRPr>
          </a:p>
        </p:txBody>
      </p:sp>
      <p:pic>
        <p:nvPicPr>
          <p:cNvPr id="2053" name="Picture 5"/>
          <p:cNvPicPr>
            <a:picLocks noChangeAspect="1" noChangeArrowheads="1"/>
          </p:cNvPicPr>
          <p:nvPr/>
        </p:nvPicPr>
        <p:blipFill>
          <a:blip r:embed="rId7" cstate="print"/>
          <a:srcRect/>
          <a:stretch>
            <a:fillRect/>
          </a:stretch>
        </p:blipFill>
        <p:spPr bwMode="auto">
          <a:xfrm>
            <a:off x="6640776" y="1557372"/>
            <a:ext cx="970774" cy="702078"/>
          </a:xfrm>
          <a:prstGeom prst="rect">
            <a:avLst/>
          </a:prstGeom>
          <a:noFill/>
          <a:ln w="9525">
            <a:noFill/>
            <a:miter lim="800000"/>
            <a:headEnd/>
            <a:tailEnd/>
          </a:ln>
        </p:spPr>
      </p:pic>
      <p:pic>
        <p:nvPicPr>
          <p:cNvPr id="2054" name="Picture 6"/>
          <p:cNvPicPr>
            <a:picLocks noChangeAspect="1" noChangeArrowheads="1"/>
          </p:cNvPicPr>
          <p:nvPr/>
        </p:nvPicPr>
        <p:blipFill>
          <a:blip r:embed="rId8" cstate="print"/>
          <a:srcRect/>
          <a:stretch>
            <a:fillRect/>
          </a:stretch>
        </p:blipFill>
        <p:spPr bwMode="auto">
          <a:xfrm>
            <a:off x="5421924" y="2475474"/>
            <a:ext cx="1074837" cy="667879"/>
          </a:xfrm>
          <a:prstGeom prst="rect">
            <a:avLst/>
          </a:prstGeom>
          <a:noFill/>
          <a:ln w="9525">
            <a:noFill/>
            <a:miter lim="800000"/>
            <a:headEnd/>
            <a:tailEnd/>
          </a:ln>
        </p:spPr>
      </p:pic>
      <p:pic>
        <p:nvPicPr>
          <p:cNvPr id="2055" name="Picture 7"/>
          <p:cNvPicPr>
            <a:picLocks noChangeAspect="1" noChangeArrowheads="1"/>
          </p:cNvPicPr>
          <p:nvPr/>
        </p:nvPicPr>
        <p:blipFill>
          <a:blip r:embed="rId9" cstate="print"/>
          <a:srcRect/>
          <a:stretch>
            <a:fillRect/>
          </a:stretch>
        </p:blipFill>
        <p:spPr bwMode="auto">
          <a:xfrm>
            <a:off x="6712785" y="2463507"/>
            <a:ext cx="1008111" cy="660040"/>
          </a:xfrm>
          <a:prstGeom prst="rect">
            <a:avLst/>
          </a:prstGeom>
          <a:noFill/>
          <a:ln w="9525">
            <a:noFill/>
            <a:miter lim="800000"/>
            <a:headEnd/>
            <a:tailEnd/>
          </a:ln>
        </p:spPr>
      </p:pic>
      <p:sp>
        <p:nvSpPr>
          <p:cNvPr id="25" name="矩形 24"/>
          <p:cNvSpPr/>
          <p:nvPr/>
        </p:nvSpPr>
        <p:spPr bwMode="auto">
          <a:xfrm>
            <a:off x="5128608" y="3069540"/>
            <a:ext cx="2880320" cy="324036"/>
          </a:xfrm>
          <a:prstGeom prst="rect">
            <a:avLst/>
          </a:prstGeom>
          <a:noFill/>
          <a:ln w="19050">
            <a:no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i="0" u="none" strike="noStrike" cap="none" normalizeH="0" baseline="0" dirty="0" smtClean="0">
                <a:ln>
                  <a:noFill/>
                </a:ln>
                <a:effectLst/>
                <a:latin typeface="微软雅黑" pitchFamily="34" charset="-122"/>
                <a:ea typeface="微软雅黑" pitchFamily="34" charset="-122"/>
              </a:rPr>
              <a:t>漏洞演示</a:t>
            </a:r>
          </a:p>
        </p:txBody>
      </p:sp>
      <p:sp>
        <p:nvSpPr>
          <p:cNvPr id="28" name="矩形 27"/>
          <p:cNvSpPr/>
          <p:nvPr/>
        </p:nvSpPr>
        <p:spPr bwMode="auto">
          <a:xfrm>
            <a:off x="5200616" y="4095654"/>
            <a:ext cx="2880320" cy="324036"/>
          </a:xfrm>
          <a:prstGeom prst="rect">
            <a:avLst/>
          </a:prstGeom>
          <a:noFill/>
          <a:ln w="19050">
            <a:no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dirty="0" smtClean="0">
                <a:latin typeface="微软雅黑" pitchFamily="34" charset="-122"/>
                <a:ea typeface="微软雅黑" pitchFamily="34" charset="-122"/>
              </a:rPr>
              <a:t>正反示例代码分析</a:t>
            </a:r>
            <a:endParaRPr kumimoji="0" lang="zh-CN" altLang="en-US" sz="1800" i="0" u="none" strike="noStrike" cap="none" normalizeH="0" baseline="0" dirty="0" smtClean="0">
              <a:ln>
                <a:noFill/>
              </a:ln>
              <a:effectLst/>
              <a:latin typeface="微软雅黑" pitchFamily="34" charset="-122"/>
              <a:ea typeface="微软雅黑" pitchFamily="34" charset="-122"/>
            </a:endParaRPr>
          </a:p>
        </p:txBody>
      </p:sp>
      <p:sp>
        <p:nvSpPr>
          <p:cNvPr id="29" name="矩形 28"/>
          <p:cNvSpPr/>
          <p:nvPr/>
        </p:nvSpPr>
        <p:spPr>
          <a:xfrm>
            <a:off x="1024152" y="1541871"/>
            <a:ext cx="2880320" cy="707886"/>
          </a:xfrm>
          <a:prstGeom prst="rect">
            <a:avLst/>
          </a:prstGeom>
          <a:noFill/>
        </p:spPr>
        <p:txBody>
          <a:bodyPr wrap="square" lIns="91440" tIns="45720" rIns="91440" bIns="45720">
            <a:spAutoFit/>
          </a:bodyPr>
          <a:lstStyle/>
          <a:p>
            <a:pPr algn="ctr"/>
            <a:r>
              <a:rPr lang="en-US" altLang="zh-CN" sz="4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itchFamily="34" charset="-122"/>
                <a:ea typeface="微软雅黑" pitchFamily="34" charset="-122"/>
              </a:rPr>
              <a:t>content</a:t>
            </a:r>
            <a:endParaRPr lang="zh-CN" altLang="en-US" sz="4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itchFamily="34" charset="-122"/>
              <a:ea typeface="微软雅黑" pitchFamily="34" charset="-122"/>
            </a:endParaRPr>
          </a:p>
        </p:txBody>
      </p:sp>
      <p:grpSp>
        <p:nvGrpSpPr>
          <p:cNvPr id="3" name="Group 12"/>
          <p:cNvGrpSpPr>
            <a:grpSpLocks/>
          </p:cNvGrpSpPr>
          <p:nvPr/>
        </p:nvGrpSpPr>
        <p:grpSpPr bwMode="auto">
          <a:xfrm>
            <a:off x="4048489" y="1503367"/>
            <a:ext cx="1008111" cy="2700300"/>
            <a:chOff x="1438" y="1007"/>
            <a:chExt cx="2280" cy="2928"/>
          </a:xfrm>
        </p:grpSpPr>
        <p:sp>
          <p:nvSpPr>
            <p:cNvPr id="24" name="Freeform 8"/>
            <p:cNvSpPr>
              <a:spLocks/>
            </p:cNvSpPr>
            <p:nvPr/>
          </p:nvSpPr>
          <p:spPr bwMode="auto">
            <a:xfrm rot="5400000">
              <a:off x="1387" y="2239"/>
              <a:ext cx="1747" cy="1645"/>
            </a:xfrm>
            <a:custGeom>
              <a:avLst/>
              <a:gdLst/>
              <a:ahLst/>
              <a:cxnLst>
                <a:cxn ang="0">
                  <a:pos x="923" y="56"/>
                </a:cxn>
                <a:cxn ang="0">
                  <a:pos x="992" y="169"/>
                </a:cxn>
                <a:cxn ang="0">
                  <a:pos x="1070" y="284"/>
                </a:cxn>
                <a:cxn ang="0">
                  <a:pos x="1158" y="401"/>
                </a:cxn>
                <a:cxn ang="0">
                  <a:pos x="1255" y="520"/>
                </a:cxn>
                <a:cxn ang="0">
                  <a:pos x="1359" y="638"/>
                </a:cxn>
                <a:cxn ang="0">
                  <a:pos x="1471" y="756"/>
                </a:cxn>
                <a:cxn ang="0">
                  <a:pos x="1588" y="873"/>
                </a:cxn>
                <a:cxn ang="0">
                  <a:pos x="1712" y="988"/>
                </a:cxn>
                <a:cxn ang="0">
                  <a:pos x="1841" y="1101"/>
                </a:cxn>
                <a:cxn ang="0">
                  <a:pos x="1974" y="1211"/>
                </a:cxn>
                <a:cxn ang="0">
                  <a:pos x="2110" y="1317"/>
                </a:cxn>
                <a:cxn ang="0">
                  <a:pos x="2250" y="1419"/>
                </a:cxn>
                <a:cxn ang="0">
                  <a:pos x="2391" y="1516"/>
                </a:cxn>
                <a:cxn ang="0">
                  <a:pos x="2534" y="1608"/>
                </a:cxn>
                <a:cxn ang="0">
                  <a:pos x="2678" y="1693"/>
                </a:cxn>
                <a:cxn ang="0">
                  <a:pos x="838" y="1733"/>
                </a:cxn>
                <a:cxn ang="0">
                  <a:pos x="771" y="1640"/>
                </a:cxn>
                <a:cxn ang="0">
                  <a:pos x="705" y="1542"/>
                </a:cxn>
                <a:cxn ang="0">
                  <a:pos x="640" y="1441"/>
                </a:cxn>
                <a:cxn ang="0">
                  <a:pos x="576" y="1336"/>
                </a:cxn>
                <a:cxn ang="0">
                  <a:pos x="514" y="1227"/>
                </a:cxn>
                <a:cxn ang="0">
                  <a:pos x="453" y="1117"/>
                </a:cxn>
                <a:cxn ang="0">
                  <a:pos x="421" y="1004"/>
                </a:cxn>
                <a:cxn ang="0">
                  <a:pos x="355" y="890"/>
                </a:cxn>
                <a:cxn ang="0">
                  <a:pos x="301" y="779"/>
                </a:cxn>
                <a:cxn ang="0">
                  <a:pos x="254" y="661"/>
                </a:cxn>
                <a:cxn ang="0">
                  <a:pos x="205" y="551"/>
                </a:cxn>
                <a:cxn ang="0">
                  <a:pos x="163" y="437"/>
                </a:cxn>
                <a:cxn ang="0">
                  <a:pos x="116" y="320"/>
                </a:cxn>
                <a:cxn ang="0">
                  <a:pos x="76" y="211"/>
                </a:cxn>
                <a:cxn ang="0">
                  <a:pos x="40" y="106"/>
                </a:cxn>
                <a:cxn ang="0">
                  <a:pos x="0" y="0"/>
                </a:cxn>
              </a:cxnLst>
              <a:rect l="0" t="0" r="r" b="b"/>
              <a:pathLst>
                <a:path w="2750" h="1733">
                  <a:moveTo>
                    <a:pt x="892" y="0"/>
                  </a:moveTo>
                  <a:lnTo>
                    <a:pt x="923" y="56"/>
                  </a:lnTo>
                  <a:lnTo>
                    <a:pt x="956" y="112"/>
                  </a:lnTo>
                  <a:lnTo>
                    <a:pt x="992" y="169"/>
                  </a:lnTo>
                  <a:lnTo>
                    <a:pt x="1030" y="226"/>
                  </a:lnTo>
                  <a:lnTo>
                    <a:pt x="1070" y="284"/>
                  </a:lnTo>
                  <a:lnTo>
                    <a:pt x="1113" y="343"/>
                  </a:lnTo>
                  <a:lnTo>
                    <a:pt x="1158" y="401"/>
                  </a:lnTo>
                  <a:lnTo>
                    <a:pt x="1206" y="461"/>
                  </a:lnTo>
                  <a:lnTo>
                    <a:pt x="1255" y="520"/>
                  </a:lnTo>
                  <a:lnTo>
                    <a:pt x="1306" y="579"/>
                  </a:lnTo>
                  <a:lnTo>
                    <a:pt x="1359" y="638"/>
                  </a:lnTo>
                  <a:lnTo>
                    <a:pt x="1414" y="697"/>
                  </a:lnTo>
                  <a:lnTo>
                    <a:pt x="1471" y="756"/>
                  </a:lnTo>
                  <a:lnTo>
                    <a:pt x="1529" y="815"/>
                  </a:lnTo>
                  <a:lnTo>
                    <a:pt x="1588" y="873"/>
                  </a:lnTo>
                  <a:lnTo>
                    <a:pt x="1650" y="931"/>
                  </a:lnTo>
                  <a:lnTo>
                    <a:pt x="1712" y="988"/>
                  </a:lnTo>
                  <a:lnTo>
                    <a:pt x="1776" y="1045"/>
                  </a:lnTo>
                  <a:lnTo>
                    <a:pt x="1841" y="1101"/>
                  </a:lnTo>
                  <a:lnTo>
                    <a:pt x="1907" y="1157"/>
                  </a:lnTo>
                  <a:lnTo>
                    <a:pt x="1974" y="1211"/>
                  </a:lnTo>
                  <a:lnTo>
                    <a:pt x="2041" y="1265"/>
                  </a:lnTo>
                  <a:lnTo>
                    <a:pt x="2110" y="1317"/>
                  </a:lnTo>
                  <a:lnTo>
                    <a:pt x="2180" y="1369"/>
                  </a:lnTo>
                  <a:lnTo>
                    <a:pt x="2250" y="1419"/>
                  </a:lnTo>
                  <a:lnTo>
                    <a:pt x="2320" y="1469"/>
                  </a:lnTo>
                  <a:lnTo>
                    <a:pt x="2391" y="1516"/>
                  </a:lnTo>
                  <a:lnTo>
                    <a:pt x="2462" y="1563"/>
                  </a:lnTo>
                  <a:lnTo>
                    <a:pt x="2534" y="1608"/>
                  </a:lnTo>
                  <a:lnTo>
                    <a:pt x="2606" y="1651"/>
                  </a:lnTo>
                  <a:lnTo>
                    <a:pt x="2678" y="1693"/>
                  </a:lnTo>
                  <a:lnTo>
                    <a:pt x="2750" y="1733"/>
                  </a:lnTo>
                  <a:lnTo>
                    <a:pt x="838" y="1733"/>
                  </a:lnTo>
                  <a:lnTo>
                    <a:pt x="805" y="1687"/>
                  </a:lnTo>
                  <a:lnTo>
                    <a:pt x="771" y="1640"/>
                  </a:lnTo>
                  <a:lnTo>
                    <a:pt x="738" y="1592"/>
                  </a:lnTo>
                  <a:lnTo>
                    <a:pt x="705" y="1542"/>
                  </a:lnTo>
                  <a:lnTo>
                    <a:pt x="672" y="1492"/>
                  </a:lnTo>
                  <a:lnTo>
                    <a:pt x="640" y="1441"/>
                  </a:lnTo>
                  <a:lnTo>
                    <a:pt x="608" y="1389"/>
                  </a:lnTo>
                  <a:lnTo>
                    <a:pt x="576" y="1336"/>
                  </a:lnTo>
                  <a:lnTo>
                    <a:pt x="545" y="1282"/>
                  </a:lnTo>
                  <a:lnTo>
                    <a:pt x="514" y="1227"/>
                  </a:lnTo>
                  <a:lnTo>
                    <a:pt x="483" y="1172"/>
                  </a:lnTo>
                  <a:lnTo>
                    <a:pt x="453" y="1117"/>
                  </a:lnTo>
                  <a:lnTo>
                    <a:pt x="427" y="1057"/>
                  </a:lnTo>
                  <a:lnTo>
                    <a:pt x="421" y="1004"/>
                  </a:lnTo>
                  <a:lnTo>
                    <a:pt x="386" y="947"/>
                  </a:lnTo>
                  <a:lnTo>
                    <a:pt x="355" y="890"/>
                  </a:lnTo>
                  <a:lnTo>
                    <a:pt x="329" y="832"/>
                  </a:lnTo>
                  <a:lnTo>
                    <a:pt x="301" y="779"/>
                  </a:lnTo>
                  <a:lnTo>
                    <a:pt x="277" y="719"/>
                  </a:lnTo>
                  <a:lnTo>
                    <a:pt x="254" y="661"/>
                  </a:lnTo>
                  <a:lnTo>
                    <a:pt x="227" y="607"/>
                  </a:lnTo>
                  <a:lnTo>
                    <a:pt x="205" y="551"/>
                  </a:lnTo>
                  <a:lnTo>
                    <a:pt x="182" y="491"/>
                  </a:lnTo>
                  <a:lnTo>
                    <a:pt x="163" y="437"/>
                  </a:lnTo>
                  <a:lnTo>
                    <a:pt x="140" y="380"/>
                  </a:lnTo>
                  <a:lnTo>
                    <a:pt x="116" y="320"/>
                  </a:lnTo>
                  <a:lnTo>
                    <a:pt x="94" y="268"/>
                  </a:lnTo>
                  <a:lnTo>
                    <a:pt x="76" y="211"/>
                  </a:lnTo>
                  <a:lnTo>
                    <a:pt x="55" y="158"/>
                  </a:lnTo>
                  <a:lnTo>
                    <a:pt x="40" y="106"/>
                  </a:lnTo>
                  <a:lnTo>
                    <a:pt x="25" y="50"/>
                  </a:lnTo>
                  <a:lnTo>
                    <a:pt x="0" y="0"/>
                  </a:lnTo>
                  <a:lnTo>
                    <a:pt x="892" y="0"/>
                  </a:lnTo>
                  <a:close/>
                </a:path>
              </a:pathLst>
            </a:custGeom>
            <a:gradFill rotWithShape="0">
              <a:gsLst>
                <a:gs pos="0">
                  <a:srgbClr val="26CA74"/>
                </a:gs>
                <a:gs pos="100000">
                  <a:srgbClr val="26CA74">
                    <a:gamma/>
                    <a:tint val="0"/>
                    <a:invGamma/>
                  </a:srgbClr>
                </a:gs>
              </a:gsLst>
              <a:lin ang="5400000" scaled="1"/>
            </a:gradFill>
            <a:ln w="9525" cap="flat" cmpd="sng">
              <a:noFill/>
              <a:prstDash val="solid"/>
              <a:round/>
              <a:headEnd type="none" w="med" len="med"/>
              <a:tailEnd type="none" w="med" len="med"/>
            </a:ln>
            <a:effectLst/>
          </p:spPr>
          <p:txBody>
            <a:bodyPr/>
            <a:lstStyle/>
            <a:p>
              <a:endParaRPr lang="zh-CN" altLang="en-US"/>
            </a:p>
          </p:txBody>
        </p:sp>
        <p:sp>
          <p:nvSpPr>
            <p:cNvPr id="26" name="Freeform 9"/>
            <p:cNvSpPr>
              <a:spLocks/>
            </p:cNvSpPr>
            <p:nvPr/>
          </p:nvSpPr>
          <p:spPr bwMode="auto">
            <a:xfrm rot="5400000">
              <a:off x="2887" y="2153"/>
              <a:ext cx="1028" cy="635"/>
            </a:xfrm>
            <a:custGeom>
              <a:avLst/>
              <a:gdLst/>
              <a:ahLst/>
              <a:cxnLst>
                <a:cxn ang="0">
                  <a:pos x="0" y="2485"/>
                </a:cxn>
                <a:cxn ang="0">
                  <a:pos x="6472" y="2485"/>
                </a:cxn>
                <a:cxn ang="0">
                  <a:pos x="3236" y="0"/>
                </a:cxn>
                <a:cxn ang="0">
                  <a:pos x="0" y="2485"/>
                </a:cxn>
              </a:cxnLst>
              <a:rect l="0" t="0" r="r" b="b"/>
              <a:pathLst>
                <a:path w="6472" h="2485">
                  <a:moveTo>
                    <a:pt x="0" y="2485"/>
                  </a:moveTo>
                  <a:lnTo>
                    <a:pt x="6472" y="2485"/>
                  </a:lnTo>
                  <a:lnTo>
                    <a:pt x="3236" y="0"/>
                  </a:lnTo>
                  <a:lnTo>
                    <a:pt x="0" y="2485"/>
                  </a:lnTo>
                  <a:close/>
                </a:path>
              </a:pathLst>
            </a:custGeom>
            <a:gradFill rotWithShape="0">
              <a:gsLst>
                <a:gs pos="0">
                  <a:srgbClr val="006666"/>
                </a:gs>
                <a:gs pos="100000">
                  <a:srgbClr val="006666">
                    <a:gamma/>
                    <a:tint val="33725"/>
                    <a:invGamma/>
                  </a:srgbClr>
                </a:gs>
              </a:gsLst>
              <a:lin ang="0" scaled="1"/>
            </a:gradFill>
            <a:ln w="9525" cap="flat" cmpd="sng">
              <a:noFill/>
              <a:prstDash val="solid"/>
              <a:round/>
              <a:headEnd type="none" w="med" len="med"/>
              <a:tailEnd type="none" w="med" len="med"/>
            </a:ln>
            <a:effectLst/>
          </p:spPr>
          <p:txBody>
            <a:bodyPr/>
            <a:lstStyle/>
            <a:p>
              <a:endParaRPr lang="zh-CN" altLang="en-US"/>
            </a:p>
          </p:txBody>
        </p:sp>
        <p:sp>
          <p:nvSpPr>
            <p:cNvPr id="27" name="Freeform 10"/>
            <p:cNvSpPr>
              <a:spLocks/>
            </p:cNvSpPr>
            <p:nvPr/>
          </p:nvSpPr>
          <p:spPr bwMode="auto">
            <a:xfrm rot="5400000">
              <a:off x="1387" y="1058"/>
              <a:ext cx="1747" cy="1645"/>
            </a:xfrm>
            <a:custGeom>
              <a:avLst/>
              <a:gdLst/>
              <a:ahLst/>
              <a:cxnLst>
                <a:cxn ang="0">
                  <a:pos x="7309" y="222"/>
                </a:cxn>
                <a:cxn ang="0">
                  <a:pos x="7034" y="675"/>
                </a:cxn>
                <a:cxn ang="0">
                  <a:pos x="6720" y="1137"/>
                </a:cxn>
                <a:cxn ang="0">
                  <a:pos x="6367" y="1605"/>
                </a:cxn>
                <a:cxn ang="0">
                  <a:pos x="5981" y="2078"/>
                </a:cxn>
                <a:cxn ang="0">
                  <a:pos x="5564" y="2551"/>
                </a:cxn>
                <a:cxn ang="0">
                  <a:pos x="5118" y="3023"/>
                </a:cxn>
                <a:cxn ang="0">
                  <a:pos x="4647" y="3491"/>
                </a:cxn>
                <a:cxn ang="0">
                  <a:pos x="4152" y="3953"/>
                </a:cxn>
                <a:cxn ang="0">
                  <a:pos x="3638" y="4405"/>
                </a:cxn>
                <a:cxn ang="0">
                  <a:pos x="3106" y="4844"/>
                </a:cxn>
                <a:cxn ang="0">
                  <a:pos x="2560" y="5269"/>
                </a:cxn>
                <a:cxn ang="0">
                  <a:pos x="2002" y="5677"/>
                </a:cxn>
                <a:cxn ang="0">
                  <a:pos x="1437" y="6065"/>
                </a:cxn>
                <a:cxn ang="0">
                  <a:pos x="864" y="6431"/>
                </a:cxn>
                <a:cxn ang="0">
                  <a:pos x="288" y="6771"/>
                </a:cxn>
                <a:cxn ang="0">
                  <a:pos x="7647" y="6931"/>
                </a:cxn>
                <a:cxn ang="0">
                  <a:pos x="7915" y="6560"/>
                </a:cxn>
                <a:cxn ang="0">
                  <a:pos x="8180" y="6169"/>
                </a:cxn>
                <a:cxn ang="0">
                  <a:pos x="8442" y="5762"/>
                </a:cxn>
                <a:cxn ang="0">
                  <a:pos x="8696" y="5342"/>
                </a:cxn>
                <a:cxn ang="0">
                  <a:pos x="8946" y="4909"/>
                </a:cxn>
                <a:cxn ang="0">
                  <a:pos x="9188" y="4468"/>
                </a:cxn>
                <a:cxn ang="0">
                  <a:pos x="9422" y="4019"/>
                </a:cxn>
                <a:cxn ang="0">
                  <a:pos x="9647" y="3563"/>
                </a:cxn>
                <a:cxn ang="0">
                  <a:pos x="9862" y="3106"/>
                </a:cxn>
                <a:cxn ang="0">
                  <a:pos x="10066" y="2647"/>
                </a:cxn>
                <a:cxn ang="0">
                  <a:pos x="10257" y="2190"/>
                </a:cxn>
                <a:cxn ang="0">
                  <a:pos x="10436" y="1735"/>
                </a:cxn>
                <a:cxn ang="0">
                  <a:pos x="10601" y="1287"/>
                </a:cxn>
                <a:cxn ang="0">
                  <a:pos x="10750" y="847"/>
                </a:cxn>
                <a:cxn ang="0">
                  <a:pos x="10884" y="417"/>
                </a:cxn>
                <a:cxn ang="0">
                  <a:pos x="11000" y="0"/>
                </a:cxn>
              </a:cxnLst>
              <a:rect l="0" t="0" r="r" b="b"/>
              <a:pathLst>
                <a:path w="11000" h="6931">
                  <a:moveTo>
                    <a:pt x="7432" y="0"/>
                  </a:moveTo>
                  <a:lnTo>
                    <a:pt x="7309" y="222"/>
                  </a:lnTo>
                  <a:lnTo>
                    <a:pt x="7177" y="447"/>
                  </a:lnTo>
                  <a:lnTo>
                    <a:pt x="7034" y="675"/>
                  </a:lnTo>
                  <a:lnTo>
                    <a:pt x="6882" y="905"/>
                  </a:lnTo>
                  <a:lnTo>
                    <a:pt x="6720" y="1137"/>
                  </a:lnTo>
                  <a:lnTo>
                    <a:pt x="6548" y="1370"/>
                  </a:lnTo>
                  <a:lnTo>
                    <a:pt x="6367" y="1605"/>
                  </a:lnTo>
                  <a:lnTo>
                    <a:pt x="6178" y="1842"/>
                  </a:lnTo>
                  <a:lnTo>
                    <a:pt x="5981" y="2078"/>
                  </a:lnTo>
                  <a:lnTo>
                    <a:pt x="5776" y="2315"/>
                  </a:lnTo>
                  <a:lnTo>
                    <a:pt x="5564" y="2551"/>
                  </a:lnTo>
                  <a:lnTo>
                    <a:pt x="5344" y="2788"/>
                  </a:lnTo>
                  <a:lnTo>
                    <a:pt x="5118" y="3023"/>
                  </a:lnTo>
                  <a:lnTo>
                    <a:pt x="4886" y="3258"/>
                  </a:lnTo>
                  <a:lnTo>
                    <a:pt x="4647" y="3491"/>
                  </a:lnTo>
                  <a:lnTo>
                    <a:pt x="4402" y="3722"/>
                  </a:lnTo>
                  <a:lnTo>
                    <a:pt x="4152" y="3953"/>
                  </a:lnTo>
                  <a:lnTo>
                    <a:pt x="3897" y="4180"/>
                  </a:lnTo>
                  <a:lnTo>
                    <a:pt x="3638" y="4405"/>
                  </a:lnTo>
                  <a:lnTo>
                    <a:pt x="3374" y="4626"/>
                  </a:lnTo>
                  <a:lnTo>
                    <a:pt x="3106" y="4844"/>
                  </a:lnTo>
                  <a:lnTo>
                    <a:pt x="2835" y="5058"/>
                  </a:lnTo>
                  <a:lnTo>
                    <a:pt x="2560" y="5269"/>
                  </a:lnTo>
                  <a:lnTo>
                    <a:pt x="2282" y="5475"/>
                  </a:lnTo>
                  <a:lnTo>
                    <a:pt x="2002" y="5677"/>
                  </a:lnTo>
                  <a:lnTo>
                    <a:pt x="1720" y="5874"/>
                  </a:lnTo>
                  <a:lnTo>
                    <a:pt x="1437" y="6065"/>
                  </a:lnTo>
                  <a:lnTo>
                    <a:pt x="1151" y="6251"/>
                  </a:lnTo>
                  <a:lnTo>
                    <a:pt x="864" y="6431"/>
                  </a:lnTo>
                  <a:lnTo>
                    <a:pt x="576" y="6604"/>
                  </a:lnTo>
                  <a:lnTo>
                    <a:pt x="288" y="6771"/>
                  </a:lnTo>
                  <a:lnTo>
                    <a:pt x="0" y="6931"/>
                  </a:lnTo>
                  <a:lnTo>
                    <a:pt x="7647" y="6931"/>
                  </a:lnTo>
                  <a:lnTo>
                    <a:pt x="7782" y="6748"/>
                  </a:lnTo>
                  <a:lnTo>
                    <a:pt x="7915" y="6560"/>
                  </a:lnTo>
                  <a:lnTo>
                    <a:pt x="8049" y="6366"/>
                  </a:lnTo>
                  <a:lnTo>
                    <a:pt x="8180" y="6169"/>
                  </a:lnTo>
                  <a:lnTo>
                    <a:pt x="8312" y="5968"/>
                  </a:lnTo>
                  <a:lnTo>
                    <a:pt x="8442" y="5762"/>
                  </a:lnTo>
                  <a:lnTo>
                    <a:pt x="8570" y="5554"/>
                  </a:lnTo>
                  <a:lnTo>
                    <a:pt x="8696" y="5342"/>
                  </a:lnTo>
                  <a:lnTo>
                    <a:pt x="8822" y="5127"/>
                  </a:lnTo>
                  <a:lnTo>
                    <a:pt x="8946" y="4909"/>
                  </a:lnTo>
                  <a:lnTo>
                    <a:pt x="9069" y="4689"/>
                  </a:lnTo>
                  <a:lnTo>
                    <a:pt x="9188" y="4468"/>
                  </a:lnTo>
                  <a:lnTo>
                    <a:pt x="9307" y="4243"/>
                  </a:lnTo>
                  <a:lnTo>
                    <a:pt x="9422" y="4019"/>
                  </a:lnTo>
                  <a:lnTo>
                    <a:pt x="9536" y="3792"/>
                  </a:lnTo>
                  <a:lnTo>
                    <a:pt x="9647" y="3563"/>
                  </a:lnTo>
                  <a:lnTo>
                    <a:pt x="9756" y="3335"/>
                  </a:lnTo>
                  <a:lnTo>
                    <a:pt x="9862" y="3106"/>
                  </a:lnTo>
                  <a:lnTo>
                    <a:pt x="9966" y="2876"/>
                  </a:lnTo>
                  <a:lnTo>
                    <a:pt x="10066" y="2647"/>
                  </a:lnTo>
                  <a:lnTo>
                    <a:pt x="10163" y="2418"/>
                  </a:lnTo>
                  <a:lnTo>
                    <a:pt x="10257" y="2190"/>
                  </a:lnTo>
                  <a:lnTo>
                    <a:pt x="10348" y="1963"/>
                  </a:lnTo>
                  <a:lnTo>
                    <a:pt x="10436" y="1735"/>
                  </a:lnTo>
                  <a:lnTo>
                    <a:pt x="10520" y="1511"/>
                  </a:lnTo>
                  <a:lnTo>
                    <a:pt x="10601" y="1287"/>
                  </a:lnTo>
                  <a:lnTo>
                    <a:pt x="10677" y="1066"/>
                  </a:lnTo>
                  <a:lnTo>
                    <a:pt x="10750" y="847"/>
                  </a:lnTo>
                  <a:lnTo>
                    <a:pt x="10818" y="631"/>
                  </a:lnTo>
                  <a:lnTo>
                    <a:pt x="10884" y="417"/>
                  </a:lnTo>
                  <a:lnTo>
                    <a:pt x="10944" y="207"/>
                  </a:lnTo>
                  <a:lnTo>
                    <a:pt x="11000" y="0"/>
                  </a:lnTo>
                  <a:lnTo>
                    <a:pt x="7432" y="0"/>
                  </a:lnTo>
                  <a:close/>
                </a:path>
              </a:pathLst>
            </a:custGeom>
            <a:gradFill rotWithShape="0">
              <a:gsLst>
                <a:gs pos="0">
                  <a:schemeClr val="accent1">
                    <a:gamma/>
                    <a:tint val="0"/>
                    <a:invGamma/>
                  </a:schemeClr>
                </a:gs>
                <a:gs pos="100000">
                  <a:schemeClr val="accent1"/>
                </a:gs>
              </a:gsLst>
              <a:lin ang="5400000" scaled="1"/>
            </a:gradFill>
            <a:ln w="9525" cap="flat" cmpd="sng">
              <a:noFill/>
              <a:prstDash val="solid"/>
              <a:round/>
              <a:headEnd type="none" w="med" len="med"/>
              <a:tailEnd type="none" w="med" len="med"/>
            </a:ln>
            <a:effectLst/>
          </p:spPr>
          <p:txBody>
            <a:bodyPr/>
            <a:lstStyle/>
            <a:p>
              <a:endParaRPr lang="zh-CN" altLang="en-US"/>
            </a:p>
          </p:txBody>
        </p:sp>
        <p:sp>
          <p:nvSpPr>
            <p:cNvPr id="30" name="Freeform 11"/>
            <p:cNvSpPr>
              <a:spLocks/>
            </p:cNvSpPr>
            <p:nvPr/>
          </p:nvSpPr>
          <p:spPr bwMode="auto">
            <a:xfrm rot="5400000">
              <a:off x="2277" y="1947"/>
              <a:ext cx="566" cy="1048"/>
            </a:xfrm>
            <a:custGeom>
              <a:avLst/>
              <a:gdLst/>
              <a:ahLst/>
              <a:cxnLst>
                <a:cxn ang="0">
                  <a:pos x="34" y="128"/>
                </a:cxn>
                <a:cxn ang="0">
                  <a:pos x="107" y="386"/>
                </a:cxn>
                <a:cxn ang="0">
                  <a:pos x="187" y="650"/>
                </a:cxn>
                <a:cxn ang="0">
                  <a:pos x="273" y="918"/>
                </a:cxn>
                <a:cxn ang="0">
                  <a:pos x="365" y="1190"/>
                </a:cxn>
                <a:cxn ang="0">
                  <a:pos x="463" y="1465"/>
                </a:cxn>
                <a:cxn ang="0">
                  <a:pos x="566" y="1742"/>
                </a:cxn>
                <a:cxn ang="0">
                  <a:pos x="676" y="2022"/>
                </a:cxn>
                <a:cxn ang="0">
                  <a:pos x="790" y="2304"/>
                </a:cxn>
                <a:cxn ang="0">
                  <a:pos x="908" y="2586"/>
                </a:cxn>
                <a:cxn ang="0">
                  <a:pos x="1032" y="2870"/>
                </a:cxn>
                <a:cxn ang="0">
                  <a:pos x="1160" y="3153"/>
                </a:cxn>
                <a:cxn ang="0">
                  <a:pos x="1292" y="3437"/>
                </a:cxn>
                <a:cxn ang="0">
                  <a:pos x="1428" y="3718"/>
                </a:cxn>
                <a:cxn ang="0">
                  <a:pos x="1567" y="3999"/>
                </a:cxn>
                <a:cxn ang="0">
                  <a:pos x="1711" y="4277"/>
                </a:cxn>
                <a:cxn ang="0">
                  <a:pos x="1857" y="4277"/>
                </a:cxn>
                <a:cxn ang="0">
                  <a:pos x="2001" y="3999"/>
                </a:cxn>
                <a:cxn ang="0">
                  <a:pos x="2140" y="3718"/>
                </a:cxn>
                <a:cxn ang="0">
                  <a:pos x="2276" y="3437"/>
                </a:cxn>
                <a:cxn ang="0">
                  <a:pos x="2408" y="3153"/>
                </a:cxn>
                <a:cxn ang="0">
                  <a:pos x="2536" y="2870"/>
                </a:cxn>
                <a:cxn ang="0">
                  <a:pos x="2660" y="2586"/>
                </a:cxn>
                <a:cxn ang="0">
                  <a:pos x="2778" y="2304"/>
                </a:cxn>
                <a:cxn ang="0">
                  <a:pos x="2892" y="2022"/>
                </a:cxn>
                <a:cxn ang="0">
                  <a:pos x="3002" y="1742"/>
                </a:cxn>
                <a:cxn ang="0">
                  <a:pos x="3105" y="1465"/>
                </a:cxn>
                <a:cxn ang="0">
                  <a:pos x="3203" y="1190"/>
                </a:cxn>
                <a:cxn ang="0">
                  <a:pos x="3295" y="918"/>
                </a:cxn>
                <a:cxn ang="0">
                  <a:pos x="3381" y="650"/>
                </a:cxn>
                <a:cxn ang="0">
                  <a:pos x="3461" y="386"/>
                </a:cxn>
                <a:cxn ang="0">
                  <a:pos x="3534" y="128"/>
                </a:cxn>
                <a:cxn ang="0">
                  <a:pos x="0" y="0"/>
                </a:cxn>
              </a:cxnLst>
              <a:rect l="0" t="0" r="r" b="b"/>
              <a:pathLst>
                <a:path w="3568" h="4416">
                  <a:moveTo>
                    <a:pt x="0" y="0"/>
                  </a:moveTo>
                  <a:lnTo>
                    <a:pt x="34" y="128"/>
                  </a:lnTo>
                  <a:lnTo>
                    <a:pt x="70" y="256"/>
                  </a:lnTo>
                  <a:lnTo>
                    <a:pt x="107" y="386"/>
                  </a:lnTo>
                  <a:lnTo>
                    <a:pt x="146" y="517"/>
                  </a:lnTo>
                  <a:lnTo>
                    <a:pt x="187" y="650"/>
                  </a:lnTo>
                  <a:lnTo>
                    <a:pt x="229" y="784"/>
                  </a:lnTo>
                  <a:lnTo>
                    <a:pt x="273" y="918"/>
                  </a:lnTo>
                  <a:lnTo>
                    <a:pt x="319" y="1053"/>
                  </a:lnTo>
                  <a:lnTo>
                    <a:pt x="365" y="1190"/>
                  </a:lnTo>
                  <a:lnTo>
                    <a:pt x="413" y="1328"/>
                  </a:lnTo>
                  <a:lnTo>
                    <a:pt x="463" y="1465"/>
                  </a:lnTo>
                  <a:lnTo>
                    <a:pt x="514" y="1603"/>
                  </a:lnTo>
                  <a:lnTo>
                    <a:pt x="566" y="1742"/>
                  </a:lnTo>
                  <a:lnTo>
                    <a:pt x="620" y="1882"/>
                  </a:lnTo>
                  <a:lnTo>
                    <a:pt x="676" y="2022"/>
                  </a:lnTo>
                  <a:lnTo>
                    <a:pt x="732" y="2163"/>
                  </a:lnTo>
                  <a:lnTo>
                    <a:pt x="790" y="2304"/>
                  </a:lnTo>
                  <a:lnTo>
                    <a:pt x="849" y="2445"/>
                  </a:lnTo>
                  <a:lnTo>
                    <a:pt x="908" y="2586"/>
                  </a:lnTo>
                  <a:lnTo>
                    <a:pt x="970" y="2728"/>
                  </a:lnTo>
                  <a:lnTo>
                    <a:pt x="1032" y="2870"/>
                  </a:lnTo>
                  <a:lnTo>
                    <a:pt x="1095" y="3011"/>
                  </a:lnTo>
                  <a:lnTo>
                    <a:pt x="1160" y="3153"/>
                  </a:lnTo>
                  <a:lnTo>
                    <a:pt x="1225" y="3295"/>
                  </a:lnTo>
                  <a:lnTo>
                    <a:pt x="1292" y="3437"/>
                  </a:lnTo>
                  <a:lnTo>
                    <a:pt x="1359" y="3577"/>
                  </a:lnTo>
                  <a:lnTo>
                    <a:pt x="1428" y="3718"/>
                  </a:lnTo>
                  <a:lnTo>
                    <a:pt x="1497" y="3858"/>
                  </a:lnTo>
                  <a:lnTo>
                    <a:pt x="1567" y="3999"/>
                  </a:lnTo>
                  <a:lnTo>
                    <a:pt x="1639" y="4138"/>
                  </a:lnTo>
                  <a:lnTo>
                    <a:pt x="1711" y="4277"/>
                  </a:lnTo>
                  <a:lnTo>
                    <a:pt x="1784" y="4416"/>
                  </a:lnTo>
                  <a:lnTo>
                    <a:pt x="1857" y="4277"/>
                  </a:lnTo>
                  <a:lnTo>
                    <a:pt x="1929" y="4138"/>
                  </a:lnTo>
                  <a:lnTo>
                    <a:pt x="2001" y="3999"/>
                  </a:lnTo>
                  <a:lnTo>
                    <a:pt x="2071" y="3858"/>
                  </a:lnTo>
                  <a:lnTo>
                    <a:pt x="2140" y="3718"/>
                  </a:lnTo>
                  <a:lnTo>
                    <a:pt x="2208" y="3577"/>
                  </a:lnTo>
                  <a:lnTo>
                    <a:pt x="2276" y="3437"/>
                  </a:lnTo>
                  <a:lnTo>
                    <a:pt x="2343" y="3295"/>
                  </a:lnTo>
                  <a:lnTo>
                    <a:pt x="2408" y="3153"/>
                  </a:lnTo>
                  <a:lnTo>
                    <a:pt x="2473" y="3011"/>
                  </a:lnTo>
                  <a:lnTo>
                    <a:pt x="2536" y="2870"/>
                  </a:lnTo>
                  <a:lnTo>
                    <a:pt x="2598" y="2728"/>
                  </a:lnTo>
                  <a:lnTo>
                    <a:pt x="2660" y="2586"/>
                  </a:lnTo>
                  <a:lnTo>
                    <a:pt x="2719" y="2445"/>
                  </a:lnTo>
                  <a:lnTo>
                    <a:pt x="2778" y="2304"/>
                  </a:lnTo>
                  <a:lnTo>
                    <a:pt x="2836" y="2163"/>
                  </a:lnTo>
                  <a:lnTo>
                    <a:pt x="2892" y="2022"/>
                  </a:lnTo>
                  <a:lnTo>
                    <a:pt x="2948" y="1882"/>
                  </a:lnTo>
                  <a:lnTo>
                    <a:pt x="3002" y="1742"/>
                  </a:lnTo>
                  <a:lnTo>
                    <a:pt x="3054" y="1603"/>
                  </a:lnTo>
                  <a:lnTo>
                    <a:pt x="3105" y="1465"/>
                  </a:lnTo>
                  <a:lnTo>
                    <a:pt x="3155" y="1328"/>
                  </a:lnTo>
                  <a:lnTo>
                    <a:pt x="3203" y="1190"/>
                  </a:lnTo>
                  <a:lnTo>
                    <a:pt x="3249" y="1053"/>
                  </a:lnTo>
                  <a:lnTo>
                    <a:pt x="3295" y="918"/>
                  </a:lnTo>
                  <a:lnTo>
                    <a:pt x="3339" y="784"/>
                  </a:lnTo>
                  <a:lnTo>
                    <a:pt x="3381" y="650"/>
                  </a:lnTo>
                  <a:lnTo>
                    <a:pt x="3422" y="517"/>
                  </a:lnTo>
                  <a:lnTo>
                    <a:pt x="3461" y="386"/>
                  </a:lnTo>
                  <a:lnTo>
                    <a:pt x="3498" y="256"/>
                  </a:lnTo>
                  <a:lnTo>
                    <a:pt x="3534" y="128"/>
                  </a:lnTo>
                  <a:lnTo>
                    <a:pt x="3568" y="0"/>
                  </a:lnTo>
                  <a:lnTo>
                    <a:pt x="0" y="0"/>
                  </a:lnTo>
                  <a:close/>
                </a:path>
              </a:pathLst>
            </a:custGeom>
            <a:gradFill rotWithShape="0">
              <a:gsLst>
                <a:gs pos="0">
                  <a:srgbClr val="336699"/>
                </a:gs>
                <a:gs pos="100000">
                  <a:srgbClr val="339966"/>
                </a:gs>
              </a:gsLst>
              <a:lin ang="5400000" scaled="1"/>
            </a:gradFill>
            <a:ln w="9525" cap="flat" cmpd="sng">
              <a:noFill/>
              <a:prstDash val="solid"/>
              <a:round/>
              <a:headEnd type="none" w="med" len="med"/>
              <a:tailEnd type="none" w="med" len="me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076" y="217694"/>
            <a:ext cx="8066635" cy="438553"/>
          </a:xfrm>
        </p:spPr>
        <p:txBody>
          <a:bodyPr lIns="68553" tIns="34276" rIns="68553" bIns="34276" anchor="ctr">
            <a:spAutoFit/>
          </a:bodyPr>
          <a:lstStyle/>
          <a:p>
            <a:r>
              <a:rPr lang="zh-CN" altLang="en-US" sz="2400" dirty="0" smtClean="0">
                <a:cs typeface="+mn-cs"/>
              </a:rPr>
              <a:t>特权块</a:t>
            </a:r>
            <a:endParaRPr lang="zh-CN" altLang="en-US" sz="2400" dirty="0">
              <a:cs typeface="+mn-cs"/>
            </a:endParaRPr>
          </a:p>
        </p:txBody>
      </p:sp>
      <p:sp>
        <p:nvSpPr>
          <p:cNvPr id="19" name="Rectangle 2"/>
          <p:cNvSpPr>
            <a:spLocks noGrp="1" noChangeArrowheads="1"/>
          </p:cNvSpPr>
          <p:nvPr>
            <p:ph idx="1"/>
          </p:nvPr>
        </p:nvSpPr>
        <p:spPr bwMode="auto">
          <a:xfrm>
            <a:off x="503238" y="848569"/>
            <a:ext cx="5186936" cy="1631216"/>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class</a:t>
            </a:r>
            <a:r>
              <a:rPr kumimoji="0" lang="en-US" altLang="zh-CN" sz="1000" b="0" i="0" u="none" strike="noStrike" cap="none" normalizeH="0" baseline="0" dirty="0" smtClean="0">
                <a:ln>
                  <a:noFill/>
                </a:ln>
                <a:solidFill>
                  <a:srgbClr val="000000"/>
                </a:solidFill>
                <a:effectLst/>
                <a:cs typeface="Courier New" pitchFamily="49" charset="0"/>
              </a:rPr>
              <a:t> PasswordManager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changePsw()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AccessController.doPrivileged (</a:t>
            </a: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PrivilegedAction()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Object run()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FileInputStream</a:t>
            </a:r>
            <a:r>
              <a:rPr kumimoji="0" lang="en-US" altLang="zh-CN" sz="1000" b="1" i="0" u="none" strike="noStrike" cap="none" normalizeH="0" baseline="0" dirty="0" smtClean="0">
                <a:ln>
                  <a:noFill/>
                </a:ln>
                <a:solidFill>
                  <a:srgbClr val="7F0055"/>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fin</a:t>
            </a:r>
            <a:r>
              <a:rPr kumimoji="0" lang="en-US" altLang="zh-CN" sz="1000" b="1" i="0" u="none" strike="noStrike" cap="none" normalizeH="0" baseline="0" dirty="0" smtClean="0">
                <a:ln>
                  <a:noFill/>
                </a:ln>
                <a:solidFill>
                  <a:srgbClr val="7F0055"/>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FileInputStream(</a:t>
            </a:r>
            <a:r>
              <a:rPr kumimoji="0" lang="en-US" altLang="zh-CN" sz="1000" b="0" i="0" u="none" strike="noStrike" cap="none" normalizeH="0" baseline="0" dirty="0" smtClean="0">
                <a:ln>
                  <a:noFill/>
                </a:ln>
                <a:solidFill>
                  <a:srgbClr val="2A00FF"/>
                </a:solidFill>
                <a:effectLst/>
                <a:cs typeface="Courier New" pitchFamily="49" charset="0"/>
              </a:rPr>
              <a:t>"psw.dat"</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3F7F5F"/>
                </a:solidFill>
                <a:effectLst/>
                <a:cs typeface="Courier New" pitchFamily="49" charset="0"/>
              </a:rPr>
              <a:t>//read file and write to file</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b="0" dirty="0" smtClean="0">
                <a:solidFill>
                  <a:srgbClr val="000000"/>
                </a:solidFill>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b="0" dirty="0" smtClean="0">
                <a:solidFill>
                  <a:srgbClr val="000000"/>
                </a:solidFill>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
        <p:nvSpPr>
          <p:cNvPr id="30" name="矩形 29"/>
          <p:cNvSpPr/>
          <p:nvPr/>
        </p:nvSpPr>
        <p:spPr bwMode="auto">
          <a:xfrm>
            <a:off x="870186" y="1199893"/>
            <a:ext cx="4514642" cy="605296"/>
          </a:xfrm>
          <a:prstGeom prst="rect">
            <a:avLst/>
          </a:prstGeom>
          <a:noFill/>
          <a:ln>
            <a:solidFill>
              <a:srgbClr val="00B05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2" name="TextBox 31"/>
          <p:cNvSpPr txBox="1"/>
          <p:nvPr/>
        </p:nvSpPr>
        <p:spPr>
          <a:xfrm>
            <a:off x="6740762" y="925513"/>
            <a:ext cx="1615298" cy="954107"/>
          </a:xfrm>
          <a:prstGeom prst="rect">
            <a:avLst/>
          </a:prstGeom>
          <a:noFill/>
          <a:ln>
            <a:solidFill>
              <a:schemeClr val="accent2"/>
            </a:solidFill>
          </a:ln>
        </p:spPr>
        <p:txBody>
          <a:bodyPr wrap="square" rtlCol="0">
            <a:spAutoFit/>
          </a:bodyPr>
          <a:lstStyle/>
          <a:p>
            <a:r>
              <a:rPr lang="zh-CN" altLang="en-US" sz="1400" dirty="0" smtClean="0">
                <a:latin typeface="微软雅黑" pitchFamily="34" charset="-122"/>
                <a:ea typeface="微软雅黑" pitchFamily="34" charset="-122"/>
              </a:rPr>
              <a:t>绿色方框范围内的</a:t>
            </a:r>
            <a:r>
              <a:rPr lang="en-US" altLang="zh-CN" sz="1400" dirty="0" smtClean="0">
                <a:latin typeface="微软雅黑" pitchFamily="34" charset="-122"/>
                <a:ea typeface="微软雅黑" pitchFamily="34" charset="-122"/>
              </a:rPr>
              <a:t>AccessController.doPrivileged</a:t>
            </a:r>
            <a:r>
              <a:rPr lang="zh-CN" altLang="en-US" sz="1400" dirty="0" smtClean="0">
                <a:latin typeface="微软雅黑" pitchFamily="34" charset="-122"/>
                <a:ea typeface="微软雅黑" pitchFamily="34" charset="-122"/>
              </a:rPr>
              <a:t>调用即为特权快</a:t>
            </a:r>
            <a:endParaRPr lang="zh-CN" altLang="en-US" sz="1400" dirty="0">
              <a:latin typeface="微软雅黑" pitchFamily="34" charset="-122"/>
              <a:ea typeface="微软雅黑" pitchFamily="34" charset="-122"/>
            </a:endParaRPr>
          </a:p>
        </p:txBody>
      </p:sp>
      <p:cxnSp>
        <p:nvCxnSpPr>
          <p:cNvPr id="34" name="直接连接符 33"/>
          <p:cNvCxnSpPr>
            <a:stCxn id="32" idx="1"/>
            <a:endCxn id="30" idx="3"/>
          </p:cNvCxnSpPr>
          <p:nvPr/>
        </p:nvCxnSpPr>
        <p:spPr bwMode="auto">
          <a:xfrm flipH="1">
            <a:off x="5384828" y="1402567"/>
            <a:ext cx="1355934" cy="99974"/>
          </a:xfrm>
          <a:prstGeom prst="line">
            <a:avLst/>
          </a:prstGeom>
          <a:noFill/>
          <a:ln>
            <a:solidFill>
              <a:schemeClr val="accent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3" name="组合 37"/>
          <p:cNvGrpSpPr/>
          <p:nvPr/>
        </p:nvGrpSpPr>
        <p:grpSpPr>
          <a:xfrm>
            <a:off x="5919764" y="2204105"/>
            <a:ext cx="2589108" cy="2386469"/>
            <a:chOff x="5004048" y="2514104"/>
            <a:chExt cx="3223469" cy="3022748"/>
          </a:xfrm>
        </p:grpSpPr>
        <p:sp>
          <p:nvSpPr>
            <p:cNvPr id="39" name="TextBox 38"/>
            <p:cNvSpPr txBox="1"/>
            <p:nvPr/>
          </p:nvSpPr>
          <p:spPr>
            <a:xfrm>
              <a:off x="6228184" y="5186000"/>
              <a:ext cx="743460" cy="350852"/>
            </a:xfrm>
            <a:prstGeom prst="rect">
              <a:avLst/>
            </a:prstGeom>
            <a:noFill/>
          </p:spPr>
          <p:txBody>
            <a:bodyPr wrap="none" rtlCol="0">
              <a:spAutoFit/>
            </a:bodyPr>
            <a:lstStyle/>
            <a:p>
              <a:r>
                <a:rPr lang="en-US" altLang="zh-CN" sz="1200" b="1" dirty="0" smtClean="0">
                  <a:latin typeface="微软雅黑" pitchFamily="34" charset="-122"/>
                  <a:ea typeface="微软雅黑" pitchFamily="34" charset="-122"/>
                </a:rPr>
                <a:t>Stack</a:t>
              </a:r>
              <a:endParaRPr lang="zh-CN" altLang="en-US" sz="1200" b="1" dirty="0">
                <a:latin typeface="微软雅黑" pitchFamily="34" charset="-122"/>
                <a:ea typeface="微软雅黑" pitchFamily="34" charset="-122"/>
              </a:endParaRPr>
            </a:p>
          </p:txBody>
        </p:sp>
        <p:sp>
          <p:nvSpPr>
            <p:cNvPr id="40" name="TextBox 39"/>
            <p:cNvSpPr txBox="1"/>
            <p:nvPr/>
          </p:nvSpPr>
          <p:spPr>
            <a:xfrm>
              <a:off x="5131172" y="4099743"/>
              <a:ext cx="3096345" cy="311868"/>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PasswordManager.changePsw</a:t>
              </a:r>
              <a:endParaRPr lang="zh-CN" altLang="en-US" sz="1000" dirty="0">
                <a:latin typeface="微软雅黑" pitchFamily="34" charset="-122"/>
                <a:ea typeface="微软雅黑" pitchFamily="34" charset="-122"/>
              </a:endParaRPr>
            </a:p>
          </p:txBody>
        </p:sp>
        <p:sp>
          <p:nvSpPr>
            <p:cNvPr id="41" name="TextBox 40"/>
            <p:cNvSpPr txBox="1"/>
            <p:nvPr/>
          </p:nvSpPr>
          <p:spPr>
            <a:xfrm>
              <a:off x="5131172" y="4493691"/>
              <a:ext cx="3096345" cy="389836"/>
            </a:xfrm>
            <a:prstGeom prst="rect">
              <a:avLst/>
            </a:prstGeom>
            <a:noFill/>
            <a:ln w="25400">
              <a:solidFill>
                <a:srgbClr val="00B050"/>
              </a:solidFill>
              <a:prstDash val="dash"/>
            </a:ln>
          </p:spPr>
          <p:txBody>
            <a:bodyPr wrap="square" rtlCol="0">
              <a:spAutoFit/>
            </a:bodyPr>
            <a:lstStyle/>
            <a:p>
              <a:pPr algn="ctr"/>
              <a:r>
                <a:rPr lang="en-US" altLang="zh-CN"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
          <p:nvSpPr>
            <p:cNvPr id="42" name="TextBox 41"/>
            <p:cNvSpPr txBox="1"/>
            <p:nvPr/>
          </p:nvSpPr>
          <p:spPr>
            <a:xfrm>
              <a:off x="5131172" y="3700140"/>
              <a:ext cx="3096345" cy="311868"/>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FileInputStream.&lt;init&gt;</a:t>
              </a:r>
              <a:endParaRPr lang="zh-CN" altLang="en-US" sz="1000" dirty="0">
                <a:latin typeface="微软雅黑" pitchFamily="34" charset="-122"/>
                <a:ea typeface="微软雅黑" pitchFamily="34" charset="-122"/>
              </a:endParaRPr>
            </a:p>
          </p:txBody>
        </p:sp>
        <p:sp>
          <p:nvSpPr>
            <p:cNvPr id="43" name="TextBox 42"/>
            <p:cNvSpPr txBox="1"/>
            <p:nvPr/>
          </p:nvSpPr>
          <p:spPr>
            <a:xfrm>
              <a:off x="5131172" y="3307655"/>
              <a:ext cx="3096345" cy="311868"/>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SecurityManager.checkRead</a:t>
              </a:r>
              <a:endParaRPr lang="zh-CN" altLang="en-US" sz="1000" dirty="0">
                <a:latin typeface="微软雅黑" pitchFamily="34" charset="-122"/>
                <a:ea typeface="微软雅黑" pitchFamily="34" charset="-122"/>
              </a:endParaRPr>
            </a:p>
          </p:txBody>
        </p:sp>
        <p:sp>
          <p:nvSpPr>
            <p:cNvPr id="45" name="TextBox 44"/>
            <p:cNvSpPr txBox="1"/>
            <p:nvPr/>
          </p:nvSpPr>
          <p:spPr>
            <a:xfrm>
              <a:off x="5131172" y="2908052"/>
              <a:ext cx="3096345" cy="311868"/>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SecurityManager.checkPermission</a:t>
              </a:r>
              <a:endParaRPr lang="zh-CN" altLang="en-US" sz="1000" dirty="0">
                <a:latin typeface="微软雅黑" pitchFamily="34" charset="-122"/>
                <a:ea typeface="微软雅黑" pitchFamily="34" charset="-122"/>
              </a:endParaRPr>
            </a:p>
          </p:txBody>
        </p:sp>
        <p:sp>
          <p:nvSpPr>
            <p:cNvPr id="46" name="TextBox 45"/>
            <p:cNvSpPr txBox="1"/>
            <p:nvPr/>
          </p:nvSpPr>
          <p:spPr>
            <a:xfrm>
              <a:off x="5131172" y="2515567"/>
              <a:ext cx="3096345" cy="311868"/>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AccessController.checkPermission</a:t>
              </a:r>
              <a:endParaRPr lang="zh-CN" altLang="en-US" sz="1000" dirty="0">
                <a:latin typeface="微软雅黑" pitchFamily="34" charset="-122"/>
                <a:ea typeface="微软雅黑" pitchFamily="34" charset="-122"/>
              </a:endParaRPr>
            </a:p>
          </p:txBody>
        </p:sp>
        <p:cxnSp>
          <p:nvCxnSpPr>
            <p:cNvPr id="47" name="直接箭头连接符 46"/>
            <p:cNvCxnSpPr/>
            <p:nvPr/>
          </p:nvCxnSpPr>
          <p:spPr bwMode="auto">
            <a:xfrm flipV="1">
              <a:off x="5004048" y="2514104"/>
              <a:ext cx="0" cy="2880320"/>
            </a:xfrm>
            <a:prstGeom prst="straightConnector1">
              <a:avLst/>
            </a:prstGeom>
            <a:ln w="25400">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5121587" y="4917304"/>
              <a:ext cx="3096345" cy="311868"/>
            </a:xfrm>
            <a:prstGeom prst="rect">
              <a:avLst/>
            </a:prstGeom>
            <a:noFill/>
            <a:ln w="25400">
              <a:solidFill>
                <a:srgbClr val="00B050"/>
              </a:solidFill>
              <a:prstDash val="dash"/>
            </a:ln>
          </p:spPr>
          <p:txBody>
            <a:bodyPr wrap="square" rtlCol="0">
              <a:spAutoFit/>
            </a:bodyPr>
            <a:lstStyle/>
            <a:p>
              <a:pPr algn="ctr"/>
              <a:r>
                <a:rPr lang="en-US" altLang="zh-CN" sz="1000" dirty="0" smtClean="0">
                  <a:latin typeface="微软雅黑" pitchFamily="34" charset="-122"/>
                  <a:ea typeface="微软雅黑" pitchFamily="34" charset="-122"/>
                </a:rPr>
                <a:t>Thread.run</a:t>
              </a:r>
              <a:endParaRPr lang="zh-CN" altLang="en-US" sz="1000" dirty="0">
                <a:latin typeface="微软雅黑" pitchFamily="34" charset="-122"/>
                <a:ea typeface="微软雅黑" pitchFamily="34" charset="-122"/>
              </a:endParaRPr>
            </a:p>
          </p:txBody>
        </p:sp>
      </p:grpSp>
      <p:sp>
        <p:nvSpPr>
          <p:cNvPr id="61" name="矩形标注 60"/>
          <p:cNvSpPr/>
          <p:nvPr/>
        </p:nvSpPr>
        <p:spPr bwMode="auto">
          <a:xfrm>
            <a:off x="675234" y="2576119"/>
            <a:ext cx="3153816" cy="1190876"/>
          </a:xfrm>
          <a:prstGeom prst="wedgeRectCallout">
            <a:avLst>
              <a:gd name="adj1" fmla="val 112804"/>
              <a:gd name="adj2" fmla="val -2018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若涉及权限检查的操作被包含在特权块中时，</a:t>
            </a:r>
            <a:r>
              <a:rPr lang="en-US" altLang="zh-CN" sz="1400" dirty="0" smtClean="0">
                <a:latin typeface="微软雅黑" pitchFamily="34" charset="-122"/>
                <a:ea typeface="微软雅黑" pitchFamily="34" charset="-122"/>
              </a:rPr>
              <a:t>AccessController</a:t>
            </a:r>
            <a:r>
              <a:rPr lang="zh-CN" altLang="en-US" sz="1400" dirty="0" smtClean="0">
                <a:latin typeface="微软雅黑" pitchFamily="34" charset="-122"/>
                <a:ea typeface="微软雅黑" pitchFamily="34" charset="-122"/>
              </a:rPr>
              <a:t>在对调用栈上的类从上至下做权限检查时只会检查到声明了包含特权快的方法的类，之后的类将不被检查</a:t>
            </a:r>
            <a:endParaRPr lang="en-US" altLang="zh-CN" sz="1400" dirty="0" smtClean="0">
              <a:latin typeface="微软雅黑" pitchFamily="34" charset="-122"/>
              <a:ea typeface="微软雅黑" pitchFamily="34" charset="-122"/>
            </a:endParaRPr>
          </a:p>
        </p:txBody>
      </p:sp>
      <p:sp>
        <p:nvSpPr>
          <p:cNvPr id="62" name="云形标注 61"/>
          <p:cNvSpPr/>
          <p:nvPr/>
        </p:nvSpPr>
        <p:spPr bwMode="auto">
          <a:xfrm>
            <a:off x="3829050" y="3654420"/>
            <a:ext cx="1491980" cy="711132"/>
          </a:xfrm>
          <a:prstGeom prst="cloudCallout">
            <a:avLst>
              <a:gd name="adj1" fmla="val 86814"/>
              <a:gd name="adj2" fmla="val -12803"/>
            </a:avLst>
          </a:prstGeom>
          <a:solidFill>
            <a:schemeClr val="accent1">
              <a:lumMod val="40000"/>
              <a:lumOff val="6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r>
              <a:rPr lang="zh-CN" altLang="en-US" sz="1200" dirty="0" smtClean="0">
                <a:latin typeface="微软雅黑" pitchFamily="34" charset="-122"/>
                <a:ea typeface="微软雅黑" pitchFamily="34" charset="-122"/>
              </a:rPr>
              <a:t>绿色部分的权限将免受检查</a:t>
            </a:r>
          </a:p>
          <a:p>
            <a:pPr marL="0" marR="0" indent="0" algn="ctr" defTabSz="914400" eaLnBrk="1" latinLnBrk="0" hangingPunct="1">
              <a:lnSpc>
                <a:spcPct val="100000"/>
              </a:lnSpc>
              <a:buClr>
                <a:srgbClr val="CC9900"/>
              </a:buClr>
              <a:buSzTx/>
              <a:tabLst/>
            </a:pPr>
            <a:endParaRPr lang="zh-CN" altLang="en-US" sz="12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特权块中使用不可信数据</a:t>
            </a:r>
            <a:endParaRPr lang="zh-CN" altLang="en-US" sz="2400" dirty="0">
              <a:cs typeface="+mn-cs"/>
            </a:endParaRPr>
          </a:p>
        </p:txBody>
      </p:sp>
      <p:sp>
        <p:nvSpPr>
          <p:cNvPr id="6" name="Rectangle 3"/>
          <p:cNvSpPr txBox="1">
            <a:spLocks noChangeArrowheads="1"/>
          </p:cNvSpPr>
          <p:nvPr/>
        </p:nvSpPr>
        <p:spPr bwMode="auto">
          <a:xfrm>
            <a:off x="383401" y="857417"/>
            <a:ext cx="8207676"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在特权快中操作未经校验的不可信数据，攻击者可以通过提供恶意输入进行越权操作。</a:t>
            </a:r>
            <a:endParaRPr lang="zh-CN" altLang="en-US" sz="1600" dirty="0" smtClean="0">
              <a:latin typeface="微软雅黑" pitchFamily="34" charset="-122"/>
              <a:ea typeface="微软雅黑" pitchFamily="34" charset="-122"/>
            </a:endParaRPr>
          </a:p>
        </p:txBody>
      </p:sp>
      <p:sp>
        <p:nvSpPr>
          <p:cNvPr id="4097" name="Rectangle 1"/>
          <p:cNvSpPr>
            <a:spLocks noChangeArrowheads="1"/>
          </p:cNvSpPr>
          <p:nvPr/>
        </p:nvSpPr>
        <p:spPr bwMode="auto">
          <a:xfrm>
            <a:off x="3015003" y="1193929"/>
            <a:ext cx="5624172" cy="3485570"/>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050" dirty="0" smtClean="0">
                <a:solidFill>
                  <a:srgbClr val="3F7F5F"/>
                </a:solidFill>
                <a:latin typeface="微软雅黑" pitchFamily="34" charset="-122"/>
                <a:ea typeface="微软雅黑" pitchFamily="34" charset="-122"/>
                <a:cs typeface="Courier New" pitchFamily="49" charset="0"/>
              </a:rPr>
              <a:t>//</a:t>
            </a:r>
            <a:r>
              <a:rPr lang="zh-CN" altLang="en-US" sz="1050" dirty="0" smtClean="0">
                <a:solidFill>
                  <a:srgbClr val="3F7F5F"/>
                </a:solidFill>
                <a:latin typeface="微软雅黑" pitchFamily="34" charset="-122"/>
                <a:ea typeface="微软雅黑" pitchFamily="34" charset="-122"/>
                <a:cs typeface="Courier New" pitchFamily="49" charset="0"/>
              </a:rPr>
              <a:t>示例代码</a:t>
            </a:r>
            <a:endParaRPr lang="en-US" altLang="zh-CN" sz="105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private</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privilegedMethod(</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final</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String filename) </a:t>
            </a: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050" dirty="0" smtClean="0">
                <a:solidFill>
                  <a:srgbClr val="000000"/>
                </a:solidFill>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throws</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FileNotFoundException</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try</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 fis = (FileInputStream) </a:t>
            </a:r>
            <a:r>
              <a:rPr kumimoji="0" lang="en-US" altLang="zh-CN" sz="105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AccessController.doPrivileged</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PrivilegedExceptionAction()</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FileInputStream run()</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throws</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FileNotFoundException</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return</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FileInputStream</a:t>
            </a:r>
            <a:r>
              <a:rPr kumimoji="0" lang="en-US" altLang="zh-CN" sz="105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(filename);</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do something with the file and then close it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catch</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(PrivilegedActionException e)</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forward to handler</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矩形标注 9"/>
          <p:cNvSpPr/>
          <p:nvPr/>
        </p:nvSpPr>
        <p:spPr bwMode="auto">
          <a:xfrm>
            <a:off x="581062" y="2553511"/>
            <a:ext cx="1802217" cy="909536"/>
          </a:xfrm>
          <a:prstGeom prst="wedgeRectCallout">
            <a:avLst>
              <a:gd name="adj1" fmla="val 89909"/>
              <a:gd name="adj2" fmla="val -14267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zh-CN" sz="1400" dirty="0" smtClean="0">
                <a:latin typeface="微软雅黑" pitchFamily="34" charset="-122"/>
                <a:ea typeface="微软雅黑" pitchFamily="34" charset="-122"/>
              </a:rPr>
              <a:t>攻击者可以通过将受保护的文件路径传入，从而使得攻击者得到特权访问这些文件</a:t>
            </a:r>
            <a:endParaRPr lang="en-US" altLang="zh-CN" sz="1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防止在特权块中使用不可信数据</a:t>
            </a:r>
            <a:endParaRPr lang="zh-CN" altLang="en-US" sz="2400" dirty="0">
              <a:cs typeface="+mn-cs"/>
            </a:endParaRPr>
          </a:p>
        </p:txBody>
      </p:sp>
      <p:sp>
        <p:nvSpPr>
          <p:cNvPr id="6" name="Rectangle 3"/>
          <p:cNvSpPr txBox="1">
            <a:spLocks noChangeArrowheads="1"/>
          </p:cNvSpPr>
          <p:nvPr/>
        </p:nvSpPr>
        <p:spPr bwMode="auto">
          <a:xfrm>
            <a:off x="412586" y="1004491"/>
            <a:ext cx="2806694" cy="967319"/>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2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对传入特权块中的不可信数据进行校验清理，防止特权快使用不可信数据。</a:t>
            </a:r>
            <a:endParaRPr lang="zh-CN" altLang="en-US" sz="1600" dirty="0" smtClean="0">
              <a:latin typeface="微软雅黑" pitchFamily="34" charset="-122"/>
              <a:ea typeface="微软雅黑" pitchFamily="34" charset="-122"/>
            </a:endParaRPr>
          </a:p>
        </p:txBody>
      </p:sp>
      <p:sp>
        <p:nvSpPr>
          <p:cNvPr id="64513" name="Rectangle 1"/>
          <p:cNvSpPr>
            <a:spLocks noChangeArrowheads="1"/>
          </p:cNvSpPr>
          <p:nvPr/>
        </p:nvSpPr>
        <p:spPr bwMode="auto">
          <a:xfrm>
            <a:off x="3219280" y="880685"/>
            <a:ext cx="5400439" cy="3631763"/>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000" dirty="0" smtClean="0">
                <a:solidFill>
                  <a:srgbClr val="3F7F5F"/>
                </a:solidFill>
                <a:latin typeface="微软雅黑" pitchFamily="34" charset="-122"/>
                <a:ea typeface="微软雅黑" pitchFamily="34" charset="-122"/>
                <a:cs typeface="Courier New" pitchFamily="49" charset="0"/>
              </a:rPr>
              <a:t>//</a:t>
            </a:r>
            <a:r>
              <a:rPr lang="zh-CN" altLang="en-US" sz="1000" dirty="0" smtClean="0">
                <a:solidFill>
                  <a:srgbClr val="3F7F5F"/>
                </a:solidFill>
                <a:latin typeface="微软雅黑" pitchFamily="34" charset="-122"/>
                <a:ea typeface="微软雅黑" pitchFamily="34" charset="-122"/>
                <a:cs typeface="Courier New" pitchFamily="49" charset="0"/>
              </a:rPr>
              <a:t>示例代码</a:t>
            </a:r>
            <a:endParaRPr lang="en-US" altLang="zh-CN" sz="10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private</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privilegedMethod(String filename)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throws</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FileNotFoundException</a:t>
            </a:r>
            <a:r>
              <a:rPr lang="en-US" altLang="zh-CN" sz="1000" dirty="0" smtClean="0">
                <a:latin typeface="微软雅黑" pitchFamily="34" charset="-122"/>
                <a:ea typeface="微软雅黑" pitchFamily="34" charset="-122"/>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eaLnBrk="0" hangingPunct="0"/>
            <a:r>
              <a:rPr lang="en-US" altLang="zh-CN" sz="1000" b="1" dirty="0" smtClean="0">
                <a:solidFill>
                  <a:srgbClr val="7F0055"/>
                </a:solidFill>
                <a:latin typeface="微软雅黑" pitchFamily="34" charset="-122"/>
                <a:ea typeface="微软雅黑" pitchFamily="34" charset="-122"/>
                <a:cs typeface="Courier New" pitchFamily="49" charset="0"/>
              </a:rPr>
              <a:t>    final</a:t>
            </a:r>
            <a:r>
              <a:rPr lang="en-US" altLang="zh-CN" sz="1000" b="1" dirty="0" smtClean="0">
                <a:solidFill>
                  <a:srgbClr val="000000"/>
                </a:solidFill>
                <a:latin typeface="微软雅黑" pitchFamily="34" charset="-122"/>
                <a:ea typeface="微软雅黑" pitchFamily="34" charset="-122"/>
                <a:cs typeface="Courier New" pitchFamily="49" charset="0"/>
              </a:rPr>
              <a:t> String </a:t>
            </a:r>
            <a:r>
              <a:rPr lang="en-US" altLang="zh-CN" sz="1000" dirty="0" smtClean="0">
                <a:solidFill>
                  <a:srgbClr val="000000"/>
                </a:solidFill>
                <a:latin typeface="微软雅黑" pitchFamily="34" charset="-122"/>
                <a:ea typeface="微软雅黑" pitchFamily="34" charset="-122"/>
                <a:cs typeface="Courier New" pitchFamily="49" charset="0"/>
              </a:rPr>
              <a:t>cleanFileName</a:t>
            </a:r>
            <a:r>
              <a:rPr lang="en-US" altLang="zh-CN" sz="1000" b="1" dirty="0" smtClean="0">
                <a:solidFill>
                  <a:srgbClr val="000000"/>
                </a:solidFill>
                <a:latin typeface="微软雅黑" pitchFamily="34" charset="-122"/>
                <a:ea typeface="微软雅黑" pitchFamily="34" charset="-122"/>
                <a:cs typeface="Courier New" pitchFamily="49" charset="0"/>
              </a:rPr>
              <a:t>;</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p>
          <a:p>
            <a:pPr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7F0055"/>
                </a:solidFill>
                <a:latin typeface="微软雅黑" pitchFamily="34" charset="-122"/>
                <a:ea typeface="微软雅黑" pitchFamily="34" charset="-122"/>
                <a:cs typeface="Courier New" pitchFamily="49" charset="0"/>
              </a:rPr>
              <a:t>try</a:t>
            </a:r>
            <a:r>
              <a:rPr lang="en-US" altLang="zh-CN" sz="1000" dirty="0" smtClean="0">
                <a:solidFill>
                  <a:srgbClr val="000000"/>
                </a:solidFill>
                <a:latin typeface="微软雅黑" pitchFamily="34" charset="-122"/>
                <a:ea typeface="微软雅黑" pitchFamily="34" charset="-122"/>
                <a:cs typeface="Courier New" pitchFamily="49" charset="0"/>
              </a:rPr>
              <a:t> {</a:t>
            </a:r>
          </a:p>
          <a:p>
            <a:pPr eaLnBrk="0" hangingPunct="0"/>
            <a:r>
              <a:rPr lang="en-US" altLang="zh-CN" sz="1000" dirty="0" smtClean="0">
                <a:solidFill>
                  <a:srgbClr val="000000"/>
                </a:solidFill>
                <a:latin typeface="微软雅黑" pitchFamily="34" charset="-122"/>
                <a:ea typeface="微软雅黑" pitchFamily="34" charset="-122"/>
                <a:cs typeface="Courier New" pitchFamily="49" charset="0"/>
              </a:rPr>
              <a:t>       cleanFilename = cleanAFilenameAndPath(filename);</a:t>
            </a:r>
          </a:p>
          <a:p>
            <a:pPr eaLnBrk="0" hangingPunct="0"/>
            <a:r>
              <a:rPr lang="en-US" altLang="zh-CN" sz="1000" dirty="0" smtClean="0">
                <a:solidFill>
                  <a:srgbClr val="000000"/>
                </a:solidFill>
                <a:latin typeface="微软雅黑" pitchFamily="34" charset="-122"/>
                <a:ea typeface="微软雅黑" pitchFamily="34" charset="-122"/>
                <a:cs typeface="Courier New" pitchFamily="49" charset="0"/>
              </a:rPr>
              <a:t>    } </a:t>
            </a:r>
            <a:r>
              <a:rPr lang="en-US" altLang="zh-CN" sz="1000" b="1" dirty="0" smtClean="0">
                <a:solidFill>
                  <a:srgbClr val="7F0055"/>
                </a:solidFill>
                <a:latin typeface="微软雅黑" pitchFamily="34" charset="-122"/>
                <a:ea typeface="微软雅黑" pitchFamily="34" charset="-122"/>
                <a:cs typeface="Courier New" pitchFamily="49" charset="0"/>
              </a:rPr>
              <a:t>catch</a:t>
            </a:r>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smtClean="0">
                <a:solidFill>
                  <a:srgbClr val="3F7F5F"/>
                </a:solidFill>
                <a:latin typeface="微软雅黑" pitchFamily="34" charset="-122"/>
                <a:ea typeface="微软雅黑" pitchFamily="34" charset="-122"/>
                <a:cs typeface="Courier New" pitchFamily="49" charset="0"/>
              </a:rPr>
              <a:t>/* exception as per spec of cleanAFileNameAndPath */</a:t>
            </a:r>
            <a:r>
              <a:rPr lang="en-US" altLang="zh-CN" sz="1000" dirty="0" smtClean="0">
                <a:solidFill>
                  <a:srgbClr val="000000"/>
                </a:solidFill>
                <a:latin typeface="微软雅黑" pitchFamily="34" charset="-122"/>
                <a:ea typeface="微软雅黑" pitchFamily="34" charset="-122"/>
                <a:cs typeface="Courier New" pitchFamily="49" charset="0"/>
              </a:rPr>
              <a:t>)</a:t>
            </a:r>
            <a:r>
              <a:rPr lang="en-US" altLang="zh-CN" sz="1000" dirty="0" smtClean="0">
                <a:solidFill>
                  <a:srgbClr val="3F7F5F"/>
                </a:solidFill>
                <a:latin typeface="微软雅黑" pitchFamily="34" charset="-122"/>
                <a:ea typeface="微软雅黑" pitchFamily="34" charset="-122"/>
                <a:cs typeface="Courier New" pitchFamily="49" charset="0"/>
              </a:rPr>
              <a:t> </a:t>
            </a:r>
            <a:r>
              <a:rPr lang="en-US" altLang="zh-CN" sz="1000" dirty="0" smtClean="0">
                <a:solidFill>
                  <a:srgbClr val="000000"/>
                </a:solidFill>
                <a:latin typeface="微软雅黑" pitchFamily="34" charset="-122"/>
                <a:ea typeface="微软雅黑" pitchFamily="34" charset="-122"/>
                <a:cs typeface="Courier New" pitchFamily="49" charset="0"/>
              </a:rPr>
              <a:t>{</a:t>
            </a:r>
          </a:p>
          <a:p>
            <a:pPr eaLnBrk="0" hangingPunct="0"/>
            <a:r>
              <a:rPr lang="en-US" altLang="zh-CN" sz="1000" dirty="0" smtClean="0">
                <a:solidFill>
                  <a:srgbClr val="3F7F5F"/>
                </a:solidFill>
                <a:latin typeface="微软雅黑" pitchFamily="34" charset="-122"/>
                <a:ea typeface="微软雅黑" pitchFamily="34" charset="-122"/>
                <a:cs typeface="Courier New" pitchFamily="49" charset="0"/>
              </a:rPr>
              <a:t>      // handle exception</a:t>
            </a:r>
            <a:r>
              <a:rPr lang="en-US" altLang="zh-CN" sz="1000" dirty="0" smtClean="0">
                <a:solidFill>
                  <a:srgbClr val="000000"/>
                </a:solidFill>
                <a:latin typeface="微软雅黑" pitchFamily="34" charset="-122"/>
                <a:ea typeface="微软雅黑" pitchFamily="34" charset="-122"/>
                <a:cs typeface="Courier New" pitchFamily="49" charset="0"/>
              </a:rPr>
              <a:t>    </a:t>
            </a:r>
          </a:p>
          <a:p>
            <a:pPr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kumimoji="0" lang="en-US" altLang="zh-CN" sz="1000" b="1" i="0" u="none" strike="noStrike" cap="none" normalizeH="0" dirty="0" smtClean="0">
                <a:ln>
                  <a:noFill/>
                </a:ln>
                <a:solidFill>
                  <a:srgbClr val="7F0055"/>
                </a:solidFill>
                <a:effectLst/>
                <a:latin typeface="微软雅黑" pitchFamily="34" charset="-122"/>
                <a:ea typeface="微软雅黑" pitchFamily="34" charset="-122"/>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    try</a:t>
            </a:r>
            <a:r>
              <a:rPr lang="en-US" altLang="zh-CN" sz="1000" dirty="0" smtClean="0">
                <a:latin typeface="微软雅黑" pitchFamily="34" charset="-122"/>
                <a:ea typeface="微软雅黑" pitchFamily="34" charset="-122"/>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 fis = (FileInputStream)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AccessController.</a:t>
            </a:r>
            <a:r>
              <a:rPr kumimoji="0" lang="en-US" altLang="zh-CN" sz="1000" b="0" i="1"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doPrivileged</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PrivilegedExceptionAction()</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 run()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throws</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FileNotFoundException</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lvl="0" eaLnBrk="0" hangingPunct="0"/>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return</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a:t>
            </a:r>
            <a:r>
              <a:rPr lang="en-US" altLang="zh-CN" sz="1000" dirty="0" smtClean="0">
                <a:solidFill>
                  <a:srgbClr val="000000"/>
                </a:solidFill>
                <a:latin typeface="微软雅黑" pitchFamily="34" charset="-122"/>
                <a:ea typeface="微软雅黑" pitchFamily="34" charset="-122"/>
                <a:cs typeface="Courier New" pitchFamily="49" charset="0"/>
              </a:rPr>
              <a:t>cleanFilename</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do something with the file and then close it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catch</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(PrivilegedActionException e)</a:t>
            </a:r>
            <a:r>
              <a:rPr lang="en-US" altLang="zh-CN" sz="1000" dirty="0" smtClean="0">
                <a:latin typeface="微软雅黑" pitchFamily="34" charset="-122"/>
                <a:ea typeface="微软雅黑" pitchFamily="34" charset="-122"/>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forward to handler and log</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特权块泄露敏感资源</a:t>
            </a:r>
            <a:endParaRPr lang="zh-CN" altLang="en-US" sz="2400" dirty="0">
              <a:cs typeface="+mn-cs"/>
            </a:endParaRPr>
          </a:p>
        </p:txBody>
      </p:sp>
      <p:sp>
        <p:nvSpPr>
          <p:cNvPr id="7" name="Rectangle 1"/>
          <p:cNvSpPr>
            <a:spLocks noGrp="1" noChangeArrowheads="1"/>
          </p:cNvSpPr>
          <p:nvPr>
            <p:ph idx="1"/>
          </p:nvPr>
        </p:nvSpPr>
        <p:spPr bwMode="auto">
          <a:xfrm>
            <a:off x="3540868" y="1461137"/>
            <a:ext cx="5088579" cy="3003899"/>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100" b="0" dirty="0" smtClean="0">
                <a:solidFill>
                  <a:srgbClr val="3F7F5F"/>
                </a:solidFill>
                <a:cs typeface="Courier New" pitchFamily="49" charset="0"/>
              </a:rPr>
              <a:t>//</a:t>
            </a:r>
            <a:r>
              <a:rPr lang="zh-CN" altLang="en-US" sz="1100" b="0" dirty="0" smtClean="0">
                <a:solidFill>
                  <a:srgbClr val="3F7F5F"/>
                </a:solidFill>
                <a:cs typeface="Courier New" pitchFamily="49" charset="0"/>
              </a:rPr>
              <a:t>示例代码</a:t>
            </a:r>
            <a:endParaRPr lang="en-US" altLang="zh-CN" sz="11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class</a:t>
            </a:r>
            <a:r>
              <a:rPr kumimoji="0" lang="en-US" altLang="zh-CN" sz="1100" b="0" i="0" u="none" strike="noStrike" cap="none" normalizeH="0" baseline="0" dirty="0" smtClean="0">
                <a:ln>
                  <a:noFill/>
                </a:ln>
                <a:solidFill>
                  <a:srgbClr val="000000"/>
                </a:solidFill>
                <a:effectLst/>
                <a:cs typeface="Courier New" pitchFamily="49" charset="0"/>
              </a:rPr>
              <a:t> PasswordManager</a:t>
            </a:r>
            <a:r>
              <a:rPr lang="en-US" altLang="zh-CN" sz="1100" dirty="0" smtClean="0"/>
              <a:t> </a:t>
            </a: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static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void</a:t>
            </a:r>
            <a:r>
              <a:rPr kumimoji="0" lang="en-US" altLang="zh-CN" sz="1100" b="0" i="0" u="none" strike="noStrike" cap="none" normalizeH="0" baseline="0" dirty="0" smtClean="0">
                <a:ln>
                  <a:noFill/>
                </a:ln>
                <a:solidFill>
                  <a:srgbClr val="000000"/>
                </a:solidFill>
                <a:effectLst/>
                <a:cs typeface="Courier New" pitchFamily="49" charset="0"/>
              </a:rPr>
              <a:t> changePassword(){</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FileInputStream fin = </a:t>
            </a:r>
            <a:r>
              <a:rPr kumimoji="0" lang="en-US" altLang="zh-CN" sz="1100" b="0" i="1" u="none" strike="noStrike" cap="none" normalizeH="0" baseline="0" dirty="0" smtClean="0">
                <a:ln>
                  <a:noFill/>
                </a:ln>
                <a:solidFill>
                  <a:srgbClr val="000000"/>
                </a:solidFill>
                <a:effectLst/>
                <a:cs typeface="Courier New" pitchFamily="49" charset="0"/>
              </a:rPr>
              <a:t>openPasswordFile</a:t>
            </a: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3F7F5F"/>
                </a:solidFill>
                <a:effectLst/>
                <a:cs typeface="Courier New" pitchFamily="49" charset="0"/>
              </a:rPr>
              <a:t>//read</a:t>
            </a:r>
            <a:r>
              <a:rPr kumimoji="0" lang="en-US" altLang="zh-CN" sz="1100" b="0" i="0" u="none" strike="noStrike" cap="none" normalizeH="0" dirty="0" smtClean="0">
                <a:ln>
                  <a:noFill/>
                </a:ln>
                <a:solidFill>
                  <a:srgbClr val="3F7F5F"/>
                </a:solidFill>
                <a:effectLst/>
                <a:cs typeface="Courier New" pitchFamily="49" charset="0"/>
              </a:rPr>
              <a:t> and write to file</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static</a:t>
            </a:r>
            <a:r>
              <a:rPr kumimoji="0" lang="en-US" altLang="zh-CN" sz="1100" b="0" i="0" u="none" strike="noStrike" cap="none" normalizeH="0" baseline="0" dirty="0" smtClean="0">
                <a:ln>
                  <a:noFill/>
                </a:ln>
                <a:solidFill>
                  <a:srgbClr val="000000"/>
                </a:solidFill>
                <a:effectLst/>
                <a:cs typeface="Courier New" pitchFamily="49" charset="0"/>
              </a:rPr>
              <a:t> FileInputStream openPasswordFile()</a:t>
            </a:r>
            <a:r>
              <a:rPr lang="en-US" altLang="zh-CN" sz="1100" dirty="0" smtClean="0"/>
              <a:t> </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lvl="0" indent="0">
              <a:lnSpc>
                <a:spcPct val="100000"/>
              </a:lnSpc>
              <a:buClrTx/>
              <a:buSzTx/>
              <a:buNone/>
            </a:pPr>
            <a:r>
              <a:rPr lang="en-US" altLang="zh-CN" sz="1100" b="1" dirty="0" smtClean="0">
                <a:solidFill>
                  <a:srgbClr val="000000"/>
                </a:solidFill>
                <a:cs typeface="Courier New" pitchFamily="49" charset="0"/>
              </a:rPr>
              <a:t>       </a:t>
            </a:r>
            <a:r>
              <a:rPr lang="en-US" altLang="zh-CN" sz="1100" b="1" dirty="0" smtClean="0">
                <a:solidFill>
                  <a:srgbClr val="7F0055"/>
                </a:solidFill>
                <a:cs typeface="Courier New" pitchFamily="49" charset="0"/>
              </a:rPr>
              <a:t>return</a:t>
            </a:r>
            <a:r>
              <a:rPr lang="en-US" altLang="zh-CN" sz="1100" dirty="0" smtClean="0"/>
              <a:t> </a:t>
            </a:r>
            <a:r>
              <a:rPr kumimoji="0" lang="en-US" altLang="zh-CN" sz="1100" b="1" i="0" u="none" strike="noStrike" cap="none" normalizeH="0" baseline="0" dirty="0" smtClean="0">
                <a:ln>
                  <a:noFill/>
                </a:ln>
                <a:solidFill>
                  <a:srgbClr val="000000"/>
                </a:solidFill>
                <a:effectLst/>
                <a:cs typeface="Courier New" pitchFamily="49" charset="0"/>
              </a:rPr>
              <a:t>AccessController.</a:t>
            </a:r>
            <a:r>
              <a:rPr kumimoji="0" lang="en-US" altLang="zh-CN" sz="1100" b="1" i="1" u="none" strike="noStrike" cap="none" normalizeH="0" baseline="0" dirty="0" smtClean="0">
                <a:ln>
                  <a:noFill/>
                </a:ln>
                <a:solidFill>
                  <a:srgbClr val="000000"/>
                </a:solidFill>
                <a:effectLst/>
                <a:cs typeface="Courier New" pitchFamily="49" charset="0"/>
              </a:rPr>
              <a:t>doPrivileged</a:t>
            </a:r>
            <a:r>
              <a:rPr kumimoji="0" lang="en-US" altLang="zh-CN" sz="1100" b="1"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b="1" dirty="0" smtClean="0">
                <a:solidFill>
                  <a:srgbClr val="7F0055"/>
                </a:solidFill>
                <a:cs typeface="Courier New" pitchFamily="49" charset="0"/>
              </a:rPr>
              <a:t>              n</a:t>
            </a:r>
            <a:r>
              <a:rPr kumimoji="0" lang="en-US" altLang="zh-CN" sz="1100" b="1" i="0" u="none" strike="noStrike" cap="none" normalizeH="0" baseline="0" dirty="0" smtClean="0">
                <a:ln>
                  <a:noFill/>
                </a:ln>
                <a:solidFill>
                  <a:srgbClr val="7F0055"/>
                </a:solidFill>
                <a:effectLst/>
                <a:cs typeface="Courier New" pitchFamily="49" charset="0"/>
              </a:rPr>
              <a:t>ew</a:t>
            </a:r>
            <a:r>
              <a:rPr lang="en-US" altLang="zh-CN" sz="1100" b="1" dirty="0" smtClean="0">
                <a:solidFill>
                  <a:srgbClr val="000000"/>
                </a:solidFill>
                <a:cs typeface="Courier New" pitchFamily="49" charset="0"/>
              </a:rPr>
              <a:t> </a:t>
            </a:r>
            <a:r>
              <a:rPr kumimoji="0" lang="en-US" altLang="zh-CN" sz="1100" b="1" i="0" u="none" strike="noStrike" cap="none" normalizeH="0" baseline="0" dirty="0" smtClean="0">
                <a:ln>
                  <a:noFill/>
                </a:ln>
                <a:solidFill>
                  <a:srgbClr val="000000"/>
                </a:solidFill>
                <a:effectLst/>
                <a:cs typeface="Courier New" pitchFamily="49" charset="0"/>
              </a:rPr>
              <a:t>PrivilegedAction&lt;FileInputStream&gt;()</a:t>
            </a:r>
            <a:r>
              <a:rPr lang="en-US" altLang="zh-CN" sz="1100" dirty="0" smtClean="0"/>
              <a:t> </a:t>
            </a:r>
            <a:r>
              <a:rPr kumimoji="0" lang="en-US" altLang="zh-CN" sz="1100" b="1"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1" i="0" u="none" strike="noStrike" cap="none" normalizeH="0" baseline="0" dirty="0" smtClean="0">
                <a:ln>
                  <a:noFill/>
                </a:ln>
                <a:solidFill>
                  <a:srgbClr val="000000"/>
                </a:solidFill>
                <a:effectLst/>
                <a:cs typeface="Courier New" pitchFamily="49" charset="0"/>
              </a:rPr>
              <a:t> FileInputStream run()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FileInputStream in = </a:t>
            </a:r>
            <a:r>
              <a:rPr kumimoji="0" lang="en-US" altLang="zh-CN" sz="1100" b="1" i="0" u="none" strike="noStrike" cap="none" normalizeH="0" baseline="0" dirty="0" smtClean="0">
                <a:ln>
                  <a:noFill/>
                </a:ln>
                <a:solidFill>
                  <a:srgbClr val="7F0055"/>
                </a:solidFill>
                <a:effectLst/>
                <a:cs typeface="Courier New" pitchFamily="49" charset="0"/>
              </a:rPr>
              <a:t>new</a:t>
            </a:r>
            <a:r>
              <a:rPr kumimoji="0" lang="en-US" altLang="zh-CN" sz="1100" b="1" i="0" u="none" strike="noStrike" cap="none" normalizeH="0" baseline="0" dirty="0" smtClean="0">
                <a:ln>
                  <a:noFill/>
                </a:ln>
                <a:solidFill>
                  <a:srgbClr val="000000"/>
                </a:solidFill>
                <a:effectLst/>
                <a:cs typeface="Courier New" pitchFamily="49" charset="0"/>
              </a:rPr>
              <a:t> FileInputStream(</a:t>
            </a:r>
            <a:r>
              <a:rPr kumimoji="0" lang="en-US" altLang="zh-CN" sz="1100" b="0" i="0" u="none" strike="noStrike" cap="none" normalizeH="0" baseline="0" dirty="0" smtClean="0">
                <a:ln>
                  <a:noFill/>
                </a:ln>
                <a:solidFill>
                  <a:srgbClr val="2A00FF"/>
                </a:solidFill>
                <a:effectLst/>
                <a:cs typeface="Courier New" pitchFamily="49" charset="0"/>
              </a:rPr>
              <a:t>"psw.dat"</a:t>
            </a:r>
            <a:r>
              <a:rPr kumimoji="0" lang="en-US" altLang="zh-CN" sz="1100" b="1"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return</a:t>
            </a:r>
            <a:r>
              <a:rPr kumimoji="0" lang="en-US" altLang="zh-CN" sz="1100" b="1" i="0" u="none" strike="noStrike" cap="none" normalizeH="0" baseline="0" dirty="0" smtClean="0">
                <a:ln>
                  <a:noFill/>
                </a:ln>
                <a:solidFill>
                  <a:srgbClr val="000000"/>
                </a:solidFill>
                <a:effectLst/>
                <a:cs typeface="Courier New" pitchFamily="49" charset="0"/>
              </a:rPr>
              <a:t> in;</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90409" y="925513"/>
            <a:ext cx="8207676" cy="42563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若特权块直接将敏感资源返回给外部未授权访问的代码将导致敏感资源泄露。</a:t>
            </a:r>
            <a:endParaRPr lang="zh-CN" altLang="en-US" sz="1600" dirty="0" smtClean="0">
              <a:latin typeface="微软雅黑" pitchFamily="34" charset="-122"/>
              <a:ea typeface="微软雅黑" pitchFamily="34" charset="-122"/>
            </a:endParaRPr>
          </a:p>
        </p:txBody>
      </p:sp>
      <p:sp>
        <p:nvSpPr>
          <p:cNvPr id="8" name="矩形标注 7"/>
          <p:cNvSpPr/>
          <p:nvPr/>
        </p:nvSpPr>
        <p:spPr bwMode="auto">
          <a:xfrm>
            <a:off x="756156" y="3448813"/>
            <a:ext cx="2512337" cy="1016223"/>
          </a:xfrm>
          <a:prstGeom prst="wedgeRectCallout">
            <a:avLst>
              <a:gd name="adj1" fmla="val 71147"/>
              <a:gd name="adj2" fmla="val -86778"/>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200" dirty="0" smtClean="0">
                <a:latin typeface="微软雅黑" pitchFamily="34" charset="-122"/>
                <a:ea typeface="微软雅黑" pitchFamily="34" charset="-122"/>
              </a:rPr>
              <a:t>公有方法</a:t>
            </a:r>
            <a:r>
              <a:rPr lang="en-US" altLang="zh-CN" sz="1200" dirty="0" smtClean="0">
                <a:latin typeface="微软雅黑" pitchFamily="34" charset="-122"/>
                <a:ea typeface="微软雅黑" pitchFamily="34" charset="-122"/>
              </a:rPr>
              <a:t>openPasswordFile()</a:t>
            </a:r>
            <a:r>
              <a:rPr lang="zh-CN" altLang="en-US" sz="1200" dirty="0" smtClean="0">
                <a:latin typeface="微软雅黑" pitchFamily="34" charset="-122"/>
                <a:ea typeface="微软雅黑" pitchFamily="34" charset="-122"/>
              </a:rPr>
              <a:t>返回敏感文件的输入流，不受信任代码即使未授权访问该文件，也可以通过该方法返回的输入流绕过安全管理器的检测访问该敏感文件</a:t>
            </a:r>
            <a:endParaRPr lang="zh-CN" altLang="zh-CN" sz="1200" dirty="0" smtClean="0">
              <a:latin typeface="微软雅黑" pitchFamily="34" charset="-122"/>
              <a:ea typeface="微软雅黑" pitchFamily="34" charset="-122"/>
            </a:endParaRPr>
          </a:p>
        </p:txBody>
      </p:sp>
      <p:sp>
        <p:nvSpPr>
          <p:cNvPr id="9" name="TextBox 8"/>
          <p:cNvSpPr txBox="1"/>
          <p:nvPr/>
        </p:nvSpPr>
        <p:spPr>
          <a:xfrm>
            <a:off x="543575" y="1337657"/>
            <a:ext cx="3047358" cy="2160591"/>
          </a:xfrm>
          <a:prstGeom prst="rect">
            <a:avLst/>
          </a:prstGeom>
          <a:noFill/>
        </p:spPr>
        <p:txBody>
          <a:bodyPr wrap="square" rtlCol="0">
            <a:spAutoFit/>
          </a:bodyPr>
          <a:lstStyle/>
          <a:p>
            <a:pPr>
              <a:lnSpc>
                <a:spcPct val="120000"/>
              </a:lnSpc>
            </a:pP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代码说明</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假设某</a:t>
            </a:r>
            <a:r>
              <a:rPr lang="en-US" altLang="zh-CN" sz="1400" dirty="0" smtClean="0">
                <a:latin typeface="微软雅黑" pitchFamily="34" charset="-122"/>
                <a:ea typeface="微软雅黑" pitchFamily="34" charset="-122"/>
              </a:rPr>
              <a:t>Web</a:t>
            </a:r>
            <a:r>
              <a:rPr lang="zh-CN" altLang="en-US" sz="1400" dirty="0" smtClean="0">
                <a:latin typeface="微软雅黑" pitchFamily="34" charset="-122"/>
                <a:ea typeface="微软雅黑" pitchFamily="34" charset="-122"/>
              </a:rPr>
              <a:t>应用维护一敏感的口令文件，且该</a:t>
            </a:r>
            <a:r>
              <a:rPr lang="en-US" altLang="zh-CN" sz="1400" dirty="0" smtClean="0">
                <a:latin typeface="微软雅黑" pitchFamily="34" charset="-122"/>
                <a:ea typeface="微软雅黑" pitchFamily="34" charset="-122"/>
              </a:rPr>
              <a:t>web</a:t>
            </a:r>
            <a:r>
              <a:rPr lang="zh-CN" altLang="en-US" sz="1400" dirty="0" smtClean="0">
                <a:latin typeface="微软雅黑" pitchFamily="34" charset="-122"/>
                <a:ea typeface="微软雅黑" pitchFamily="34" charset="-122"/>
              </a:rPr>
              <a:t>应用会加载不受信任的代码。该</a:t>
            </a:r>
            <a:r>
              <a:rPr lang="en-US" altLang="zh-CN" sz="1400" dirty="0" smtClean="0">
                <a:latin typeface="微软雅黑" pitchFamily="34" charset="-122"/>
                <a:ea typeface="微软雅黑" pitchFamily="34" charset="-122"/>
              </a:rPr>
              <a:t>Web</a:t>
            </a:r>
            <a:r>
              <a:rPr lang="zh-CN" altLang="en-US" sz="1400" dirty="0" smtClean="0">
                <a:latin typeface="微软雅黑" pitchFamily="34" charset="-122"/>
                <a:ea typeface="微软雅黑" pitchFamily="34" charset="-122"/>
              </a:rPr>
              <a:t>应用的安全策略只允许密码管理类访问口令文件。为了让其他类通过密码管理类修改密码时能够通过访问控制检查，密码管理类引入特权快来包含受限操作。</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防止特权块泄露敏感资源</a:t>
            </a:r>
            <a:endParaRPr lang="zh-CN" altLang="en-US" sz="2400" dirty="0">
              <a:cs typeface="+mn-cs"/>
            </a:endParaRPr>
          </a:p>
        </p:txBody>
      </p:sp>
      <p:sp>
        <p:nvSpPr>
          <p:cNvPr id="7" name="Rectangle 1"/>
          <p:cNvSpPr>
            <a:spLocks noGrp="1" noChangeArrowheads="1"/>
          </p:cNvSpPr>
          <p:nvPr>
            <p:ph idx="1"/>
          </p:nvPr>
        </p:nvSpPr>
        <p:spPr bwMode="auto">
          <a:xfrm>
            <a:off x="3268494" y="1666215"/>
            <a:ext cx="5360954" cy="3003899"/>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100" b="0" dirty="0" smtClean="0">
                <a:solidFill>
                  <a:srgbClr val="3F7F5F"/>
                </a:solidFill>
                <a:cs typeface="Courier New" pitchFamily="49" charset="0"/>
              </a:rPr>
              <a:t>//</a:t>
            </a:r>
            <a:r>
              <a:rPr lang="zh-CN" altLang="en-US" sz="1100" b="0" dirty="0" smtClean="0">
                <a:solidFill>
                  <a:srgbClr val="3F7F5F"/>
                </a:solidFill>
                <a:cs typeface="Courier New" pitchFamily="49" charset="0"/>
              </a:rPr>
              <a:t>示例代码</a:t>
            </a:r>
            <a:endParaRPr lang="en-US" altLang="zh-CN" sz="11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class</a:t>
            </a:r>
            <a:r>
              <a:rPr kumimoji="0" lang="en-US" altLang="zh-CN" sz="1100" b="0" i="0" u="none" strike="noStrike" cap="none" normalizeH="0" baseline="0" dirty="0" smtClean="0">
                <a:ln>
                  <a:noFill/>
                </a:ln>
                <a:solidFill>
                  <a:srgbClr val="000000"/>
                </a:solidFill>
                <a:effectLst/>
                <a:cs typeface="Courier New" pitchFamily="49" charset="0"/>
              </a:rPr>
              <a:t> PasswordManager</a:t>
            </a:r>
            <a:r>
              <a:rPr lang="en-US" altLang="zh-CN" sz="1100" dirty="0" smtClean="0"/>
              <a:t> </a:t>
            </a: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static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void</a:t>
            </a:r>
            <a:r>
              <a:rPr kumimoji="0" lang="en-US" altLang="zh-CN" sz="1100" b="0" i="0" u="none" strike="noStrike" cap="none" normalizeH="0" baseline="0" dirty="0" smtClean="0">
                <a:ln>
                  <a:noFill/>
                </a:ln>
                <a:solidFill>
                  <a:srgbClr val="000000"/>
                </a:solidFill>
                <a:effectLst/>
                <a:cs typeface="Courier New" pitchFamily="49" charset="0"/>
              </a:rPr>
              <a:t> changePassword(){</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FileInputStream fin = </a:t>
            </a:r>
            <a:r>
              <a:rPr kumimoji="0" lang="en-US" altLang="zh-CN" sz="1100" b="0" i="1" u="none" strike="noStrike" cap="none" normalizeH="0" baseline="0" dirty="0" smtClean="0">
                <a:ln>
                  <a:noFill/>
                </a:ln>
                <a:solidFill>
                  <a:srgbClr val="000000"/>
                </a:solidFill>
                <a:effectLst/>
                <a:cs typeface="Courier New" pitchFamily="49" charset="0"/>
              </a:rPr>
              <a:t>openPasswordFile</a:t>
            </a: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3F7F5F"/>
                </a:solidFill>
                <a:effectLst/>
                <a:cs typeface="Courier New" pitchFamily="49" charset="0"/>
              </a:rPr>
              <a:t>//read</a:t>
            </a:r>
            <a:r>
              <a:rPr kumimoji="0" lang="en-US" altLang="zh-CN" sz="1100" b="0" i="0" u="none" strike="noStrike" cap="none" normalizeH="0" dirty="0" smtClean="0">
                <a:ln>
                  <a:noFill/>
                </a:ln>
                <a:solidFill>
                  <a:srgbClr val="3F7F5F"/>
                </a:solidFill>
                <a:effectLst/>
                <a:cs typeface="Courier New" pitchFamily="49" charset="0"/>
              </a:rPr>
              <a:t> and write to file</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i="0" u="none" strike="noStrike" cap="none" normalizeH="0" baseline="0" dirty="0" smtClean="0">
                <a:ln>
                  <a:noFill/>
                </a:ln>
                <a:solidFill>
                  <a:srgbClr val="7F0055"/>
                </a:solidFill>
                <a:effectLst/>
                <a:cs typeface="Courier New" pitchFamily="49" charset="0"/>
              </a:rPr>
              <a:t>private</a:t>
            </a:r>
            <a:r>
              <a:rPr kumimoji="0" lang="en-US" altLang="zh-CN" sz="1100" b="1" i="0" u="none" strike="noStrike" cap="none" normalizeH="0" baseline="0" dirty="0" smtClean="0">
                <a:ln>
                  <a:noFill/>
                </a:ln>
                <a:solidFill>
                  <a:srgbClr val="7F0055"/>
                </a:solidFill>
                <a:effectLst/>
                <a:cs typeface="Courier New" pitchFamily="49" charset="0"/>
              </a:rPr>
              <a:t> static</a:t>
            </a:r>
            <a:r>
              <a:rPr kumimoji="0" lang="en-US" altLang="zh-CN" sz="1100" b="0" i="0" u="none" strike="noStrike" cap="none" normalizeH="0" baseline="0" dirty="0" smtClean="0">
                <a:ln>
                  <a:noFill/>
                </a:ln>
                <a:solidFill>
                  <a:srgbClr val="000000"/>
                </a:solidFill>
                <a:effectLst/>
                <a:cs typeface="Courier New" pitchFamily="49" charset="0"/>
              </a:rPr>
              <a:t> FileInputStream openPasswordFile()</a:t>
            </a:r>
            <a:r>
              <a:rPr lang="en-US" altLang="zh-CN" sz="1100" dirty="0" smtClean="0"/>
              <a:t> </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lvl="0" indent="0">
              <a:lnSpc>
                <a:spcPct val="100000"/>
              </a:lnSpc>
              <a:buClrTx/>
              <a:buSzTx/>
              <a:buNone/>
            </a:pPr>
            <a:r>
              <a:rPr lang="en-US" altLang="zh-CN" sz="1100" b="1" dirty="0" smtClean="0">
                <a:solidFill>
                  <a:srgbClr val="000000"/>
                </a:solidFill>
                <a:cs typeface="Courier New" pitchFamily="49" charset="0"/>
              </a:rPr>
              <a:t>       </a:t>
            </a:r>
            <a:r>
              <a:rPr lang="en-US" altLang="zh-CN" sz="1100" b="1" dirty="0" smtClean="0">
                <a:solidFill>
                  <a:srgbClr val="7F0055"/>
                </a:solidFill>
                <a:cs typeface="Courier New" pitchFamily="49" charset="0"/>
              </a:rPr>
              <a:t>return</a:t>
            </a:r>
            <a:r>
              <a:rPr lang="en-US" altLang="zh-CN" sz="1100" dirty="0" smtClean="0"/>
              <a:t> </a:t>
            </a:r>
            <a:r>
              <a:rPr kumimoji="0" lang="en-US" altLang="zh-CN" sz="1100" b="0" i="0" u="none" strike="noStrike" cap="none" normalizeH="0" baseline="0" dirty="0" smtClean="0">
                <a:ln>
                  <a:noFill/>
                </a:ln>
                <a:solidFill>
                  <a:srgbClr val="000000"/>
                </a:solidFill>
                <a:effectLst/>
                <a:cs typeface="Courier New" pitchFamily="49" charset="0"/>
              </a:rPr>
              <a:t>AccessController.</a:t>
            </a:r>
            <a:r>
              <a:rPr kumimoji="0" lang="en-US" altLang="zh-CN" sz="1100" b="0" i="1" u="none" strike="noStrike" cap="none" normalizeH="0" baseline="0" dirty="0" smtClean="0">
                <a:ln>
                  <a:noFill/>
                </a:ln>
                <a:solidFill>
                  <a:srgbClr val="000000"/>
                </a:solidFill>
                <a:effectLst/>
                <a:cs typeface="Courier New" pitchFamily="49" charset="0"/>
              </a:rPr>
              <a:t>doPrivileged</a:t>
            </a:r>
            <a:r>
              <a:rPr kumimoji="0" lang="en-US" altLang="zh-CN" sz="11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b="0" dirty="0" smtClean="0">
                <a:solidFill>
                  <a:srgbClr val="7F0055"/>
                </a:solidFill>
                <a:cs typeface="Courier New" pitchFamily="49" charset="0"/>
              </a:rPr>
              <a:t>              n</a:t>
            </a:r>
            <a:r>
              <a:rPr kumimoji="0" lang="en-US" altLang="zh-CN" sz="1100" b="0" i="0" u="none" strike="noStrike" cap="none" normalizeH="0" baseline="0" dirty="0" smtClean="0">
                <a:ln>
                  <a:noFill/>
                </a:ln>
                <a:solidFill>
                  <a:srgbClr val="7F0055"/>
                </a:solidFill>
                <a:effectLst/>
                <a:cs typeface="Courier New" pitchFamily="49" charset="0"/>
              </a:rPr>
              <a:t>ew</a:t>
            </a:r>
            <a:r>
              <a:rPr lang="en-US" altLang="zh-CN" sz="1100" b="0" dirty="0" smtClean="0">
                <a:solidFill>
                  <a:srgbClr val="000000"/>
                </a:solidFill>
                <a:cs typeface="Courier New" pitchFamily="49" charset="0"/>
              </a:rPr>
              <a:t> </a:t>
            </a:r>
            <a:r>
              <a:rPr kumimoji="0" lang="en-US" altLang="zh-CN" sz="1100" b="0" i="0" u="none" strike="noStrike" cap="none" normalizeH="0" baseline="0" dirty="0" smtClean="0">
                <a:ln>
                  <a:noFill/>
                </a:ln>
                <a:solidFill>
                  <a:srgbClr val="000000"/>
                </a:solidFill>
                <a:effectLst/>
                <a:cs typeface="Courier New" pitchFamily="49" charset="0"/>
              </a:rPr>
              <a:t>PrivilegedAction&lt;FileInputStream&gt;()</a:t>
            </a:r>
            <a:r>
              <a:rPr lang="en-US" altLang="zh-CN" sz="1100" b="0" dirty="0" smtClean="0"/>
              <a:t> </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FileInputStream run()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FileInputStream in = </a:t>
            </a:r>
            <a:r>
              <a:rPr kumimoji="0" lang="en-US" altLang="zh-CN" sz="1100" b="0" i="0" u="none" strike="noStrike" cap="none" normalizeH="0" baseline="0" dirty="0" smtClean="0">
                <a:ln>
                  <a:noFill/>
                </a:ln>
                <a:solidFill>
                  <a:srgbClr val="7F0055"/>
                </a:solidFill>
                <a:effectLst/>
                <a:cs typeface="Courier New" pitchFamily="49" charset="0"/>
              </a:rPr>
              <a:t>new</a:t>
            </a:r>
            <a:r>
              <a:rPr kumimoji="0" lang="en-US" altLang="zh-CN" sz="1100" b="0" i="0" u="none" strike="noStrike" cap="none" normalizeH="0" baseline="0" dirty="0" smtClean="0">
                <a:ln>
                  <a:noFill/>
                </a:ln>
                <a:solidFill>
                  <a:srgbClr val="000000"/>
                </a:solidFill>
                <a:effectLst/>
                <a:cs typeface="Courier New" pitchFamily="49" charset="0"/>
              </a:rPr>
              <a:t> FileInputStream(</a:t>
            </a:r>
            <a:r>
              <a:rPr kumimoji="0" lang="en-US" altLang="zh-CN" sz="1100" b="0" i="0" u="none" strike="noStrike" cap="none" normalizeH="0" baseline="0" dirty="0" smtClean="0">
                <a:ln>
                  <a:noFill/>
                </a:ln>
                <a:solidFill>
                  <a:srgbClr val="2A00FF"/>
                </a:solidFill>
                <a:effectLst/>
                <a:cs typeface="Courier New" pitchFamily="49" charset="0"/>
              </a:rPr>
              <a:t>"psw.dat"</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7F0055"/>
                </a:solidFill>
                <a:effectLst/>
                <a:cs typeface="Courier New" pitchFamily="49" charset="0"/>
              </a:rPr>
              <a:t>return</a:t>
            </a:r>
            <a:r>
              <a:rPr kumimoji="0" lang="en-US" altLang="zh-CN" sz="1100" b="0" i="0" u="none" strike="noStrike" cap="none" normalizeH="0" baseline="0" dirty="0" smtClean="0">
                <a:ln>
                  <a:noFill/>
                </a:ln>
                <a:solidFill>
                  <a:srgbClr val="000000"/>
                </a:solidFill>
                <a:effectLst/>
                <a:cs typeface="Courier New" pitchFamily="49" charset="0"/>
              </a:rPr>
              <a:t> in;</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90409" y="925513"/>
            <a:ext cx="8207676" cy="111505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latin typeface="微软雅黑" pitchFamily="34" charset="-122"/>
                <a:ea typeface="微软雅黑" pitchFamily="34" charset="-122"/>
              </a:rPr>
              <a:t>由于特权块本质上使得其调用者脱离了</a:t>
            </a:r>
            <a:r>
              <a:rPr lang="en-US" altLang="zh-CN" sz="1600" kern="0" dirty="0" smtClean="0">
                <a:latin typeface="微软雅黑" pitchFamily="34" charset="-122"/>
                <a:ea typeface="微软雅黑" pitchFamily="34" charset="-122"/>
              </a:rPr>
              <a:t>AccessController</a:t>
            </a:r>
            <a:r>
              <a:rPr lang="zh-CN" altLang="en-US" sz="1600" kern="0" dirty="0" smtClean="0">
                <a:latin typeface="微软雅黑" pitchFamily="34" charset="-122"/>
                <a:ea typeface="微软雅黑" pitchFamily="34" charset="-122"/>
              </a:rPr>
              <a:t>的权限检查，</a:t>
            </a:r>
            <a:r>
              <a:rPr lang="zh-CN" altLang="en-US" sz="1600" dirty="0" smtClean="0">
                <a:latin typeface="微软雅黑" pitchFamily="34" charset="-122"/>
                <a:ea typeface="微软雅黑" pitchFamily="34" charset="-122"/>
              </a:rPr>
              <a:t>因此特权块中受限操作与资源访问的安全性需要由包含该特权块的方法和类来保证，防止恶意代码的非法访问。</a:t>
            </a:r>
          </a:p>
        </p:txBody>
      </p:sp>
      <p:sp>
        <p:nvSpPr>
          <p:cNvPr id="8" name="矩形标注 7"/>
          <p:cNvSpPr/>
          <p:nvPr/>
        </p:nvSpPr>
        <p:spPr bwMode="auto">
          <a:xfrm>
            <a:off x="490409" y="3093520"/>
            <a:ext cx="2045409" cy="964388"/>
          </a:xfrm>
          <a:prstGeom prst="wedgeRectCallout">
            <a:avLst>
              <a:gd name="adj1" fmla="val 98638"/>
              <a:gd name="adj2" fmla="val -6170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将</a:t>
            </a:r>
            <a:r>
              <a:rPr lang="en-US" altLang="zh-CN" sz="1400" dirty="0" smtClean="0">
                <a:latin typeface="微软雅黑" pitchFamily="34" charset="-122"/>
                <a:ea typeface="微软雅黑" pitchFamily="34" charset="-122"/>
              </a:rPr>
              <a:t>openPasswordFile()</a:t>
            </a:r>
            <a:r>
              <a:rPr lang="zh-CN" altLang="en-US" sz="1400" dirty="0" smtClean="0">
                <a:latin typeface="微软雅黑" pitchFamily="34" charset="-122"/>
                <a:ea typeface="微软雅黑" pitchFamily="34" charset="-122"/>
              </a:rPr>
              <a:t>方法声明为私有的，防止非信任代码直接访问敏感的口令文件。</a:t>
            </a:r>
            <a:endParaRPr lang="zh-CN" altLang="zh-CN" sz="1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p:cNvSpPr>
            <a:spLocks noGrp="1"/>
          </p:cNvSpPr>
          <p:nvPr>
            <p:ph type="dt" sz="quarter" idx="4294967295"/>
          </p:nvPr>
        </p:nvSpPr>
        <p:spPr>
          <a:xfrm>
            <a:off x="8086725" y="4800600"/>
            <a:ext cx="1057275" cy="827088"/>
          </a:xfrm>
          <a:prstGeom prst="rect">
            <a:avLst/>
          </a:prstGeom>
          <a:noFill/>
        </p:spPr>
        <p:txBody>
          <a:bodyPr/>
          <a:lstStyle/>
          <a:p>
            <a:endParaRPr lang="de-DE" altLang="zh-CN" smtClean="0"/>
          </a:p>
          <a:p>
            <a:r>
              <a:rPr lang="de-DE" altLang="zh-CN" smtClean="0"/>
              <a:t>Page </a:t>
            </a:r>
            <a:fld id="{2BE89693-5417-4574-8004-8D52A6DBD8B2}" type="slidenum">
              <a:rPr lang="de-DE" altLang="zh-CN" smtClean="0"/>
              <a:pPr/>
              <a:t>64</a:t>
            </a:fld>
            <a:endParaRPr lang="en-GB" altLang="zh-CN" smtClean="0"/>
          </a:p>
        </p:txBody>
      </p:sp>
      <p:pic>
        <p:nvPicPr>
          <p:cNvPr id="73732" name="Picture 3"/>
          <p:cNvPicPr>
            <a:picLocks noChangeAspect="1" noChangeArrowheads="1"/>
          </p:cNvPicPr>
          <p:nvPr/>
        </p:nvPicPr>
        <p:blipFill>
          <a:blip r:embed="rId2" cstate="print">
            <a:grayscl/>
          </a:blip>
          <a:srcRect/>
          <a:stretch>
            <a:fillRect/>
          </a:stretch>
        </p:blipFill>
        <p:spPr bwMode="auto">
          <a:xfrm>
            <a:off x="2556022" y="2953884"/>
            <a:ext cx="4104053" cy="1587954"/>
          </a:xfrm>
          <a:prstGeom prst="rect">
            <a:avLst/>
          </a:prstGeom>
          <a:noFill/>
          <a:ln w="9525" algn="ctr">
            <a:noFill/>
            <a:miter lim="800000"/>
            <a:headEnd/>
            <a:tailEnd/>
          </a:ln>
        </p:spPr>
      </p:pic>
      <p:pic>
        <p:nvPicPr>
          <p:cNvPr id="73733" name="Picture 2"/>
          <p:cNvPicPr>
            <a:picLocks noChangeAspect="1" noChangeArrowheads="1"/>
          </p:cNvPicPr>
          <p:nvPr/>
        </p:nvPicPr>
        <p:blipFill>
          <a:blip r:embed="rId3" cstate="print"/>
          <a:srcRect l="24448" t="26755" r="17342" b="5722"/>
          <a:stretch>
            <a:fillRect/>
          </a:stretch>
        </p:blipFill>
        <p:spPr bwMode="auto">
          <a:xfrm>
            <a:off x="3278346" y="925513"/>
            <a:ext cx="2651244" cy="2108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5898" y="1666552"/>
            <a:ext cx="6342869" cy="1618927"/>
          </a:xfrm>
        </p:spPr>
        <p:txBody>
          <a:bodyPr/>
          <a:lstStyle/>
          <a:p>
            <a:r>
              <a:rPr lang="en-US" altLang="zh-CN" sz="4400" dirty="0" smtClean="0">
                <a:latin typeface="微软雅黑" pitchFamily="34" charset="-122"/>
                <a:ea typeface="微软雅黑" pitchFamily="34" charset="-122"/>
              </a:rPr>
              <a:t>Java</a:t>
            </a:r>
            <a:r>
              <a:rPr lang="zh-CN" altLang="en-US" sz="4400" dirty="0" smtClean="0">
                <a:latin typeface="微软雅黑" pitchFamily="34" charset="-122"/>
                <a:ea typeface="微软雅黑" pitchFamily="34" charset="-122"/>
              </a:rPr>
              <a:t>安全编码</a:t>
            </a:r>
            <a:r>
              <a:rPr lang="en-US" altLang="zh-CN" sz="4400" dirty="0" smtClean="0">
                <a:latin typeface="微软雅黑" pitchFamily="34" charset="-122"/>
                <a:ea typeface="微软雅黑" pitchFamily="34" charset="-122"/>
              </a:rPr>
              <a:t/>
            </a:r>
            <a:br>
              <a:rPr lang="en-US" altLang="zh-CN" sz="4400" dirty="0" smtClean="0">
                <a:latin typeface="微软雅黑" pitchFamily="34" charset="-122"/>
                <a:ea typeface="微软雅黑" pitchFamily="34" charset="-122"/>
              </a:rPr>
            </a:br>
            <a:r>
              <a:rPr lang="en-US" altLang="zh-CN" sz="4400" dirty="0" smtClean="0">
                <a:latin typeface="微软雅黑" pitchFamily="34" charset="-122"/>
                <a:ea typeface="微软雅黑" pitchFamily="34" charset="-122"/>
              </a:rPr>
              <a:t>                    </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其他</a:t>
            </a:r>
            <a:endParaRPr lang="en-US" altLang="zh-CN" sz="2800"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13710"/>
            <a:ext cx="8066635" cy="438553"/>
          </a:xfrm>
        </p:spPr>
        <p:txBody>
          <a:bodyPr lIns="68553" tIns="34276" rIns="68553" bIns="34276" anchor="ctr">
            <a:spAutoFit/>
          </a:bodyPr>
          <a:lstStyle/>
          <a:p>
            <a:r>
              <a:rPr lang="zh-CN" altLang="en-US" sz="2400" dirty="0" smtClean="0">
                <a:cs typeface="+mn-cs"/>
              </a:rPr>
              <a:t>使用强随机数</a:t>
            </a:r>
            <a:endParaRPr lang="zh-CN" altLang="en-US" sz="2400" dirty="0">
              <a:cs typeface="+mn-cs"/>
            </a:endParaRPr>
          </a:p>
        </p:txBody>
      </p:sp>
      <p:sp>
        <p:nvSpPr>
          <p:cNvPr id="8" name="矩形 7"/>
          <p:cNvSpPr/>
          <p:nvPr/>
        </p:nvSpPr>
        <p:spPr>
          <a:xfrm>
            <a:off x="4035290" y="2089793"/>
            <a:ext cx="3661691" cy="1384995"/>
          </a:xfrm>
          <a:prstGeom prst="rect">
            <a:avLst/>
          </a:prstGeom>
          <a:ln>
            <a:solidFill>
              <a:schemeClr val="accent2"/>
            </a:solidFill>
          </a:ln>
        </p:spPr>
        <p:txBody>
          <a:bodyPr wrap="square">
            <a:spAutoFit/>
          </a:bodyPr>
          <a:lstStyle/>
          <a:p>
            <a:pPr marL="0" lvl="2" indent="174625">
              <a:lnSpc>
                <a:spcPct val="120000"/>
              </a:lnSpc>
              <a:buClr>
                <a:srgbClr val="777777"/>
              </a:buClr>
              <a:buSzPct val="60000"/>
              <a:buFont typeface="Wingdings" pitchFamily="2" charset="2"/>
              <a:buChar char="p"/>
            </a:pPr>
            <a:r>
              <a:rPr lang="en-US" altLang="zh-CN" sz="1400" dirty="0" smtClean="0">
                <a:latin typeface="微软雅黑" pitchFamily="34" charset="-122"/>
                <a:ea typeface="微软雅黑" pitchFamily="34" charset="-122"/>
                <a:cs typeface="Courier New" pitchFamily="49" charset="0"/>
              </a:rPr>
              <a:t>Session</a:t>
            </a:r>
            <a:r>
              <a:rPr lang="zh-CN" altLang="en-US" sz="1400" dirty="0" smtClean="0">
                <a:latin typeface="微软雅黑" pitchFamily="34" charset="-122"/>
                <a:ea typeface="微软雅黑" pitchFamily="34" charset="-122"/>
                <a:cs typeface="Courier New" pitchFamily="49" charset="0"/>
              </a:rPr>
              <a:t>被伪造</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cs typeface="Courier New" pitchFamily="49" charset="0"/>
              </a:rPr>
              <a:t>挑战算法或安全密钥被破解</a:t>
            </a:r>
            <a:r>
              <a:rPr lang="en-US" altLang="zh-CN" sz="1400" dirty="0" smtClean="0">
                <a:latin typeface="微软雅黑" pitchFamily="34" charset="-122"/>
                <a:ea typeface="微软雅黑" pitchFamily="34" charset="-122"/>
                <a:cs typeface="Courier New" pitchFamily="49" charset="0"/>
              </a:rPr>
              <a:t>,</a:t>
            </a:r>
            <a:r>
              <a:rPr lang="zh-CN" altLang="en-US" sz="1400" dirty="0" smtClean="0">
                <a:latin typeface="微软雅黑" pitchFamily="34" charset="-122"/>
                <a:ea typeface="微软雅黑" pitchFamily="34" charset="-122"/>
                <a:cs typeface="Courier New" pitchFamily="49" charset="0"/>
              </a:rPr>
              <a:t>安全验证失效</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zh-CN" sz="1400" dirty="0" smtClean="0">
                <a:latin typeface="微软雅黑" pitchFamily="34" charset="-122"/>
                <a:ea typeface="微软雅黑" pitchFamily="34" charset="-122"/>
                <a:cs typeface="Courier New" pitchFamily="49" charset="0"/>
              </a:rPr>
              <a:t>验证</a:t>
            </a:r>
            <a:r>
              <a:rPr lang="zh-CN" altLang="en-US" sz="1400" dirty="0" smtClean="0">
                <a:latin typeface="微软雅黑" pitchFamily="34" charset="-122"/>
                <a:ea typeface="微软雅黑" pitchFamily="34" charset="-122"/>
                <a:cs typeface="Courier New" pitchFamily="49" charset="0"/>
              </a:rPr>
              <a:t>码可预知，账号密码被暴力破解</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cs typeface="Courier New" pitchFamily="49" charset="0"/>
              </a:rPr>
              <a:t>敏感数据文件未授权访问</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cs typeface="Courier New" pitchFamily="49" charset="0"/>
              </a:rPr>
              <a:t>密钥被窃取</a:t>
            </a:r>
            <a:endParaRPr lang="en-US" altLang="zh-CN" sz="1400" dirty="0" smtClean="0">
              <a:latin typeface="微软雅黑" pitchFamily="34" charset="-122"/>
              <a:ea typeface="微软雅黑" pitchFamily="34" charset="-122"/>
              <a:cs typeface="Courier New" pitchFamily="49" charset="0"/>
            </a:endParaRPr>
          </a:p>
        </p:txBody>
      </p:sp>
      <p:sp>
        <p:nvSpPr>
          <p:cNvPr id="9" name="矩形 8"/>
          <p:cNvSpPr/>
          <p:nvPr/>
        </p:nvSpPr>
        <p:spPr>
          <a:xfrm>
            <a:off x="441769" y="1070077"/>
            <a:ext cx="5607339" cy="683264"/>
          </a:xfrm>
          <a:prstGeom prst="rect">
            <a:avLst/>
          </a:prstGeom>
        </p:spPr>
        <p:txBody>
          <a:bodyPr wrap="square">
            <a:spAutoFit/>
          </a:bodyPr>
          <a:lstStyle/>
          <a:p>
            <a:pPr marL="0" lvl="2">
              <a:lnSpc>
                <a:spcPct val="120000"/>
              </a:lnSpc>
              <a:buClr>
                <a:srgbClr val="777777"/>
              </a:buClr>
              <a:buSzPct val="60000"/>
            </a:pPr>
            <a:r>
              <a:rPr lang="zh-CN" altLang="en-US" sz="1600" dirty="0" smtClean="0">
                <a:latin typeface="微软雅黑" pitchFamily="34" charset="-122"/>
                <a:ea typeface="微软雅黑" pitchFamily="34" charset="-122"/>
              </a:rPr>
              <a:t>伪随机数易被攻击者破解而找到其数序生成规律，伪随机数不能用于安全敏感应用，</a:t>
            </a:r>
            <a:r>
              <a:rPr lang="zh-CN" altLang="en-US" sz="1600" dirty="0" smtClean="0">
                <a:latin typeface="微软雅黑" pitchFamily="34" charset="-122"/>
                <a:ea typeface="微软雅黑" pitchFamily="34" charset="-122"/>
                <a:cs typeface="Courier New" pitchFamily="49" charset="0"/>
              </a:rPr>
              <a:t>常见安全敏感应用：</a:t>
            </a:r>
            <a:endParaRPr lang="en-US" altLang="zh-CN" sz="1600" dirty="0" smtClean="0">
              <a:latin typeface="微软雅黑" pitchFamily="34" charset="-122"/>
              <a:ea typeface="微软雅黑" pitchFamily="34" charset="-122"/>
              <a:cs typeface="Courier New" pitchFamily="49" charset="0"/>
            </a:endParaRPr>
          </a:p>
        </p:txBody>
      </p:sp>
      <p:sp>
        <p:nvSpPr>
          <p:cNvPr id="10" name="TextBox 9"/>
          <p:cNvSpPr txBox="1"/>
          <p:nvPr/>
        </p:nvSpPr>
        <p:spPr>
          <a:xfrm>
            <a:off x="588302" y="2091048"/>
            <a:ext cx="2492881" cy="1384995"/>
          </a:xfrm>
          <a:prstGeom prst="rect">
            <a:avLst/>
          </a:prstGeom>
          <a:noFill/>
          <a:ln>
            <a:solidFill>
              <a:schemeClr val="accent2"/>
            </a:solidFill>
          </a:ln>
        </p:spPr>
        <p:txBody>
          <a:bodyPr wrap="square" rtlCol="0">
            <a:spAutoFit/>
          </a:bodyPr>
          <a:lstStyle/>
          <a:p>
            <a:pPr marL="0" lvl="2" indent="174625">
              <a:lnSpc>
                <a:spcPct val="120000"/>
              </a:lnSpc>
              <a:buClr>
                <a:srgbClr val="777777"/>
              </a:buClr>
              <a:buSzPct val="60000"/>
              <a:buFont typeface="Wingdings" pitchFamily="2" charset="2"/>
              <a:buChar char="p"/>
            </a:pPr>
            <a:r>
              <a:rPr lang="en-US" altLang="zh-CN" sz="1400" dirty="0" smtClean="0">
                <a:latin typeface="微软雅黑" pitchFamily="34" charset="-122"/>
                <a:ea typeface="微软雅黑" pitchFamily="34" charset="-122"/>
                <a:cs typeface="Courier New" pitchFamily="49" charset="0"/>
              </a:rPr>
              <a:t>SessionID</a:t>
            </a:r>
            <a:r>
              <a:rPr lang="zh-CN" altLang="zh-CN" sz="1400" dirty="0" smtClean="0">
                <a:latin typeface="微软雅黑" pitchFamily="34" charset="-122"/>
                <a:ea typeface="微软雅黑" pitchFamily="34" charset="-122"/>
                <a:cs typeface="Courier New" pitchFamily="49" charset="0"/>
              </a:rPr>
              <a:t>的生成</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zh-CN" sz="1400" dirty="0" smtClean="0">
                <a:latin typeface="微软雅黑" pitchFamily="34" charset="-122"/>
                <a:ea typeface="微软雅黑" pitchFamily="34" charset="-122"/>
                <a:cs typeface="Courier New" pitchFamily="49" charset="0"/>
              </a:rPr>
              <a:t>挑战算法中的随机数生成</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zh-CN" sz="1400" dirty="0" smtClean="0">
                <a:latin typeface="微软雅黑" pitchFamily="34" charset="-122"/>
                <a:ea typeface="微软雅黑" pitchFamily="34" charset="-122"/>
                <a:cs typeface="Courier New" pitchFamily="49" charset="0"/>
              </a:rPr>
              <a:t>验证码的随机数生成</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zh-CN" sz="1400" dirty="0" smtClean="0">
                <a:latin typeface="微软雅黑" pitchFamily="34" charset="-122"/>
                <a:ea typeface="微软雅黑" pitchFamily="34" charset="-122"/>
                <a:cs typeface="Courier New" pitchFamily="49" charset="0"/>
              </a:rPr>
              <a:t>生成</a:t>
            </a:r>
            <a:r>
              <a:rPr lang="zh-CN" altLang="en-US" sz="1400" dirty="0" smtClean="0">
                <a:latin typeface="微软雅黑" pitchFamily="34" charset="-122"/>
                <a:ea typeface="微软雅黑" pitchFamily="34" charset="-122"/>
                <a:cs typeface="Courier New" pitchFamily="49" charset="0"/>
              </a:rPr>
              <a:t>重要随机文件的文件名</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zh-CN" sz="1400" dirty="0" smtClean="0">
                <a:latin typeface="微软雅黑" pitchFamily="34" charset="-122"/>
                <a:ea typeface="微软雅黑" pitchFamily="34" charset="-122"/>
                <a:cs typeface="Courier New" pitchFamily="49" charset="0"/>
              </a:rPr>
              <a:t>生成密钥相关的随机数生成</a:t>
            </a:r>
            <a:endParaRPr lang="en-US" altLang="zh-CN" sz="1400" dirty="0" smtClean="0">
              <a:latin typeface="微软雅黑" pitchFamily="34" charset="-122"/>
              <a:ea typeface="微软雅黑" pitchFamily="34" charset="-122"/>
              <a:cs typeface="Courier New" pitchFamily="49" charset="0"/>
            </a:endParaRPr>
          </a:p>
        </p:txBody>
      </p:sp>
      <p:pic>
        <p:nvPicPr>
          <p:cNvPr id="13" name="Picture 9" descr="http://t3.gstatic.com/images?q=tbn:ANd9GcSdCYnHD_fc2jfYlD_88-_ynCGmfp5SUEOxusJHtTjAoDAUUoLtiw"/>
          <p:cNvPicPr>
            <a:picLocks noChangeAspect="1" noChangeArrowheads="1"/>
          </p:cNvPicPr>
          <p:nvPr/>
        </p:nvPicPr>
        <p:blipFill>
          <a:blip r:embed="rId3" cstate="print"/>
          <a:srcRect/>
          <a:stretch>
            <a:fillRect/>
          </a:stretch>
        </p:blipFill>
        <p:spPr bwMode="auto">
          <a:xfrm>
            <a:off x="6440993" y="920310"/>
            <a:ext cx="2198182" cy="1021494"/>
          </a:xfrm>
          <a:prstGeom prst="rect">
            <a:avLst/>
          </a:prstGeom>
          <a:noFill/>
        </p:spPr>
      </p:pic>
      <p:sp>
        <p:nvSpPr>
          <p:cNvPr id="14" name="TextBox 13"/>
          <p:cNvSpPr txBox="1"/>
          <p:nvPr/>
        </p:nvSpPr>
        <p:spPr>
          <a:xfrm>
            <a:off x="3081183" y="2301169"/>
            <a:ext cx="954107"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不安全随机</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数易导致</a:t>
            </a:r>
            <a:endParaRPr lang="zh-CN" altLang="en-US" sz="1200" dirty="0">
              <a:latin typeface="微软雅黑" pitchFamily="34" charset="-122"/>
              <a:ea typeface="微软雅黑" pitchFamily="34" charset="-122"/>
            </a:endParaRPr>
          </a:p>
        </p:txBody>
      </p:sp>
      <p:cxnSp>
        <p:nvCxnSpPr>
          <p:cNvPr id="16" name="直接箭头连接符 15"/>
          <p:cNvCxnSpPr>
            <a:stCxn id="10" idx="3"/>
            <a:endCxn id="8" idx="1"/>
          </p:cNvCxnSpPr>
          <p:nvPr/>
        </p:nvCxnSpPr>
        <p:spPr bwMode="auto">
          <a:xfrm flipV="1">
            <a:off x="3081183" y="2782291"/>
            <a:ext cx="954107" cy="1255"/>
          </a:xfrm>
          <a:prstGeom prst="straightConnector1">
            <a:avLst/>
          </a:prstGeom>
          <a:noFill/>
          <a:ln>
            <a:solidFill>
              <a:schemeClr val="accent2"/>
            </a:solidFill>
            <a:tailEnd type="arrow"/>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503238" y="3641011"/>
            <a:ext cx="8135937" cy="683264"/>
          </a:xfrm>
          <a:prstGeom prst="rect">
            <a:avLst/>
          </a:prstGeom>
          <a:noFill/>
        </p:spPr>
        <p:txBody>
          <a:bodyPr wrap="square" rtlCol="0">
            <a:spAutoFit/>
          </a:bodyPr>
          <a:lstStyle/>
          <a:p>
            <a:pPr>
              <a:lnSpc>
                <a:spcPct val="120000"/>
              </a:lnSpc>
            </a:pPr>
            <a:r>
              <a:rPr lang="zh-CN" altLang="en-US" sz="1600" dirty="0" smtClean="0">
                <a:latin typeface="微软雅黑" pitchFamily="34" charset="-122"/>
                <a:ea typeface="微软雅黑" pitchFamily="34" charset="-122"/>
              </a:rPr>
              <a:t>对于安全敏感应用，应该使用强随机数，在</a:t>
            </a:r>
            <a:r>
              <a:rPr lang="en-US" altLang="zh-CN" sz="1600" dirty="0" smtClean="0">
                <a:latin typeface="微软雅黑" pitchFamily="34" charset="-122"/>
                <a:ea typeface="微软雅黑" pitchFamily="34" charset="-122"/>
              </a:rPr>
              <a:t>Java</a:t>
            </a:r>
            <a:r>
              <a:rPr lang="zh-CN" altLang="en-US" sz="1600" dirty="0" smtClean="0">
                <a:latin typeface="微软雅黑" pitchFamily="34" charset="-122"/>
                <a:ea typeface="微软雅黑" pitchFamily="34" charset="-122"/>
              </a:rPr>
              <a:t>中使用</a:t>
            </a:r>
            <a:r>
              <a:rPr lang="en-US" altLang="zh-CN" sz="1600" dirty="0" smtClean="0">
                <a:latin typeface="微软雅黑" pitchFamily="34" charset="-122"/>
                <a:ea typeface="微软雅黑" pitchFamily="34" charset="-122"/>
              </a:rPr>
              <a:t>java.security.SecureRandom</a:t>
            </a:r>
            <a:r>
              <a:rPr lang="zh-CN" altLang="en-US" sz="1600" dirty="0" smtClean="0">
                <a:latin typeface="微软雅黑" pitchFamily="34" charset="-122"/>
                <a:ea typeface="微软雅黑" pitchFamily="34" charset="-122"/>
              </a:rPr>
              <a:t>类来生成强随机数，而</a:t>
            </a:r>
            <a:r>
              <a:rPr lang="en-US" altLang="zh-CN" sz="1600" dirty="0" smtClean="0">
                <a:latin typeface="微软雅黑" pitchFamily="34" charset="-122"/>
                <a:ea typeface="微软雅黑" pitchFamily="34" charset="-122"/>
              </a:rPr>
              <a:t>java.util.Random</a:t>
            </a:r>
            <a:r>
              <a:rPr lang="zh-CN" altLang="en-US" sz="1600" dirty="0" smtClean="0">
                <a:latin typeface="微软雅黑" pitchFamily="34" charset="-122"/>
                <a:ea typeface="微软雅黑" pitchFamily="34" charset="-122"/>
              </a:rPr>
              <a:t>只能生成伪随机数。</a:t>
            </a:r>
            <a:endParaRPr lang="zh-CN" altLang="en-US" sz="16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33166"/>
            <a:ext cx="8066635" cy="438553"/>
          </a:xfrm>
        </p:spPr>
        <p:txBody>
          <a:bodyPr lIns="68553" tIns="34276" rIns="68553" bIns="34276" anchor="ctr">
            <a:spAutoFit/>
          </a:bodyPr>
          <a:lstStyle/>
          <a:p>
            <a:r>
              <a:rPr lang="zh-CN" altLang="en-US" sz="2400" dirty="0" smtClean="0">
                <a:cs typeface="+mn-cs"/>
              </a:rPr>
              <a:t>业界案例</a:t>
            </a:r>
            <a:r>
              <a:rPr lang="en-US" altLang="zh-CN" sz="2400" dirty="0" smtClean="0">
                <a:cs typeface="+mn-cs"/>
              </a:rPr>
              <a:t>-Jetty</a:t>
            </a:r>
            <a:r>
              <a:rPr lang="zh-CN" altLang="en-US" sz="2400" dirty="0" smtClean="0">
                <a:cs typeface="+mn-cs"/>
              </a:rPr>
              <a:t>使用</a:t>
            </a:r>
            <a:r>
              <a:rPr lang="en-US" altLang="zh-CN" sz="2400" dirty="0" smtClean="0">
                <a:cs typeface="+mn-cs"/>
              </a:rPr>
              <a:t>Random</a:t>
            </a:r>
            <a:r>
              <a:rPr lang="zh-CN" altLang="en-US" sz="2400" dirty="0" smtClean="0">
                <a:cs typeface="+mn-cs"/>
              </a:rPr>
              <a:t>来生成可预测的会话</a:t>
            </a:r>
            <a:r>
              <a:rPr lang="en-US" altLang="zh-CN" sz="2400" dirty="0" smtClean="0">
                <a:cs typeface="+mn-cs"/>
              </a:rPr>
              <a:t>ID</a:t>
            </a:r>
            <a:endParaRPr lang="zh-CN" altLang="en-US" sz="2400" dirty="0">
              <a:cs typeface="+mn-cs"/>
            </a:endParaRPr>
          </a:p>
        </p:txBody>
      </p:sp>
      <p:sp>
        <p:nvSpPr>
          <p:cNvPr id="3" name="内容占位符 2"/>
          <p:cNvSpPr>
            <a:spLocks noGrp="1"/>
          </p:cNvSpPr>
          <p:nvPr>
            <p:ph idx="1"/>
          </p:nvPr>
        </p:nvSpPr>
        <p:spPr>
          <a:xfrm>
            <a:off x="474053" y="867145"/>
            <a:ext cx="8165121" cy="1454226"/>
          </a:xfrm>
        </p:spPr>
        <p:txBody>
          <a:bodyPr wrap="square">
            <a:spAutoFit/>
          </a:bodyPr>
          <a:lstStyle/>
          <a:p>
            <a:pPr marL="0" lvl="2" indent="0">
              <a:lnSpc>
                <a:spcPct val="120000"/>
              </a:lnSpc>
              <a:buClr>
                <a:srgbClr val="777777"/>
              </a:buClr>
              <a:buSzPct val="60000"/>
              <a:buNone/>
            </a:pPr>
            <a:r>
              <a:rPr lang="zh-CN" altLang="en-US" kern="1200" dirty="0" smtClean="0"/>
              <a:t>漏洞描述：</a:t>
            </a:r>
            <a:r>
              <a:rPr lang="en-US" altLang="zh-CN" kern="1200" dirty="0" smtClean="0"/>
              <a:t>Jetty HTTP Server</a:t>
            </a:r>
            <a:r>
              <a:rPr lang="zh-CN" altLang="en-US" kern="1200" dirty="0" smtClean="0"/>
              <a:t>在</a:t>
            </a:r>
            <a:r>
              <a:rPr lang="en-US" altLang="zh-CN" kern="1200" dirty="0" smtClean="0"/>
              <a:t>4.2.27</a:t>
            </a:r>
            <a:r>
              <a:rPr lang="zh-CN" altLang="en-US" kern="1200" dirty="0" smtClean="0"/>
              <a:t>，</a:t>
            </a:r>
            <a:r>
              <a:rPr lang="en-US" altLang="zh-CN" kern="1200" dirty="0" smtClean="0"/>
              <a:t>5.1</a:t>
            </a:r>
            <a:r>
              <a:rPr lang="zh-CN" altLang="en-US" kern="1200" dirty="0" smtClean="0"/>
              <a:t>至</a:t>
            </a:r>
            <a:r>
              <a:rPr lang="en-US" altLang="zh-CN" kern="1200" dirty="0" smtClean="0"/>
              <a:t>5.1.12</a:t>
            </a:r>
            <a:r>
              <a:rPr lang="zh-CN" altLang="en-US" kern="1200" dirty="0" smtClean="0"/>
              <a:t>，</a:t>
            </a:r>
            <a:r>
              <a:rPr lang="en-US" altLang="zh-CN" kern="1200" dirty="0" smtClean="0"/>
              <a:t>6.0</a:t>
            </a:r>
            <a:r>
              <a:rPr lang="zh-CN" altLang="en-US" kern="1200" dirty="0" smtClean="0"/>
              <a:t>至</a:t>
            </a:r>
            <a:r>
              <a:rPr lang="en-US" altLang="zh-CN" kern="1200" dirty="0" smtClean="0"/>
              <a:t>6.0.2</a:t>
            </a:r>
            <a:r>
              <a:rPr lang="zh-CN" altLang="en-US" kern="1200" dirty="0" smtClean="0"/>
              <a:t>，以及</a:t>
            </a:r>
            <a:r>
              <a:rPr lang="en-US" altLang="zh-CN" kern="1200" dirty="0" smtClean="0"/>
              <a:t>6.1</a:t>
            </a:r>
            <a:r>
              <a:rPr lang="zh-CN" altLang="en-US" kern="1200" dirty="0" smtClean="0"/>
              <a:t>至</a:t>
            </a:r>
            <a:r>
              <a:rPr lang="en-US" altLang="zh-CN" kern="1200" dirty="0" smtClean="0"/>
              <a:t>6.1.3</a:t>
            </a:r>
            <a:r>
              <a:rPr lang="zh-CN" altLang="en-US" kern="1200" dirty="0" smtClean="0"/>
              <a:t>使用</a:t>
            </a:r>
            <a:r>
              <a:rPr lang="en-US" altLang="zh-CN" kern="1200" dirty="0" smtClean="0"/>
              <a:t>java.util.Random</a:t>
            </a:r>
            <a:r>
              <a:rPr lang="zh-CN" altLang="en-US" kern="1200" dirty="0" smtClean="0"/>
              <a:t>来生成可预测的会话</a:t>
            </a:r>
            <a:r>
              <a:rPr lang="en-US" altLang="zh-CN" kern="1200" dirty="0" smtClean="0"/>
              <a:t>ID</a:t>
            </a:r>
            <a:r>
              <a:rPr lang="zh-CN" altLang="en-US" kern="1200" dirty="0" smtClean="0"/>
              <a:t>。攻击者通过暴力的方式猜出会话</a:t>
            </a:r>
            <a:r>
              <a:rPr lang="en-US" altLang="zh-CN" kern="1200" dirty="0" smtClean="0"/>
              <a:t>ID</a:t>
            </a:r>
            <a:r>
              <a:rPr lang="zh-CN" altLang="en-US" kern="1200" dirty="0" smtClean="0"/>
              <a:t>，绕过认证，并可能实施跨站请求伪造攻击。</a:t>
            </a:r>
            <a:endParaRPr lang="en-US" altLang="zh-CN" kern="1200" dirty="0" smtClean="0"/>
          </a:p>
          <a:p>
            <a:pPr marL="0" lvl="2" indent="0">
              <a:lnSpc>
                <a:spcPct val="120000"/>
              </a:lnSpc>
              <a:buClr>
                <a:srgbClr val="777777"/>
              </a:buClr>
              <a:buSzPct val="60000"/>
              <a:buNone/>
            </a:pPr>
            <a:r>
              <a:rPr lang="zh-CN" altLang="en-US" kern="1200" dirty="0" smtClean="0"/>
              <a:t>主要影响：非授权访问，破坏机密性、完整性、可用性，信息暴露，拒绝服务</a:t>
            </a:r>
            <a:endParaRPr lang="zh-CN" altLang="en-US" kern="1200" dirty="0"/>
          </a:p>
        </p:txBody>
      </p:sp>
      <p:pic>
        <p:nvPicPr>
          <p:cNvPr id="514049" name="Picture 1"/>
          <p:cNvPicPr>
            <a:picLocks noChangeAspect="1" noChangeArrowheads="1"/>
          </p:cNvPicPr>
          <p:nvPr/>
        </p:nvPicPr>
        <p:blipFill>
          <a:blip r:embed="rId3" cstate="print"/>
          <a:srcRect/>
          <a:stretch>
            <a:fillRect/>
          </a:stretch>
        </p:blipFill>
        <p:spPr bwMode="auto">
          <a:xfrm>
            <a:off x="746430" y="2347987"/>
            <a:ext cx="7632700" cy="2106644"/>
          </a:xfrm>
          <a:prstGeom prst="rect">
            <a:avLst/>
          </a:prstGeom>
          <a:noFill/>
          <a:ln w="9525">
            <a:noFill/>
            <a:miter lim="800000"/>
            <a:headEnd/>
            <a:tailEnd/>
          </a:ln>
        </p:spPr>
      </p:pic>
      <p:pic>
        <p:nvPicPr>
          <p:cNvPr id="692226" name="Picture 2" descr="http://t1.gstatic.com/images?q=tbn:ANd9GcTrrLjfh3vyA5Q11tO1k-axI6Z9YfYP2jpe404zW3uOqTk7sxo0"/>
          <p:cNvPicPr>
            <a:picLocks noChangeAspect="1" noChangeArrowheads="1"/>
          </p:cNvPicPr>
          <p:nvPr/>
        </p:nvPicPr>
        <p:blipFill>
          <a:blip r:embed="rId4" cstate="print"/>
          <a:srcRect/>
          <a:stretch>
            <a:fillRect/>
          </a:stretch>
        </p:blipFill>
        <p:spPr bwMode="auto">
          <a:xfrm>
            <a:off x="5426372" y="2469539"/>
            <a:ext cx="2952254" cy="486054"/>
          </a:xfrm>
          <a:prstGeom prst="rect">
            <a:avLst/>
          </a:prstGeo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13710"/>
            <a:ext cx="8066635" cy="438553"/>
          </a:xfrm>
        </p:spPr>
        <p:txBody>
          <a:bodyPr lIns="68553" tIns="34276" rIns="68553" bIns="34276" anchor="ctr">
            <a:spAutoFit/>
          </a:bodyPr>
          <a:lstStyle/>
          <a:p>
            <a:r>
              <a:rPr lang="zh-CN" altLang="en-US" sz="2400" dirty="0" smtClean="0">
                <a:cs typeface="+mn-cs"/>
              </a:rPr>
              <a:t>正反示例</a:t>
            </a:r>
          </a:p>
        </p:txBody>
      </p:sp>
      <p:sp>
        <p:nvSpPr>
          <p:cNvPr id="86017" name="Rectangle 1"/>
          <p:cNvSpPr>
            <a:spLocks noChangeArrowheads="1"/>
          </p:cNvSpPr>
          <p:nvPr/>
        </p:nvSpPr>
        <p:spPr bwMode="auto">
          <a:xfrm>
            <a:off x="503238" y="1158885"/>
            <a:ext cx="4088217" cy="2308324"/>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错误示例</a:t>
            </a:r>
            <a:endParaRPr lang="en-US" altLang="zh-CN" sz="1200" dirty="0" smtClean="0">
              <a:solidFill>
                <a:srgbClr val="000000"/>
              </a:solidFill>
              <a:latin typeface="微软雅黑" pitchFamily="34" charset="-122"/>
              <a:ea typeface="微软雅黑" pitchFamily="34" charset="-122"/>
              <a:cs typeface="Courier New" pitchFamily="49" charset="0"/>
            </a:endParaRPr>
          </a:p>
          <a:p>
            <a:r>
              <a:rPr lang="en-US" altLang="zh-CN" sz="1200" dirty="0" smtClean="0">
                <a:solidFill>
                  <a:srgbClr val="000000"/>
                </a:solidFill>
                <a:latin typeface="微软雅黑" pitchFamily="34" charset="-122"/>
                <a:ea typeface="微软雅黑" pitchFamily="34" charset="-122"/>
                <a:cs typeface="Courier New" pitchFamily="49" charset="0"/>
              </a:rPr>
              <a:t>Import java.util.Random;</a:t>
            </a:r>
          </a:p>
          <a:p>
            <a:r>
              <a:rPr lang="en-US" altLang="zh-CN" sz="1200" dirty="0" smtClean="0">
                <a:solidFill>
                  <a:srgbClr val="3F7F5F"/>
                </a:solidFill>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Random number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Random(123L);</a:t>
            </a:r>
            <a:endParaRPr kumimoji="0" lang="en-US" altLang="zh-CN" sz="12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for</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int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i = 0; i &lt; 20; i++)</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Generate random integer in the range [0, 20]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dirty="0" smtClean="0">
                <a:ln>
                  <a:noFill/>
                </a:ln>
                <a:solidFill>
                  <a:srgbClr val="7F0055"/>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int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n = number.nextInt(21);</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System.</a:t>
            </a:r>
            <a:r>
              <a:rPr kumimoji="0" lang="en-US" altLang="zh-CN" sz="1200" b="0" i="1"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out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.println(n);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6018" name="Rectangle 2"/>
          <p:cNvSpPr>
            <a:spLocks noChangeArrowheads="1"/>
          </p:cNvSpPr>
          <p:nvPr/>
        </p:nvSpPr>
        <p:spPr bwMode="auto">
          <a:xfrm>
            <a:off x="4708930" y="1157103"/>
            <a:ext cx="4016677" cy="3231654"/>
          </a:xfrm>
          <a:prstGeom prst="rect">
            <a:avLst/>
          </a:prstGeom>
          <a:solidFill>
            <a:srgbClr val="D9D9D9"/>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defTabSz="914400" eaLnBrk="1" latinLnBrk="0" hangingPunct="1">
              <a:lnSpc>
                <a:spcPct val="100000"/>
              </a:lnSpc>
              <a:buClrTx/>
              <a:buSzTx/>
              <a:buFontTx/>
              <a:buNone/>
              <a:tabLst/>
            </a:pPr>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正确示例</a:t>
            </a:r>
            <a:endParaRPr lang="en-US" altLang="zh-CN" sz="12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import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java.security.NoSuchAlgorithmException;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import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java.security.SecureRandom;</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static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main(String args[]){</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try</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SecureRandom number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b="1" dirty="0" smtClean="0">
                <a:solidFill>
                  <a:srgbClr val="000000"/>
                </a:solidFill>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SecureRandom.</a:t>
            </a:r>
            <a:r>
              <a:rPr kumimoji="0" lang="en-US" altLang="zh-CN" sz="1200" b="1" i="1"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getInstance</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2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"SHA1PRNG"</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Generate 20 integers 0..20</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for</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int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i = 0; i &lt; 20; i++)</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System.</a:t>
            </a:r>
            <a:r>
              <a:rPr kumimoji="0" lang="en-US" altLang="zh-CN" sz="1200" b="0" i="1"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out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.println(number.nextInt(21));</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catch</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(NoSuchAlgorithmException nsae){</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Forward to handler</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Rectangle 3"/>
          <p:cNvSpPr txBox="1">
            <a:spLocks noChangeArrowheads="1"/>
          </p:cNvSpPr>
          <p:nvPr/>
        </p:nvSpPr>
        <p:spPr bwMode="auto">
          <a:xfrm>
            <a:off x="373674" y="779223"/>
            <a:ext cx="4924796"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问题描述</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en-US" altLang="zh-CN" sz="1400" dirty="0" smtClean="0">
                <a:latin typeface="微软雅黑" pitchFamily="34" charset="-122"/>
                <a:ea typeface="微软雅黑" pitchFamily="34" charset="-122"/>
              </a:rPr>
              <a:t>java.util.Random</a:t>
            </a:r>
            <a:r>
              <a:rPr lang="zh-CN" altLang="en-US" sz="1400" dirty="0" smtClean="0">
                <a:latin typeface="微软雅黑" pitchFamily="34" charset="-122"/>
                <a:ea typeface="微软雅黑" pitchFamily="34" charset="-122"/>
              </a:rPr>
              <a:t>只是一个伪随机数生成器。</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9" name="矩形标注 8"/>
          <p:cNvSpPr/>
          <p:nvPr/>
        </p:nvSpPr>
        <p:spPr bwMode="auto">
          <a:xfrm>
            <a:off x="1193902" y="3671189"/>
            <a:ext cx="2506228" cy="826851"/>
          </a:xfrm>
          <a:prstGeom prst="wedgeRectCallout">
            <a:avLst>
              <a:gd name="adj1" fmla="val 117720"/>
              <a:gd name="adj2" fmla="val -19733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在安全敏感的应用中应该使用</a:t>
            </a:r>
            <a:r>
              <a:rPr lang="en-US" altLang="zh-CN" sz="1400" dirty="0" smtClean="0">
                <a:latin typeface="微软雅黑" pitchFamily="34" charset="-122"/>
                <a:ea typeface="微软雅黑" pitchFamily="34" charset="-122"/>
              </a:rPr>
              <a:t>java.security.SecureRandom</a:t>
            </a:r>
            <a:r>
              <a:rPr lang="zh-CN" altLang="en-US" sz="1400" dirty="0" smtClean="0">
                <a:latin typeface="微软雅黑" pitchFamily="34" charset="-122"/>
                <a:ea typeface="微软雅黑" pitchFamily="34" charset="-122"/>
              </a:rPr>
              <a:t>类来生成强随机数</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3238" y="1833927"/>
            <a:ext cx="6342869" cy="1102519"/>
          </a:xfrm>
        </p:spPr>
        <p:txBody>
          <a:bodyPr/>
          <a:lstStyle/>
          <a:p>
            <a:r>
              <a:rPr lang="en-US" altLang="zh-CN" sz="4400" dirty="0" smtClean="0">
                <a:latin typeface="微软雅黑" pitchFamily="34" charset="-122"/>
                <a:ea typeface="微软雅黑" pitchFamily="34" charset="-122"/>
              </a:rPr>
              <a:t>Java</a:t>
            </a:r>
            <a:r>
              <a:rPr lang="zh-CN" altLang="en-US" sz="4400" dirty="0" smtClean="0">
                <a:latin typeface="微软雅黑" pitchFamily="34" charset="-122"/>
                <a:ea typeface="微软雅黑" pitchFamily="34" charset="-122"/>
              </a:rPr>
              <a:t>安全编码</a:t>
            </a:r>
            <a:r>
              <a:rPr lang="en-US" altLang="zh-CN" sz="4000" dirty="0" smtClean="0">
                <a:latin typeface="微软雅黑" pitchFamily="34" charset="-122"/>
                <a:ea typeface="微软雅黑" pitchFamily="34" charset="-122"/>
              </a:rPr>
              <a:t/>
            </a:r>
            <a:br>
              <a:rPr lang="en-US" altLang="zh-CN" sz="4000" dirty="0" smtClean="0">
                <a:latin typeface="微软雅黑" pitchFamily="34" charset="-122"/>
                <a:ea typeface="微软雅黑" pitchFamily="34" charset="-122"/>
              </a:rPr>
            </a:br>
            <a:r>
              <a:rPr lang="en-US" altLang="zh-CN" sz="4000" dirty="0" smtClean="0">
                <a:latin typeface="微软雅黑" pitchFamily="34" charset="-122"/>
                <a:ea typeface="微软雅黑" pitchFamily="34" charset="-122"/>
              </a:rPr>
              <a:t>                      </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数据校验</a:t>
            </a:r>
            <a:endParaRPr lang="en-US" altLang="zh-CN" sz="2800"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防止将锁暴露给非信任代码</a:t>
            </a:r>
            <a:endParaRPr lang="zh-CN" altLang="en-US" sz="2400" dirty="0">
              <a:cs typeface="+mn-cs"/>
            </a:endParaRPr>
          </a:p>
        </p:txBody>
      </p:sp>
      <p:sp>
        <p:nvSpPr>
          <p:cNvPr id="3" name="内容占位符 2"/>
          <p:cNvSpPr>
            <a:spLocks noGrp="1"/>
          </p:cNvSpPr>
          <p:nvPr>
            <p:ph idx="1"/>
          </p:nvPr>
        </p:nvSpPr>
        <p:spPr>
          <a:xfrm>
            <a:off x="503238" y="1164499"/>
            <a:ext cx="7632700" cy="3282419"/>
          </a:xfrm>
        </p:spPr>
        <p:txBody>
          <a:bodyPr>
            <a:spAutoFit/>
          </a:bodyPr>
          <a:lstStyle/>
          <a:p>
            <a:pPr marL="174625" lvl="2" indent="-174625">
              <a:lnSpc>
                <a:spcPct val="120000"/>
              </a:lnSpc>
              <a:buClr>
                <a:srgbClr val="777777"/>
              </a:buClr>
              <a:buSzPct val="60000"/>
              <a:buFont typeface="Wingdings" pitchFamily="2" charset="2"/>
              <a:buChar char="l"/>
            </a:pPr>
            <a:r>
              <a:rPr lang="zh-CN" altLang="zh-CN" dirty="0" smtClean="0"/>
              <a:t>有两种方法来对共享变量的访问做同步：同步方法和同步块。</a:t>
            </a:r>
            <a:r>
              <a:rPr lang="zh-CN" altLang="en-US" dirty="0" smtClean="0"/>
              <a:t>声明为</a:t>
            </a:r>
            <a:r>
              <a:rPr lang="zh-CN" altLang="zh-CN" dirty="0" smtClean="0"/>
              <a:t>同步的方法以及在</a:t>
            </a:r>
            <a:r>
              <a:rPr lang="en-US" altLang="zh-CN" dirty="0" smtClean="0"/>
              <a:t>this</a:t>
            </a:r>
            <a:r>
              <a:rPr lang="zh-CN" altLang="zh-CN" dirty="0" smtClean="0"/>
              <a:t>引用上的同步块都使用对象自身的锁（隐式锁）。</a:t>
            </a:r>
            <a:endParaRPr lang="en-US" altLang="zh-CN" dirty="0" smtClean="0"/>
          </a:p>
          <a:p>
            <a:pPr marL="174625" lvl="2" indent="-174625">
              <a:lnSpc>
                <a:spcPct val="120000"/>
              </a:lnSpc>
              <a:buClr>
                <a:srgbClr val="777777"/>
              </a:buClr>
              <a:buSzPct val="60000"/>
              <a:buFont typeface="Wingdings" pitchFamily="2" charset="2"/>
              <a:buChar char="l"/>
            </a:pPr>
            <a:endParaRPr lang="en-US" altLang="zh-CN" dirty="0" smtClean="0"/>
          </a:p>
          <a:p>
            <a:pPr marL="174625" lvl="2" indent="-174625">
              <a:lnSpc>
                <a:spcPct val="120000"/>
              </a:lnSpc>
              <a:buClr>
                <a:srgbClr val="777777"/>
              </a:buClr>
              <a:buSzPct val="60000"/>
              <a:buFont typeface="Wingdings" pitchFamily="2" charset="2"/>
              <a:buChar char="l"/>
            </a:pPr>
            <a:r>
              <a:rPr lang="zh-CN" altLang="en-US" dirty="0" smtClean="0"/>
              <a:t>攻击</a:t>
            </a:r>
            <a:r>
              <a:rPr lang="zh-CN" altLang="zh-CN" dirty="0" smtClean="0"/>
              <a:t>者可以通过获取一个可访问类对象的隐式锁并无限期持有来该锁来触发条件竞争与死锁，进而引起拒绝服务（</a:t>
            </a:r>
            <a:r>
              <a:rPr lang="en-US" altLang="zh-CN" dirty="0" err="1" smtClean="0"/>
              <a:t>DoS</a:t>
            </a:r>
            <a:r>
              <a:rPr lang="zh-CN" altLang="zh-CN" dirty="0" smtClean="0"/>
              <a:t>）。</a:t>
            </a:r>
            <a:endParaRPr lang="en-US" altLang="zh-CN" dirty="0" smtClean="0"/>
          </a:p>
          <a:p>
            <a:pPr marL="174625" lvl="2" indent="-174625">
              <a:lnSpc>
                <a:spcPct val="120000"/>
              </a:lnSpc>
              <a:buClr>
                <a:srgbClr val="777777"/>
              </a:buClr>
              <a:buSzPct val="60000"/>
              <a:buFont typeface="Wingdings" pitchFamily="2" charset="2"/>
              <a:buChar char="l"/>
            </a:pPr>
            <a:endParaRPr lang="en-US" altLang="zh-CN" dirty="0" smtClean="0"/>
          </a:p>
          <a:p>
            <a:pPr marL="174625" lvl="2" indent="-174625">
              <a:lnSpc>
                <a:spcPct val="120000"/>
              </a:lnSpc>
              <a:buClr>
                <a:srgbClr val="777777"/>
              </a:buClr>
              <a:buSzPct val="60000"/>
              <a:buFont typeface="Wingdings" pitchFamily="2" charset="2"/>
              <a:buChar char="l"/>
            </a:pPr>
            <a:r>
              <a:rPr lang="zh-CN" altLang="zh-CN" dirty="0" smtClean="0"/>
              <a:t>当一个类</a:t>
            </a:r>
            <a:r>
              <a:rPr lang="zh-CN" altLang="en-US" dirty="0" smtClean="0"/>
              <a:t>的对象</a:t>
            </a:r>
            <a:r>
              <a:rPr lang="zh-CN" altLang="zh-CN" dirty="0" smtClean="0"/>
              <a:t>会暴露出去与非信任代码交互时，对这个类中的代码做同步应该使用私有不变对象锁</a:t>
            </a:r>
            <a:r>
              <a:rPr lang="en-US" altLang="zh-CN" dirty="0" smtClean="0"/>
              <a:t>(private lock object idiom)</a:t>
            </a:r>
            <a:r>
              <a:rPr lang="zh-CN" altLang="zh-CN" dirty="0" smtClean="0"/>
              <a:t>，使得攻击者无法获取到锁对象。</a:t>
            </a:r>
            <a:endParaRPr lang="en-US" altLang="zh-CN"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444896" y="2651622"/>
            <a:ext cx="4212361" cy="1938992"/>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正确示例</a:t>
            </a:r>
            <a:endParaRPr lang="en-US" altLang="zh-CN" sz="12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class</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SomeObject</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private</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final</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Object </a:t>
            </a:r>
            <a:r>
              <a:rPr kumimoji="0" lang="en-US" altLang="zh-CN" sz="1200" b="1" i="0"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lock</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Object();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changeValue()</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synchronized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lock</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lvl="0" eaLnBrk="0" hangingPunct="0"/>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lang="en-US" altLang="zh-CN" sz="1200" dirty="0" smtClean="0">
                <a:solidFill>
                  <a:srgbClr val="3F7F5F"/>
                </a:solidFill>
                <a:latin typeface="微软雅黑" pitchFamily="34" charset="-122"/>
                <a:ea typeface="微软雅黑" pitchFamily="34" charset="-122"/>
                <a:cs typeface="Courier New" pitchFamily="49" charset="0"/>
              </a:rPr>
              <a:t>// . . .</a:t>
            </a:r>
            <a:endPar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smtClean="0">
                <a:solidFill>
                  <a:srgbClr val="000000"/>
                </a:solidFill>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正反示例</a:t>
            </a:r>
          </a:p>
        </p:txBody>
      </p:sp>
      <p:sp>
        <p:nvSpPr>
          <p:cNvPr id="4" name="Rectangle 1"/>
          <p:cNvSpPr>
            <a:spLocks noGrp="1" noChangeArrowheads="1"/>
          </p:cNvSpPr>
          <p:nvPr>
            <p:ph idx="1"/>
          </p:nvPr>
        </p:nvSpPr>
        <p:spPr bwMode="auto">
          <a:xfrm>
            <a:off x="4436073" y="1038562"/>
            <a:ext cx="4212361" cy="1384995"/>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b="0" dirty="0" smtClean="0">
                <a:solidFill>
                  <a:srgbClr val="3F7F5F"/>
                </a:solidFill>
                <a:cs typeface="Courier New" pitchFamily="49" charset="0"/>
              </a:rPr>
              <a:t>//</a:t>
            </a:r>
            <a:r>
              <a:rPr lang="zh-CN" altLang="en-US" sz="1200" b="0" dirty="0" smtClean="0">
                <a:solidFill>
                  <a:srgbClr val="3F7F5F"/>
                </a:solidFill>
                <a:cs typeface="Courier New" pitchFamily="49" charset="0"/>
              </a:rPr>
              <a:t>错误示例</a:t>
            </a:r>
            <a:endParaRPr lang="en-US" altLang="zh-CN" sz="12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SomeObject</a:t>
            </a:r>
            <a:r>
              <a:rPr lang="en-US" altLang="zh-CN" sz="1200" dirty="0" smtClean="0"/>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3F7F5F"/>
                </a:solidFill>
                <a:effectLst/>
                <a:cs typeface="Courier New" pitchFamily="49" charset="0"/>
              </a:rPr>
              <a:t>// Locks on the object's monitor</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synchronized</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void</a:t>
            </a:r>
            <a:r>
              <a:rPr kumimoji="0" lang="en-US" altLang="zh-CN" sz="1200" b="0" i="0" u="none" strike="noStrike" cap="none" normalizeH="0" baseline="0" dirty="0" smtClean="0">
                <a:ln>
                  <a:noFill/>
                </a:ln>
                <a:solidFill>
                  <a:srgbClr val="000000"/>
                </a:solidFill>
                <a:effectLst/>
                <a:cs typeface="Courier New" pitchFamily="49" charset="0"/>
              </a:rPr>
              <a:t> changeValue(){</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3F7F5F"/>
                </a:solidFill>
                <a:effectLst/>
                <a:cs typeface="Courier New" pitchFamily="49" charset="0"/>
              </a:rPr>
              <a:t>// . . .</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 </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p:txBody>
      </p:sp>
      <p:sp>
        <p:nvSpPr>
          <p:cNvPr id="6" name="矩形标注 5"/>
          <p:cNvSpPr/>
          <p:nvPr/>
        </p:nvSpPr>
        <p:spPr bwMode="auto">
          <a:xfrm>
            <a:off x="388605" y="1084521"/>
            <a:ext cx="3776387" cy="1956392"/>
          </a:xfrm>
          <a:prstGeom prst="wedgeRectCallout">
            <a:avLst>
              <a:gd name="adj1" fmla="val 58246"/>
              <a:gd name="adj2" fmla="val -36922"/>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lvl="0" eaLnBrk="0" hangingPunct="0"/>
            <a:r>
              <a:rPr lang="zh-CN" altLang="en-US" sz="1200" dirty="0" smtClean="0">
                <a:latin typeface="微软雅黑" pitchFamily="34" charset="-122"/>
                <a:ea typeface="微软雅黑" pitchFamily="34" charset="-122"/>
                <a:cs typeface="Courier New" pitchFamily="49" charset="0"/>
              </a:rPr>
              <a:t>假设</a:t>
            </a:r>
            <a:r>
              <a:rPr lang="en-US" altLang="zh-CN" sz="1200" dirty="0" smtClean="0">
                <a:latin typeface="微软雅黑" pitchFamily="34" charset="-122"/>
                <a:ea typeface="微软雅黑" pitchFamily="34" charset="-122"/>
                <a:cs typeface="Courier New" pitchFamily="49" charset="0"/>
              </a:rPr>
              <a:t>SomeObject</a:t>
            </a:r>
            <a:r>
              <a:rPr lang="zh-CN" altLang="en-US" sz="1200" dirty="0" smtClean="0">
                <a:latin typeface="微软雅黑" pitchFamily="34" charset="-122"/>
                <a:ea typeface="微软雅黑" pitchFamily="34" charset="-122"/>
                <a:cs typeface="Courier New" pitchFamily="49" charset="0"/>
              </a:rPr>
              <a:t>类的对象可被非信任代码所获取，那么攻击者可通过下面的方式阻塞</a:t>
            </a:r>
            <a:r>
              <a:rPr lang="en-US" altLang="zh-CN" sz="1200" dirty="0" smtClean="0">
                <a:latin typeface="微软雅黑" pitchFamily="34" charset="-122"/>
                <a:ea typeface="微软雅黑" pitchFamily="34" charset="-122"/>
                <a:cs typeface="Courier New" pitchFamily="49" charset="0"/>
              </a:rPr>
              <a:t>changeValue()</a:t>
            </a:r>
            <a:r>
              <a:rPr lang="zh-CN" altLang="en-US" sz="1200" dirty="0" smtClean="0">
                <a:latin typeface="微软雅黑" pitchFamily="34" charset="-122"/>
                <a:ea typeface="微软雅黑" pitchFamily="34" charset="-122"/>
                <a:cs typeface="Courier New" pitchFamily="49" charset="0"/>
              </a:rPr>
              <a:t>的调用</a:t>
            </a:r>
            <a:endParaRPr lang="en-US" altLang="zh-CN" sz="1200" dirty="0" smtClean="0">
              <a:latin typeface="微软雅黑" pitchFamily="34" charset="-122"/>
              <a:ea typeface="微软雅黑" pitchFamily="34" charset="-122"/>
              <a:cs typeface="Courier New" pitchFamily="49" charset="0"/>
            </a:endParaRPr>
          </a:p>
          <a:p>
            <a:pPr lvl="0" eaLnBrk="0" hangingPunct="0"/>
            <a:r>
              <a:rPr lang="en-US" altLang="zh-CN" sz="1200" dirty="0" smtClean="0">
                <a:solidFill>
                  <a:srgbClr val="3F7F5F"/>
                </a:solidFill>
                <a:latin typeface="微软雅黑" pitchFamily="34" charset="-122"/>
                <a:ea typeface="微软雅黑" pitchFamily="34" charset="-122"/>
                <a:cs typeface="Courier New" pitchFamily="49" charset="0"/>
              </a:rPr>
              <a:t>// Untrusted code</a:t>
            </a:r>
            <a:endParaRPr lang="en-US" altLang="zh-CN" sz="1200" dirty="0" smtClean="0">
              <a:latin typeface="微软雅黑" pitchFamily="34" charset="-122"/>
              <a:ea typeface="微软雅黑" pitchFamily="34" charset="-122"/>
            </a:endParaRPr>
          </a:p>
          <a:p>
            <a:pPr lvl="0" eaLnBrk="0" hangingPunct="0"/>
            <a:r>
              <a:rPr lang="en-US" altLang="zh-CN" sz="1200" dirty="0" smtClean="0">
                <a:solidFill>
                  <a:srgbClr val="000000"/>
                </a:solidFill>
                <a:latin typeface="微软雅黑" pitchFamily="34" charset="-122"/>
                <a:ea typeface="微软雅黑" pitchFamily="34" charset="-122"/>
                <a:cs typeface="Courier New" pitchFamily="49" charset="0"/>
              </a:rPr>
              <a:t>SomeObject theObject = getTheObject();</a:t>
            </a:r>
            <a:endParaRPr lang="en-US" altLang="zh-CN" sz="1200" dirty="0" smtClean="0">
              <a:latin typeface="微软雅黑" pitchFamily="34" charset="-122"/>
              <a:ea typeface="微软雅黑" pitchFamily="34" charset="-122"/>
            </a:endParaRPr>
          </a:p>
          <a:p>
            <a:pPr lvl="0" eaLnBrk="0" hangingPunct="0"/>
            <a:r>
              <a:rPr lang="en-US" altLang="zh-CN" sz="1200" b="1" dirty="0" smtClean="0">
                <a:solidFill>
                  <a:srgbClr val="7F0055"/>
                </a:solidFill>
                <a:latin typeface="微软雅黑" pitchFamily="34" charset="-122"/>
                <a:ea typeface="微软雅黑" pitchFamily="34" charset="-122"/>
                <a:cs typeface="Courier New" pitchFamily="49" charset="0"/>
              </a:rPr>
              <a:t>synchronized</a:t>
            </a:r>
            <a:r>
              <a:rPr lang="en-US" altLang="zh-CN" sz="1200" dirty="0" smtClean="0">
                <a:solidFill>
                  <a:srgbClr val="000000"/>
                </a:solidFill>
                <a:latin typeface="微软雅黑" pitchFamily="34" charset="-122"/>
                <a:ea typeface="微软雅黑" pitchFamily="34" charset="-122"/>
                <a:cs typeface="Courier New" pitchFamily="49" charset="0"/>
              </a:rPr>
              <a:t> (theObject){</a:t>
            </a:r>
            <a:endParaRPr lang="en-US" altLang="zh-CN" sz="1200" dirty="0" smtClean="0">
              <a:latin typeface="微软雅黑" pitchFamily="34" charset="-122"/>
              <a:ea typeface="微软雅黑" pitchFamily="34" charset="-122"/>
            </a:endParaRPr>
          </a:p>
          <a:p>
            <a:pPr lvl="0" eaLnBrk="0" hangingPunct="0"/>
            <a:r>
              <a:rPr lang="en-US" altLang="zh-CN" sz="1200" b="1" dirty="0" smtClean="0">
                <a:solidFill>
                  <a:srgbClr val="7F0055"/>
                </a:solidFill>
                <a:latin typeface="微软雅黑" pitchFamily="34" charset="-122"/>
                <a:ea typeface="微软雅黑" pitchFamily="34" charset="-122"/>
                <a:cs typeface="Courier New" pitchFamily="49" charset="0"/>
              </a:rPr>
              <a:t>    while</a:t>
            </a:r>
            <a:r>
              <a:rPr lang="en-US" altLang="zh-CN" sz="1200" dirty="0" smtClean="0">
                <a:solidFill>
                  <a:srgbClr val="000000"/>
                </a:solidFill>
                <a:latin typeface="微软雅黑" pitchFamily="34" charset="-122"/>
                <a:ea typeface="微软雅黑" pitchFamily="34" charset="-122"/>
                <a:cs typeface="Courier New" pitchFamily="49" charset="0"/>
              </a:rPr>
              <a:t> (</a:t>
            </a:r>
            <a:r>
              <a:rPr lang="en-US" altLang="zh-CN" sz="1200" b="1" dirty="0" smtClean="0">
                <a:solidFill>
                  <a:srgbClr val="7F0055"/>
                </a:solidFill>
                <a:latin typeface="微软雅黑" pitchFamily="34" charset="-122"/>
                <a:ea typeface="微软雅黑" pitchFamily="34" charset="-122"/>
                <a:cs typeface="Courier New" pitchFamily="49" charset="0"/>
              </a:rPr>
              <a:t>true</a:t>
            </a:r>
            <a:r>
              <a:rPr lang="en-US" altLang="zh-CN" sz="1200" dirty="0" smtClean="0">
                <a:solidFill>
                  <a:srgbClr val="000000"/>
                </a:solidFill>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a:p>
            <a:pPr lvl="0" eaLnBrk="0" hangingPunct="0"/>
            <a:r>
              <a:rPr lang="en-US" altLang="zh-CN" sz="1200" dirty="0" smtClean="0">
                <a:solidFill>
                  <a:srgbClr val="000000"/>
                </a:solidFill>
                <a:latin typeface="微软雅黑" pitchFamily="34" charset="-122"/>
                <a:ea typeface="微软雅黑" pitchFamily="34" charset="-122"/>
                <a:cs typeface="Courier New" pitchFamily="49" charset="0"/>
              </a:rPr>
              <a:t>       Thread.</a:t>
            </a:r>
            <a:r>
              <a:rPr lang="en-US" altLang="zh-CN" sz="1200" i="1" dirty="0" smtClean="0">
                <a:solidFill>
                  <a:srgbClr val="000000"/>
                </a:solidFill>
                <a:latin typeface="微软雅黑" pitchFamily="34" charset="-122"/>
                <a:ea typeface="微软雅黑" pitchFamily="34" charset="-122"/>
                <a:cs typeface="Courier New" pitchFamily="49" charset="0"/>
              </a:rPr>
              <a:t>sleep</a:t>
            </a:r>
            <a:r>
              <a:rPr lang="en-US" altLang="zh-CN" sz="1200" dirty="0" smtClean="0">
                <a:solidFill>
                  <a:srgbClr val="000000"/>
                </a:solidFill>
                <a:latin typeface="微软雅黑" pitchFamily="34" charset="-122"/>
                <a:ea typeface="微软雅黑" pitchFamily="34" charset="-122"/>
                <a:cs typeface="Courier New" pitchFamily="49" charset="0"/>
              </a:rPr>
              <a:t>(Integer.</a:t>
            </a:r>
            <a:r>
              <a:rPr lang="en-US" altLang="zh-CN" sz="1200" i="1" dirty="0" smtClean="0">
                <a:solidFill>
                  <a:srgbClr val="0000C0"/>
                </a:solidFill>
                <a:latin typeface="微软雅黑" pitchFamily="34" charset="-122"/>
                <a:ea typeface="微软雅黑" pitchFamily="34" charset="-122"/>
                <a:cs typeface="Courier New" pitchFamily="49" charset="0"/>
              </a:rPr>
              <a:t>MAX_VALUE</a:t>
            </a:r>
            <a:r>
              <a:rPr lang="en-US" altLang="zh-CN" sz="1200" dirty="0" smtClean="0">
                <a:solidFill>
                  <a:srgbClr val="000000"/>
                </a:solidFill>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a:p>
            <a:pPr lvl="0" eaLnBrk="0" hangingPunct="0"/>
            <a:r>
              <a:rPr lang="en-US" altLang="zh-CN" sz="1200" dirty="0" smtClean="0">
                <a:solidFill>
                  <a:srgbClr val="000000"/>
                </a:solidFill>
                <a:latin typeface="微软雅黑" pitchFamily="34" charset="-122"/>
                <a:ea typeface="微软雅黑" pitchFamily="34" charset="-122"/>
                <a:cs typeface="Courier New" pitchFamily="49" charset="0"/>
              </a:rPr>
              <a:t>    }</a:t>
            </a:r>
            <a:endParaRPr lang="en-US" altLang="zh-CN" sz="1200" dirty="0" smtClean="0">
              <a:latin typeface="微软雅黑" pitchFamily="34" charset="-122"/>
              <a:ea typeface="微软雅黑" pitchFamily="34" charset="-122"/>
            </a:endParaRPr>
          </a:p>
          <a:p>
            <a:pPr lvl="0" eaLnBrk="0" hangingPunct="0"/>
            <a:r>
              <a:rPr lang="en-US" altLang="zh-CN" sz="1200" dirty="0" smtClean="0">
                <a:solidFill>
                  <a:srgbClr val="000000"/>
                </a:solidFill>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p:txBody>
      </p:sp>
      <p:sp>
        <p:nvSpPr>
          <p:cNvPr id="7" name="矩形标注 6"/>
          <p:cNvSpPr/>
          <p:nvPr/>
        </p:nvSpPr>
        <p:spPr bwMode="auto">
          <a:xfrm>
            <a:off x="723015" y="3653018"/>
            <a:ext cx="2676436" cy="501256"/>
          </a:xfrm>
          <a:prstGeom prst="wedgeRectCallout">
            <a:avLst>
              <a:gd name="adj1" fmla="val 91731"/>
              <a:gd name="adj2" fmla="val -13389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zh-CN" sz="1200" dirty="0" smtClean="0">
                <a:latin typeface="微软雅黑" pitchFamily="34" charset="-122"/>
                <a:ea typeface="微软雅黑" pitchFamily="34" charset="-122"/>
              </a:rPr>
              <a:t>使用私有不变对象锁，使得攻击</a:t>
            </a:r>
            <a:r>
              <a:rPr lang="zh-CN" altLang="en-US" sz="1200" dirty="0" smtClean="0">
                <a:latin typeface="微软雅黑" pitchFamily="34" charset="-122"/>
                <a:ea typeface="微软雅黑" pitchFamily="34" charset="-122"/>
              </a:rPr>
              <a:t>者</a:t>
            </a:r>
            <a:r>
              <a:rPr lang="zh-CN" altLang="zh-CN" sz="1200" dirty="0" smtClean="0">
                <a:latin typeface="微软雅黑" pitchFamily="34" charset="-122"/>
                <a:ea typeface="微软雅黑" pitchFamily="34" charset="-122"/>
              </a:rPr>
              <a:t>无法获取到锁对象</a:t>
            </a:r>
            <a:endParaRPr lang="zh-CN" altLang="en-US" sz="12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3"/>
          <p:cNvPicPr>
            <a:picLocks noChangeAspect="1" noChangeArrowheads="1"/>
          </p:cNvPicPr>
          <p:nvPr/>
        </p:nvPicPr>
        <p:blipFill>
          <a:blip r:embed="rId2" cstate="print">
            <a:grayscl/>
          </a:blip>
          <a:srcRect/>
          <a:stretch>
            <a:fillRect/>
          </a:stretch>
        </p:blipFill>
        <p:spPr bwMode="auto">
          <a:xfrm>
            <a:off x="2556022" y="2953884"/>
            <a:ext cx="4104053" cy="1587954"/>
          </a:xfrm>
          <a:prstGeom prst="rect">
            <a:avLst/>
          </a:prstGeom>
          <a:noFill/>
          <a:ln w="9525" algn="ctr">
            <a:noFill/>
            <a:miter lim="800000"/>
            <a:headEnd/>
            <a:tailEnd/>
          </a:ln>
        </p:spPr>
      </p:pic>
      <p:pic>
        <p:nvPicPr>
          <p:cNvPr id="73733" name="Picture 2"/>
          <p:cNvPicPr>
            <a:picLocks noChangeAspect="1" noChangeArrowheads="1"/>
          </p:cNvPicPr>
          <p:nvPr/>
        </p:nvPicPr>
        <p:blipFill>
          <a:blip r:embed="rId3" cstate="print"/>
          <a:srcRect l="24448" t="26755" r="17342" b="5722"/>
          <a:stretch>
            <a:fillRect/>
          </a:stretch>
        </p:blipFill>
        <p:spPr bwMode="auto">
          <a:xfrm>
            <a:off x="3278346" y="925513"/>
            <a:ext cx="2651244" cy="2108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33166"/>
            <a:ext cx="8066635" cy="438553"/>
          </a:xfrm>
        </p:spPr>
        <p:txBody>
          <a:bodyPr lIns="68553" tIns="34276" rIns="68553" bIns="34276" anchor="ctr">
            <a:spAutoFit/>
          </a:bodyPr>
          <a:lstStyle/>
          <a:p>
            <a:r>
              <a:rPr lang="zh-CN" altLang="en-US" sz="2400" dirty="0" smtClean="0">
                <a:cs typeface="+mn-cs"/>
              </a:rPr>
              <a:t>信任域、信任边界、不可信数据</a:t>
            </a:r>
            <a:endParaRPr lang="zh-CN" altLang="en-US" sz="2400" dirty="0">
              <a:cs typeface="+mn-cs"/>
            </a:endParaRPr>
          </a:p>
        </p:txBody>
      </p:sp>
      <p:sp>
        <p:nvSpPr>
          <p:cNvPr id="3" name="内容占位符 2"/>
          <p:cNvSpPr>
            <a:spLocks noGrp="1"/>
          </p:cNvSpPr>
          <p:nvPr>
            <p:ph idx="1"/>
          </p:nvPr>
        </p:nvSpPr>
        <p:spPr>
          <a:xfrm>
            <a:off x="451499" y="886601"/>
            <a:ext cx="3206101" cy="3674693"/>
          </a:xfrm>
        </p:spPr>
        <p:txBody>
          <a:bodyPr/>
          <a:lstStyle/>
          <a:p>
            <a:pPr marL="0" indent="0">
              <a:lnSpc>
                <a:spcPct val="120000"/>
              </a:lnSpc>
              <a:buNone/>
            </a:pPr>
            <a:r>
              <a:rPr lang="zh-CN" altLang="en-US" sz="1600" dirty="0" smtClean="0"/>
              <a:t>信任域：</a:t>
            </a:r>
            <a:r>
              <a:rPr lang="zh-CN" altLang="en-US" sz="1600" b="0" dirty="0" smtClean="0"/>
              <a:t>根据系统安全策略所划分出来的域，一个域中包含一个或多个组件，不同的域具有不同的权限，不同域中的组件互不信任。</a:t>
            </a:r>
            <a:endParaRPr lang="en-US" altLang="zh-CN" sz="1600" b="0" dirty="0" smtClean="0"/>
          </a:p>
          <a:p>
            <a:pPr marL="0" indent="0">
              <a:lnSpc>
                <a:spcPct val="120000"/>
              </a:lnSpc>
              <a:buNone/>
            </a:pPr>
            <a:endParaRPr lang="en-US" altLang="zh-CN" sz="1800" b="0" dirty="0" smtClean="0"/>
          </a:p>
          <a:p>
            <a:pPr>
              <a:lnSpc>
                <a:spcPct val="120000"/>
              </a:lnSpc>
              <a:buNone/>
            </a:pPr>
            <a:r>
              <a:rPr lang="zh-CN" altLang="en-US" sz="1600" dirty="0" smtClean="0"/>
              <a:t>信任边界：</a:t>
            </a:r>
            <a:r>
              <a:rPr lang="zh-CN" altLang="en-US" sz="1600" b="0" dirty="0" smtClean="0"/>
              <a:t>不同信任域间的边界。</a:t>
            </a:r>
            <a:endParaRPr lang="en-US" altLang="zh-CN" sz="1800" b="0" dirty="0" smtClean="0"/>
          </a:p>
          <a:p>
            <a:pPr marL="0" indent="0">
              <a:lnSpc>
                <a:spcPct val="120000"/>
              </a:lnSpc>
              <a:buNone/>
            </a:pPr>
            <a:endParaRPr lang="en-US" altLang="zh-CN" sz="1600" dirty="0" smtClean="0"/>
          </a:p>
          <a:p>
            <a:pPr marL="0" indent="0">
              <a:lnSpc>
                <a:spcPct val="120000"/>
              </a:lnSpc>
              <a:buNone/>
            </a:pPr>
            <a:r>
              <a:rPr lang="zh-CN" altLang="en-US" sz="1600" dirty="0" smtClean="0"/>
              <a:t>不可信数据：</a:t>
            </a:r>
            <a:r>
              <a:rPr lang="zh-CN" altLang="en-US" sz="1600" b="0" dirty="0" smtClean="0"/>
              <a:t>来自信任边界以外的数据，如外部输入数据、第三方插件输入数据。</a:t>
            </a:r>
            <a:endParaRPr lang="en-US" altLang="zh-CN" sz="1600" b="0" dirty="0" smtClean="0"/>
          </a:p>
        </p:txBody>
      </p:sp>
      <p:grpSp>
        <p:nvGrpSpPr>
          <p:cNvPr id="4" name="组合 20"/>
          <p:cNvGrpSpPr/>
          <p:nvPr/>
        </p:nvGrpSpPr>
        <p:grpSpPr>
          <a:xfrm>
            <a:off x="3657600" y="1258746"/>
            <a:ext cx="4981575" cy="2992246"/>
            <a:chOff x="2570488" y="3140968"/>
            <a:chExt cx="5686707" cy="2443916"/>
          </a:xfrm>
        </p:grpSpPr>
        <p:grpSp>
          <p:nvGrpSpPr>
            <p:cNvPr id="5" name="组合 21"/>
            <p:cNvGrpSpPr/>
            <p:nvPr/>
          </p:nvGrpSpPr>
          <p:grpSpPr>
            <a:xfrm>
              <a:off x="2599632" y="3140968"/>
              <a:ext cx="5657563" cy="2443916"/>
              <a:chOff x="2599632" y="3501008"/>
              <a:chExt cx="5657563" cy="2509968"/>
            </a:xfrm>
          </p:grpSpPr>
          <p:sp>
            <p:nvSpPr>
              <p:cNvPr id="24" name="矩形 23"/>
              <p:cNvSpPr/>
              <p:nvPr/>
            </p:nvSpPr>
            <p:spPr bwMode="auto">
              <a:xfrm>
                <a:off x="3563885" y="3501009"/>
                <a:ext cx="2232249" cy="250996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信任域</a:t>
                </a:r>
                <a:r>
                  <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rPr>
                  <a:t>A</a:t>
                </a:r>
                <a:endPar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5" name="矩形 24"/>
              <p:cNvSpPr/>
              <p:nvPr/>
            </p:nvSpPr>
            <p:spPr bwMode="auto">
              <a:xfrm>
                <a:off x="5796136" y="3501008"/>
                <a:ext cx="2448272" cy="136815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信任域</a:t>
                </a:r>
                <a:r>
                  <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rPr>
                  <a:t>B</a:t>
                </a:r>
                <a:endPar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1" name="矩形 40"/>
              <p:cNvSpPr/>
              <p:nvPr/>
            </p:nvSpPr>
            <p:spPr bwMode="auto">
              <a:xfrm>
                <a:off x="5796136" y="4869160"/>
                <a:ext cx="2448272" cy="114181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信任域</a:t>
                </a:r>
                <a:r>
                  <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rPr>
                  <a:t>C</a:t>
                </a:r>
                <a:endPar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42" name="Picture 6"/>
              <p:cNvPicPr>
                <a:picLocks noChangeAspect="1" noChangeArrowheads="1"/>
              </p:cNvPicPr>
              <p:nvPr/>
            </p:nvPicPr>
            <p:blipFill>
              <a:blip r:embed="rId3" cstate="print"/>
              <a:srcRect/>
              <a:stretch>
                <a:fillRect/>
              </a:stretch>
            </p:blipFill>
            <p:spPr bwMode="auto">
              <a:xfrm>
                <a:off x="3829360" y="3822184"/>
                <a:ext cx="1741551" cy="557296"/>
              </a:xfrm>
              <a:prstGeom prst="rect">
                <a:avLst/>
              </a:prstGeom>
              <a:noFill/>
              <a:ln w="9525">
                <a:noFill/>
                <a:miter lim="800000"/>
                <a:headEnd/>
                <a:tailEnd/>
              </a:ln>
              <a:effectLst/>
            </p:spPr>
          </p:pic>
          <p:pic>
            <p:nvPicPr>
              <p:cNvPr id="43" name="Picture 7"/>
              <p:cNvPicPr>
                <a:picLocks noChangeAspect="1" noChangeArrowheads="1"/>
              </p:cNvPicPr>
              <p:nvPr/>
            </p:nvPicPr>
            <p:blipFill>
              <a:blip r:embed="rId4" cstate="print"/>
              <a:srcRect/>
              <a:stretch>
                <a:fillRect/>
              </a:stretch>
            </p:blipFill>
            <p:spPr bwMode="auto">
              <a:xfrm>
                <a:off x="3829360" y="5037215"/>
                <a:ext cx="1800200" cy="579491"/>
              </a:xfrm>
              <a:prstGeom prst="rect">
                <a:avLst/>
              </a:prstGeom>
              <a:noFill/>
              <a:ln w="9525">
                <a:noFill/>
                <a:miter lim="800000"/>
                <a:headEnd/>
                <a:tailEnd/>
              </a:ln>
              <a:effectLst/>
            </p:spPr>
          </p:pic>
          <p:pic>
            <p:nvPicPr>
              <p:cNvPr id="44" name="Picture 8"/>
              <p:cNvPicPr>
                <a:picLocks noChangeAspect="1" noChangeArrowheads="1"/>
              </p:cNvPicPr>
              <p:nvPr/>
            </p:nvPicPr>
            <p:blipFill>
              <a:blip r:embed="rId5" cstate="print"/>
              <a:srcRect/>
              <a:stretch>
                <a:fillRect/>
              </a:stretch>
            </p:blipFill>
            <p:spPr bwMode="auto">
              <a:xfrm>
                <a:off x="6397216" y="3830737"/>
                <a:ext cx="1710699" cy="565574"/>
              </a:xfrm>
              <a:prstGeom prst="rect">
                <a:avLst/>
              </a:prstGeom>
              <a:noFill/>
              <a:ln w="9525">
                <a:noFill/>
                <a:miter lim="800000"/>
                <a:headEnd/>
                <a:tailEnd/>
              </a:ln>
              <a:effectLst/>
            </p:spPr>
          </p:pic>
          <p:pic>
            <p:nvPicPr>
              <p:cNvPr id="45" name="Picture 9"/>
              <p:cNvPicPr>
                <a:picLocks noChangeAspect="1" noChangeArrowheads="1"/>
              </p:cNvPicPr>
              <p:nvPr/>
            </p:nvPicPr>
            <p:blipFill>
              <a:blip r:embed="rId6" cstate="print"/>
              <a:srcRect/>
              <a:stretch>
                <a:fillRect/>
              </a:stretch>
            </p:blipFill>
            <p:spPr bwMode="auto">
              <a:xfrm>
                <a:off x="6397216" y="5040484"/>
                <a:ext cx="1859979" cy="585787"/>
              </a:xfrm>
              <a:prstGeom prst="rect">
                <a:avLst/>
              </a:prstGeom>
              <a:noFill/>
              <a:ln w="9525">
                <a:noFill/>
                <a:miter lim="800000"/>
                <a:headEnd/>
                <a:tailEnd/>
              </a:ln>
              <a:effectLst/>
            </p:spPr>
          </p:pic>
          <p:sp>
            <p:nvSpPr>
              <p:cNvPr id="46" name="右箭头 45"/>
              <p:cNvSpPr/>
              <p:nvPr/>
            </p:nvSpPr>
            <p:spPr bwMode="auto">
              <a:xfrm>
                <a:off x="2599632" y="5106982"/>
                <a:ext cx="1415373" cy="410249"/>
              </a:xfrm>
              <a:prstGeom prst="righ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sp>
            <p:nvSpPr>
              <p:cNvPr id="47" name="左箭头 46"/>
              <p:cNvSpPr/>
              <p:nvPr/>
            </p:nvSpPr>
            <p:spPr bwMode="auto">
              <a:xfrm rot="5400000">
                <a:off x="6978638" y="4410347"/>
                <a:ext cx="805190" cy="513828"/>
              </a:xfrm>
              <a:prstGeom prst="lef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cxnSp>
            <p:nvCxnSpPr>
              <p:cNvPr id="48" name="直接连接符 47"/>
              <p:cNvCxnSpPr>
                <a:stCxn id="23" idx="0"/>
              </p:cNvCxnSpPr>
              <p:nvPr/>
            </p:nvCxnSpPr>
            <p:spPr bwMode="auto">
              <a:xfrm>
                <a:off x="3203450" y="4169614"/>
                <a:ext cx="2592685" cy="1057993"/>
              </a:xfrm>
              <a:prstGeom prst="line">
                <a:avLst/>
              </a:prstGeom>
              <a:noFill/>
              <a:ln w="6350" cap="flat" cmpd="sng" algn="ctr">
                <a:solidFill>
                  <a:schemeClr val="accent2">
                    <a:lumMod val="75000"/>
                  </a:schemeClr>
                </a:solidFill>
                <a:prstDash val="dash"/>
                <a:round/>
                <a:headEnd type="none" w="med" len="med"/>
                <a:tailEnd type="none" w="med" len="med"/>
              </a:ln>
              <a:effectLst/>
            </p:spPr>
          </p:cxnSp>
          <p:cxnSp>
            <p:nvCxnSpPr>
              <p:cNvPr id="49" name="直接连接符 48"/>
              <p:cNvCxnSpPr>
                <a:stCxn id="23" idx="0"/>
                <a:endCxn id="25" idx="2"/>
              </p:cNvCxnSpPr>
              <p:nvPr/>
            </p:nvCxnSpPr>
            <p:spPr bwMode="auto">
              <a:xfrm>
                <a:off x="3203450" y="4169614"/>
                <a:ext cx="3816822" cy="699546"/>
              </a:xfrm>
              <a:prstGeom prst="line">
                <a:avLst/>
              </a:prstGeom>
              <a:noFill/>
              <a:ln w="6350" cap="flat" cmpd="sng" algn="ctr">
                <a:solidFill>
                  <a:schemeClr val="accent2">
                    <a:lumMod val="75000"/>
                  </a:schemeClr>
                </a:solidFill>
                <a:prstDash val="dash"/>
                <a:round/>
                <a:headEnd type="none" w="med" len="med"/>
                <a:tailEnd type="none" w="med" len="med"/>
              </a:ln>
              <a:effectLst/>
            </p:spPr>
          </p:cxnSp>
          <p:cxnSp>
            <p:nvCxnSpPr>
              <p:cNvPr id="50" name="直接连接符 49"/>
              <p:cNvCxnSpPr>
                <a:stCxn id="23" idx="0"/>
                <a:endCxn id="24" idx="1"/>
              </p:cNvCxnSpPr>
              <p:nvPr/>
            </p:nvCxnSpPr>
            <p:spPr bwMode="auto">
              <a:xfrm>
                <a:off x="3203450" y="4169614"/>
                <a:ext cx="360435" cy="586379"/>
              </a:xfrm>
              <a:prstGeom prst="line">
                <a:avLst/>
              </a:prstGeom>
              <a:noFill/>
              <a:ln w="6350" cap="flat" cmpd="sng" algn="ctr">
                <a:solidFill>
                  <a:schemeClr val="accent2">
                    <a:lumMod val="75000"/>
                  </a:schemeClr>
                </a:solidFill>
                <a:prstDash val="dash"/>
                <a:round/>
                <a:headEnd type="none" w="med" len="med"/>
                <a:tailEnd type="none" w="med" len="med"/>
              </a:ln>
              <a:effectLst/>
            </p:spPr>
          </p:cxnSp>
          <p:sp>
            <p:nvSpPr>
              <p:cNvPr id="51" name="右箭头 50"/>
              <p:cNvSpPr/>
              <p:nvPr/>
            </p:nvSpPr>
            <p:spPr bwMode="auto">
              <a:xfrm>
                <a:off x="5364086" y="5125044"/>
                <a:ext cx="1266609" cy="410250"/>
              </a:xfrm>
              <a:prstGeom prst="righ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sp>
            <p:nvSpPr>
              <p:cNvPr id="58" name="右箭头 57"/>
              <p:cNvSpPr/>
              <p:nvPr/>
            </p:nvSpPr>
            <p:spPr bwMode="auto">
              <a:xfrm>
                <a:off x="5364086" y="3905120"/>
                <a:ext cx="1266609" cy="410250"/>
              </a:xfrm>
              <a:prstGeom prst="righ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grpSp>
        <p:sp>
          <p:nvSpPr>
            <p:cNvPr id="23" name="剪去单角的矩形 22"/>
            <p:cNvSpPr/>
            <p:nvPr/>
          </p:nvSpPr>
          <p:spPr bwMode="auto">
            <a:xfrm>
              <a:off x="2570488" y="3578311"/>
              <a:ext cx="632962" cy="427335"/>
            </a:xfrm>
            <a:prstGeom prst="snip1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
                  <a:srgbClr val="CC9900"/>
                </a:buClr>
                <a:buSzTx/>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信任边界</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23438"/>
            <a:ext cx="8066635" cy="438553"/>
          </a:xfrm>
        </p:spPr>
        <p:txBody>
          <a:bodyPr lIns="68553" tIns="34276" rIns="68553" bIns="34276" anchor="ctr">
            <a:spAutoFit/>
          </a:bodyPr>
          <a:lstStyle/>
          <a:p>
            <a:r>
              <a:rPr lang="zh-CN" altLang="en-US" sz="2400" dirty="0" smtClean="0">
                <a:cs typeface="+mn-cs"/>
              </a:rPr>
              <a:t>数据校验的涵义</a:t>
            </a:r>
            <a:endParaRPr lang="zh-CN" altLang="en-US" sz="2400" dirty="0">
              <a:cs typeface="+mn-cs"/>
            </a:endParaRPr>
          </a:p>
        </p:txBody>
      </p:sp>
      <p:sp>
        <p:nvSpPr>
          <p:cNvPr id="7" name="内容占位符 2"/>
          <p:cNvSpPr>
            <a:spLocks noGrp="1"/>
          </p:cNvSpPr>
          <p:nvPr>
            <p:ph idx="1"/>
          </p:nvPr>
        </p:nvSpPr>
        <p:spPr>
          <a:xfrm>
            <a:off x="441769" y="867145"/>
            <a:ext cx="8187678" cy="650370"/>
          </a:xfrm>
        </p:spPr>
        <p:txBody>
          <a:bodyPr/>
          <a:lstStyle/>
          <a:p>
            <a:pPr marL="0" lvl="0" indent="0">
              <a:lnSpc>
                <a:spcPct val="120000"/>
              </a:lnSpc>
              <a:buNone/>
            </a:pPr>
            <a:r>
              <a:rPr lang="zh-CN" altLang="en-US" sz="1600" dirty="0" smtClean="0"/>
              <a:t>对象：校验</a:t>
            </a:r>
            <a:r>
              <a:rPr lang="zh-CN" altLang="en-US" sz="1600" b="0" dirty="0" smtClean="0"/>
              <a:t>来自信任边界之外的</a:t>
            </a:r>
            <a:r>
              <a:rPr lang="zh-CN" altLang="en-US" sz="1600" dirty="0" smtClean="0"/>
              <a:t>不可信数据，</a:t>
            </a:r>
            <a:r>
              <a:rPr lang="zh-CN" altLang="en-US" sz="1600" b="0" dirty="0" smtClean="0"/>
              <a:t>防止其不可用或对系统造成危害。业界诸如</a:t>
            </a:r>
            <a:r>
              <a:rPr lang="en-US" altLang="zh-CN" sz="1600" b="0" dirty="0" smtClean="0"/>
              <a:t>SQL</a:t>
            </a:r>
            <a:r>
              <a:rPr lang="zh-CN" altLang="en-US" sz="1600" b="0" dirty="0" smtClean="0"/>
              <a:t>注入攻击、</a:t>
            </a:r>
            <a:r>
              <a:rPr lang="en-US" altLang="zh-CN" sz="1600" b="0" dirty="0" smtClean="0"/>
              <a:t>OS</a:t>
            </a:r>
            <a:r>
              <a:rPr lang="zh-CN" altLang="en-US" sz="1600" b="0" dirty="0" smtClean="0"/>
              <a:t>命令注入攻击、目录遍历攻击等都是由于未对不可信数据进行有效校验所导致的。</a:t>
            </a:r>
            <a:endParaRPr lang="en-US" altLang="zh-CN" sz="1600" b="0" dirty="0" smtClean="0"/>
          </a:p>
        </p:txBody>
      </p:sp>
      <p:sp>
        <p:nvSpPr>
          <p:cNvPr id="34" name="矩形 33"/>
          <p:cNvSpPr/>
          <p:nvPr/>
        </p:nvSpPr>
        <p:spPr>
          <a:xfrm>
            <a:off x="432041" y="1721803"/>
            <a:ext cx="1218603" cy="338554"/>
          </a:xfrm>
          <a:prstGeom prst="rect">
            <a:avLst/>
          </a:prstGeom>
        </p:spPr>
        <p:txBody>
          <a:bodyPr wrap="none">
            <a:spAutoFit/>
          </a:bodyPr>
          <a:lstStyle/>
          <a:p>
            <a:r>
              <a:rPr lang="zh-CN" altLang="en-US" sz="1600" b="1" dirty="0" smtClean="0">
                <a:latin typeface="微软雅黑" pitchFamily="34" charset="-122"/>
                <a:ea typeface="微软雅黑" pitchFamily="34" charset="-122"/>
              </a:rPr>
              <a:t>步骤方法：</a:t>
            </a:r>
            <a:endParaRPr lang="zh-CN" altLang="en-US" sz="1600" b="1" dirty="0">
              <a:latin typeface="微软雅黑" pitchFamily="34" charset="-122"/>
              <a:ea typeface="微软雅黑" pitchFamily="34" charset="-122"/>
            </a:endParaRPr>
          </a:p>
        </p:txBody>
      </p:sp>
      <p:grpSp>
        <p:nvGrpSpPr>
          <p:cNvPr id="3" name="组合 35"/>
          <p:cNvGrpSpPr/>
          <p:nvPr/>
        </p:nvGrpSpPr>
        <p:grpSpPr>
          <a:xfrm>
            <a:off x="1641258" y="1789153"/>
            <a:ext cx="6121426" cy="801816"/>
            <a:chOff x="1486485" y="2582513"/>
            <a:chExt cx="6121426" cy="801816"/>
          </a:xfrm>
        </p:grpSpPr>
        <p:sp>
          <p:nvSpPr>
            <p:cNvPr id="37" name="矩形 36"/>
            <p:cNvSpPr/>
            <p:nvPr/>
          </p:nvSpPr>
          <p:spPr bwMode="auto">
            <a:xfrm>
              <a:off x="2702441" y="2621425"/>
              <a:ext cx="4669277" cy="76290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可信组件</a:t>
              </a:r>
            </a:p>
          </p:txBody>
        </p:sp>
        <p:sp>
          <p:nvSpPr>
            <p:cNvPr id="38" name="圆角矩形 37"/>
            <p:cNvSpPr/>
            <p:nvPr/>
          </p:nvSpPr>
          <p:spPr bwMode="auto">
            <a:xfrm>
              <a:off x="2877540" y="2901632"/>
              <a:ext cx="1133264" cy="25069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标准化和归一化</a:t>
              </a:r>
            </a:p>
          </p:txBody>
        </p:sp>
        <p:sp>
          <p:nvSpPr>
            <p:cNvPr id="39" name="圆角矩形 38"/>
            <p:cNvSpPr/>
            <p:nvPr/>
          </p:nvSpPr>
          <p:spPr bwMode="auto">
            <a:xfrm>
              <a:off x="4424238" y="2901632"/>
              <a:ext cx="712406" cy="25069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输入清理</a:t>
              </a:r>
            </a:p>
          </p:txBody>
        </p:sp>
        <p:sp>
          <p:nvSpPr>
            <p:cNvPr id="40" name="圆角矩形 39"/>
            <p:cNvSpPr/>
            <p:nvPr/>
          </p:nvSpPr>
          <p:spPr bwMode="auto">
            <a:xfrm>
              <a:off x="5413246" y="2898105"/>
              <a:ext cx="720080" cy="260171"/>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no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验证</a:t>
              </a:r>
            </a:p>
          </p:txBody>
        </p:sp>
        <p:sp>
          <p:nvSpPr>
            <p:cNvPr id="41" name="圆角矩形 40"/>
            <p:cNvSpPr/>
            <p:nvPr/>
          </p:nvSpPr>
          <p:spPr bwMode="auto">
            <a:xfrm>
              <a:off x="6383640" y="2900585"/>
              <a:ext cx="829806" cy="25069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输出清理</a:t>
              </a:r>
            </a:p>
          </p:txBody>
        </p:sp>
        <p:sp>
          <p:nvSpPr>
            <p:cNvPr id="42" name="流程图: 联系 41"/>
            <p:cNvSpPr/>
            <p:nvPr/>
          </p:nvSpPr>
          <p:spPr bwMode="auto">
            <a:xfrm>
              <a:off x="2207311" y="2928370"/>
              <a:ext cx="216024" cy="195127"/>
            </a:xfrm>
            <a:prstGeom prst="flowChartConnector">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algn="r" defTabSz="877888" rtl="0" eaLnBrk="0" fontAlgn="base" latinLnBrk="0" hangingPunct="0">
                <a:lnSpc>
                  <a:spcPct val="100000"/>
                </a:lnSpc>
                <a:spcBef>
                  <a:spcPct val="0"/>
                </a:spcBef>
                <a:spcAft>
                  <a:spcPct val="0"/>
                </a:spcAft>
                <a:buClrTx/>
                <a:buSzTx/>
                <a:buFontTx/>
                <a:buNone/>
                <a:tabLst/>
              </a:pPr>
              <a:endPar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43" name="直接箭头连接符 42"/>
            <p:cNvCxnSpPr>
              <a:stCxn id="42" idx="6"/>
              <a:endCxn id="38" idx="1"/>
            </p:cNvCxnSpPr>
            <p:nvPr/>
          </p:nvCxnSpPr>
          <p:spPr bwMode="auto">
            <a:xfrm>
              <a:off x="2423335" y="3025934"/>
              <a:ext cx="454205" cy="1047"/>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4" name="直接箭头连接符 43"/>
            <p:cNvCxnSpPr>
              <a:stCxn id="38" idx="3"/>
              <a:endCxn id="39" idx="1"/>
            </p:cNvCxnSpPr>
            <p:nvPr/>
          </p:nvCxnSpPr>
          <p:spPr bwMode="auto">
            <a:xfrm>
              <a:off x="4010804" y="3026981"/>
              <a:ext cx="413434" cy="0"/>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5" name="直接箭头连接符 44"/>
            <p:cNvCxnSpPr>
              <a:stCxn id="39" idx="3"/>
              <a:endCxn id="40" idx="1"/>
            </p:cNvCxnSpPr>
            <p:nvPr/>
          </p:nvCxnSpPr>
          <p:spPr bwMode="auto">
            <a:xfrm>
              <a:off x="5136644" y="3026981"/>
              <a:ext cx="276602" cy="1210"/>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6" name="直接箭头连接符 45"/>
            <p:cNvCxnSpPr>
              <a:stCxn id="40" idx="3"/>
              <a:endCxn id="41" idx="1"/>
            </p:cNvCxnSpPr>
            <p:nvPr/>
          </p:nvCxnSpPr>
          <p:spPr bwMode="auto">
            <a:xfrm flipV="1">
              <a:off x="6133326" y="3025934"/>
              <a:ext cx="250314" cy="2257"/>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7" name="直接箭头连接符 46"/>
            <p:cNvCxnSpPr>
              <a:stCxn id="41" idx="3"/>
            </p:cNvCxnSpPr>
            <p:nvPr/>
          </p:nvCxnSpPr>
          <p:spPr bwMode="auto">
            <a:xfrm>
              <a:off x="7213446" y="3025934"/>
              <a:ext cx="394465" cy="0"/>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sp>
          <p:nvSpPr>
            <p:cNvPr id="48" name="剪去单角的矩形 47"/>
            <p:cNvSpPr/>
            <p:nvPr/>
          </p:nvSpPr>
          <p:spPr bwMode="auto">
            <a:xfrm>
              <a:off x="1486485" y="2582513"/>
              <a:ext cx="936849" cy="288032"/>
            </a:xfrm>
            <a:prstGeom prst="snip1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不可信输入</a:t>
              </a:r>
            </a:p>
          </p:txBody>
        </p:sp>
        <p:cxnSp>
          <p:nvCxnSpPr>
            <p:cNvPr id="49" name="直接连接符 48"/>
            <p:cNvCxnSpPr>
              <a:endCxn id="48" idx="0"/>
            </p:cNvCxnSpPr>
            <p:nvPr/>
          </p:nvCxnSpPr>
          <p:spPr bwMode="auto">
            <a:xfrm flipH="1" flipV="1">
              <a:off x="2423334" y="2726529"/>
              <a:ext cx="140842" cy="288032"/>
            </a:xfrm>
            <a:prstGeom prst="lin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cxnSp>
      </p:grpSp>
      <p:sp>
        <p:nvSpPr>
          <p:cNvPr id="74" name="矩形标注 73"/>
          <p:cNvSpPr/>
          <p:nvPr/>
        </p:nvSpPr>
        <p:spPr bwMode="auto">
          <a:xfrm>
            <a:off x="503238" y="2813724"/>
            <a:ext cx="3193273" cy="1602642"/>
          </a:xfrm>
          <a:prstGeom prst="wedgeRectCallout">
            <a:avLst>
              <a:gd name="adj1" fmla="val 41632"/>
              <a:gd name="adj2" fmla="val -70559"/>
            </a:avLst>
          </a:prstGeom>
          <a:noFill/>
          <a:ln>
            <a:solidFill>
              <a:schemeClr val="accent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r>
              <a:rPr lang="zh-CN" altLang="en-US" sz="1100" dirty="0" smtClean="0">
                <a:latin typeface="微软雅黑" pitchFamily="34" charset="-122"/>
                <a:ea typeface="微软雅黑" pitchFamily="34" charset="-122"/>
              </a:rPr>
              <a:t>标准化是将输入无损的转化为最简等价形式的过程，如同一个文件路径可存在多种表达方式，而标准化会将处理掉路径中的</a:t>
            </a:r>
            <a:r>
              <a:rPr lang="en-US" altLang="zh-CN" sz="1100" dirty="0" smtClean="0">
                <a:latin typeface="微软雅黑" pitchFamily="34" charset="-122"/>
                <a:ea typeface="微软雅黑" pitchFamily="34" charset="-122"/>
              </a:rPr>
              <a:t>“..”</a:t>
            </a:r>
            <a:r>
              <a:rPr lang="zh-CN" altLang="en-US" sz="1100" dirty="0" smtClean="0">
                <a:latin typeface="微软雅黑" pitchFamily="34" charset="-122"/>
                <a:ea typeface="微软雅黑" pitchFamily="34" charset="-122"/>
              </a:rPr>
              <a:t>、符号链接等，从而得到一个唯一的、无歧义的规范形式</a:t>
            </a:r>
            <a:endParaRPr lang="en-US" altLang="zh-CN" sz="1100" dirty="0" smtClean="0">
              <a:latin typeface="微软雅黑" pitchFamily="34" charset="-122"/>
              <a:ea typeface="微软雅黑" pitchFamily="34" charset="-122"/>
            </a:endParaRPr>
          </a:p>
          <a:p>
            <a:pPr defTabSz="877888" eaLnBrk="0" hangingPunct="0"/>
            <a:endParaRPr lang="zh-CN" altLang="en-US" sz="1100" dirty="0" smtClean="0">
              <a:latin typeface="微软雅黑" pitchFamily="34" charset="-122"/>
              <a:ea typeface="微软雅黑" pitchFamily="34" charset="-122"/>
            </a:endParaRPr>
          </a:p>
          <a:p>
            <a:pPr defTabSz="877888" eaLnBrk="0" hangingPunct="0"/>
            <a:r>
              <a:rPr lang="zh-CN" altLang="en-US" sz="1100" dirty="0" smtClean="0">
                <a:latin typeface="微软雅黑" pitchFamily="34" charset="-122"/>
                <a:ea typeface="微软雅黑" pitchFamily="34" charset="-122"/>
              </a:rPr>
              <a:t>归一化是将输入有损的转化为预期的最简形式的过程，如对</a:t>
            </a:r>
            <a:r>
              <a:rPr lang="en-US" altLang="zh-CN" sz="1100" dirty="0" smtClean="0">
                <a:latin typeface="微软雅黑" pitchFamily="34" charset="-122"/>
                <a:ea typeface="微软雅黑" pitchFamily="34" charset="-122"/>
              </a:rPr>
              <a:t>Unicode</a:t>
            </a:r>
            <a:r>
              <a:rPr lang="zh-CN" altLang="en-US" sz="1100" dirty="0" smtClean="0">
                <a:latin typeface="微软雅黑" pitchFamily="34" charset="-122"/>
                <a:ea typeface="微软雅黑" pitchFamily="34" charset="-122"/>
              </a:rPr>
              <a:t>码 </a:t>
            </a:r>
            <a:r>
              <a:rPr lang="en-US" altLang="zh-CN" sz="1100" dirty="0" smtClean="0">
                <a:latin typeface="微软雅黑" pitchFamily="34" charset="-122"/>
                <a:ea typeface="微软雅黑" pitchFamily="34" charset="-122"/>
              </a:rPr>
              <a:t>U+00F1</a:t>
            </a:r>
            <a:r>
              <a:rPr lang="zh-CN" altLang="en-US" sz="1100" dirty="0" smtClean="0">
                <a:latin typeface="微软雅黑" pitchFamily="34" charset="-122"/>
                <a:ea typeface="微软雅黑" pitchFamily="34" charset="-122"/>
              </a:rPr>
              <a:t>（</a:t>
            </a:r>
            <a:r>
              <a:rPr lang="en-US" altLang="zh-CN" sz="1100" dirty="0" smtClean="0">
                <a:latin typeface="微软雅黑" pitchFamily="34" charset="-122"/>
                <a:ea typeface="微软雅黑" pitchFamily="34" charset="-122"/>
              </a:rPr>
              <a:t>ñ </a:t>
            </a:r>
            <a:r>
              <a:rPr lang="zh-CN" altLang="en-US" sz="1100" dirty="0" smtClean="0">
                <a:latin typeface="微软雅黑" pitchFamily="34" charset="-122"/>
                <a:ea typeface="微软雅黑" pitchFamily="34" charset="-122"/>
              </a:rPr>
              <a:t>）按照</a:t>
            </a:r>
            <a:r>
              <a:rPr lang="en-US" altLang="zh-CN" sz="1100" dirty="0" smtClean="0">
                <a:latin typeface="微软雅黑" pitchFamily="34" charset="-122"/>
                <a:ea typeface="微软雅黑" pitchFamily="34" charset="-122"/>
              </a:rPr>
              <a:t>NFD</a:t>
            </a:r>
            <a:r>
              <a:rPr lang="zh-CN" altLang="en-US" sz="1100" dirty="0" smtClean="0">
                <a:latin typeface="微软雅黑" pitchFamily="34" charset="-122"/>
                <a:ea typeface="微软雅黑" pitchFamily="34" charset="-122"/>
              </a:rPr>
              <a:t>做归一化，会被分解成</a:t>
            </a:r>
            <a:r>
              <a:rPr lang="en-US" altLang="zh-CN" sz="1100" dirty="0" smtClean="0">
                <a:latin typeface="微软雅黑" pitchFamily="34" charset="-122"/>
                <a:ea typeface="微软雅黑" pitchFamily="34" charset="-122"/>
              </a:rPr>
              <a:t>U+006E,U+0303</a:t>
            </a:r>
            <a:r>
              <a:rPr lang="zh-CN" altLang="en-US" sz="1100" dirty="0" smtClean="0">
                <a:latin typeface="微软雅黑" pitchFamily="34" charset="-122"/>
                <a:ea typeface="微软雅黑" pitchFamily="34" charset="-122"/>
              </a:rPr>
              <a:t>，这个分解后的序列其实就是字符</a:t>
            </a:r>
            <a:r>
              <a:rPr lang="en-US" altLang="zh-CN" sz="1100" dirty="0" smtClean="0">
                <a:latin typeface="微软雅黑" pitchFamily="34" charset="-122"/>
                <a:ea typeface="微软雅黑" pitchFamily="34" charset="-122"/>
              </a:rPr>
              <a:t>n</a:t>
            </a:r>
            <a:r>
              <a:rPr lang="zh-CN" altLang="en-US" sz="1100" dirty="0" smtClean="0">
                <a:latin typeface="微软雅黑" pitchFamily="34" charset="-122"/>
                <a:ea typeface="微软雅黑" pitchFamily="34" charset="-122"/>
              </a:rPr>
              <a:t>和发音符号</a:t>
            </a:r>
          </a:p>
        </p:txBody>
      </p:sp>
      <p:sp>
        <p:nvSpPr>
          <p:cNvPr id="75" name="矩形标注 74"/>
          <p:cNvSpPr/>
          <p:nvPr/>
        </p:nvSpPr>
        <p:spPr bwMode="auto">
          <a:xfrm>
            <a:off x="3829050" y="2842909"/>
            <a:ext cx="2215711" cy="969130"/>
          </a:xfrm>
          <a:prstGeom prst="wedgeRectCallout">
            <a:avLst>
              <a:gd name="adj1" fmla="val 709"/>
              <a:gd name="adj2" fmla="val -96824"/>
            </a:avLst>
          </a:prstGeom>
          <a:noFill/>
          <a:ln>
            <a:solidFill>
              <a:schemeClr val="accent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r>
              <a:rPr lang="zh-CN" altLang="en-US" sz="1100" dirty="0" smtClean="0">
                <a:latin typeface="微软雅黑" pitchFamily="34" charset="-122"/>
                <a:ea typeface="微软雅黑" pitchFamily="34" charset="-122"/>
              </a:rPr>
              <a:t>删除、替换不期望的字符或者转义字符，确保输入输出数据满足组件的约束要求</a:t>
            </a:r>
          </a:p>
          <a:p>
            <a:pPr defTabSz="877888" eaLnBrk="0" hangingPunct="0"/>
            <a:r>
              <a:rPr lang="zh-CN" altLang="en-US" sz="1100" dirty="0" smtClean="0">
                <a:latin typeface="微软雅黑" pitchFamily="34" charset="-122"/>
                <a:ea typeface="微软雅黑" pitchFamily="34" charset="-122"/>
              </a:rPr>
              <a:t>对输出数据中的敏感信息进行过滤防止敏感信息泄露</a:t>
            </a:r>
          </a:p>
          <a:p>
            <a:pPr defTabSz="877888" eaLnBrk="0" hangingPunct="0"/>
            <a:endParaRPr lang="zh-CN" altLang="en-US" sz="1000" dirty="0" smtClean="0">
              <a:latin typeface="微软雅黑" pitchFamily="34" charset="-122"/>
              <a:ea typeface="微软雅黑" pitchFamily="34" charset="-122"/>
            </a:endParaRPr>
          </a:p>
        </p:txBody>
      </p:sp>
      <p:sp>
        <p:nvSpPr>
          <p:cNvPr id="88" name="矩形标注 87"/>
          <p:cNvSpPr/>
          <p:nvPr/>
        </p:nvSpPr>
        <p:spPr bwMode="auto">
          <a:xfrm>
            <a:off x="6413737" y="2842909"/>
            <a:ext cx="1942324" cy="532597"/>
          </a:xfrm>
          <a:prstGeom prst="wedgeRectCallout">
            <a:avLst>
              <a:gd name="adj1" fmla="val -56366"/>
              <a:gd name="adj2" fmla="val -135442"/>
            </a:avLst>
          </a:prstGeom>
          <a:noFill/>
          <a:ln>
            <a:solidFill>
              <a:schemeClr val="accent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r>
              <a:rPr lang="zh-CN" altLang="en-US" sz="1100" dirty="0" smtClean="0">
                <a:latin typeface="微软雅黑" pitchFamily="34" charset="-122"/>
                <a:ea typeface="微软雅黑" pitchFamily="34" charset="-122"/>
              </a:rPr>
              <a:t>确保输入数据是属于程序预期的范围或者格式的过程</a:t>
            </a:r>
          </a:p>
        </p:txBody>
      </p:sp>
      <p:sp>
        <p:nvSpPr>
          <p:cNvPr id="22" name="矩形标注 21"/>
          <p:cNvSpPr/>
          <p:nvPr/>
        </p:nvSpPr>
        <p:spPr bwMode="auto">
          <a:xfrm>
            <a:off x="3829049" y="2842909"/>
            <a:ext cx="2215711" cy="969130"/>
          </a:xfrm>
          <a:prstGeom prst="wedgeRectCallout">
            <a:avLst>
              <a:gd name="adj1" fmla="val 76369"/>
              <a:gd name="adj2" fmla="val -95841"/>
            </a:avLst>
          </a:prstGeom>
          <a:noFill/>
          <a:ln>
            <a:solidFill>
              <a:schemeClr val="accent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endParaRPr lang="zh-CN" altLang="en-US" sz="1000"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linds(horizontal)">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blinds(horizontal)">
                                      <p:cBhvr>
                                        <p:cTn id="20" dur="500"/>
                                        <p:tgtEl>
                                          <p:spTgt spid="7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blinds(horizontal)">
                                      <p:cBhvr>
                                        <p:cTn id="23" dur="500"/>
                                        <p:tgtEl>
                                          <p:spTgt spid="7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blinds(horizontal)">
                                      <p:cBhvr>
                                        <p:cTn id="26" dur="500"/>
                                        <p:tgtEl>
                                          <p:spTgt spid="8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linds(horizontal)">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4" grpId="0"/>
      <p:bldP spid="74" grpId="0" animBg="1"/>
      <p:bldP spid="75" grpId="0" animBg="1"/>
      <p:bldP spid="88" grpId="0" animBg="1"/>
      <p:bldP spid="22" grpId="0" animBg="1"/>
    </p:bldLst>
  </p:timing>
</p:sld>
</file>

<file path=ppt/theme/theme1.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themeOverride>
</file>

<file path=ppt/theme/themeOverride2.xml><?xml version="1.0" encoding="utf-8"?>
<a:themeOverride xmlns:a="http://schemas.openxmlformats.org/drawingml/2006/main">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themeOverride>
</file>

<file path=ppt/theme/themeOverride3.xml><?xml version="1.0" encoding="utf-8"?>
<a:themeOverride xmlns:a="http://schemas.openxmlformats.org/drawingml/2006/main">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themeOverride>
</file>

<file path=docProps/app.xml><?xml version="1.0" encoding="utf-8"?>
<Properties xmlns="http://schemas.openxmlformats.org/officeDocument/2006/extended-properties" xmlns:vt="http://schemas.openxmlformats.org/officeDocument/2006/docPropsVTypes">
  <TotalTime>20445</TotalTime>
  <Words>16937</Words>
  <Application>Microsoft Office PowerPoint</Application>
  <PresentationFormat>全屏显示(16:9)</PresentationFormat>
  <Paragraphs>1169</Paragraphs>
  <Slides>73</Slides>
  <Notes>59</Notes>
  <HiddenSlides>0</HiddenSlides>
  <MMClips>0</MMClips>
  <ScaleCrop>false</ScaleCrop>
  <HeadingPairs>
    <vt:vector size="6" baseType="variant">
      <vt:variant>
        <vt:lpstr>主题</vt:lpstr>
      </vt:variant>
      <vt:variant>
        <vt:i4>4</vt:i4>
      </vt:variant>
      <vt:variant>
        <vt:lpstr>嵌入 OLE 服务器</vt:lpstr>
      </vt:variant>
      <vt:variant>
        <vt:i4>2</vt:i4>
      </vt:variant>
      <vt:variant>
        <vt:lpstr>幻灯片标题</vt:lpstr>
      </vt:variant>
      <vt:variant>
        <vt:i4>73</vt:i4>
      </vt:variant>
    </vt:vector>
  </HeadingPairs>
  <TitlesOfParts>
    <vt:vector size="79" baseType="lpstr">
      <vt:lpstr>1_主题1</vt:lpstr>
      <vt:lpstr>8_主题1</vt:lpstr>
      <vt:lpstr>9_主题1</vt:lpstr>
      <vt:lpstr>2_自定义设计方案</vt:lpstr>
      <vt:lpstr>包</vt:lpstr>
      <vt:lpstr>包装程序外壳对象</vt:lpstr>
      <vt:lpstr>Java安全编码           --引言</vt:lpstr>
      <vt:lpstr>背景</vt:lpstr>
      <vt:lpstr>安全目标</vt:lpstr>
      <vt:lpstr>Java代码安全如何保证</vt:lpstr>
      <vt:lpstr>Java编程常见安全问题</vt:lpstr>
      <vt:lpstr>主要内容</vt:lpstr>
      <vt:lpstr>Java安全编码                       --数据校验</vt:lpstr>
      <vt:lpstr>信任域、信任边界、不可信数据</vt:lpstr>
      <vt:lpstr>数据校验的涵义</vt:lpstr>
      <vt:lpstr>注入攻击</vt:lpstr>
      <vt:lpstr>SQL注入及其原理</vt:lpstr>
      <vt:lpstr>SQL注入的危害</vt:lpstr>
      <vt:lpstr>业界案例-利用SQL注入攻击Sony网站获取敏感信息</vt:lpstr>
      <vt:lpstr>Exploit-利用SQL注入绕过登录验证</vt:lpstr>
      <vt:lpstr>典型错误—直接在SQL中拼接外部输入</vt:lpstr>
      <vt:lpstr>正确示例—使用预编译语句</vt:lpstr>
      <vt:lpstr>思考</vt:lpstr>
      <vt:lpstr>错误示例—Hibernate: 动态拼接HQL</vt:lpstr>
      <vt:lpstr>正确示例—Hibernate:参数化HQL</vt:lpstr>
      <vt:lpstr>错误示例—iBatis SQL映射$传参</vt:lpstr>
      <vt:lpstr>正确示例—iBatis SQL映射#传参</vt:lpstr>
      <vt:lpstr>正反示例—存储过程</vt:lpstr>
      <vt:lpstr>正确示例—对外部输入做转义</vt:lpstr>
      <vt:lpstr>OS命令注入及其原理</vt:lpstr>
      <vt:lpstr>OS命令行参数注入</vt:lpstr>
      <vt:lpstr>OS命令注入的危害</vt:lpstr>
      <vt:lpstr>业界案例-Eclipse命令注入漏洞</vt:lpstr>
      <vt:lpstr>Exploit-利用命令行注入执行任意指令</vt:lpstr>
      <vt:lpstr>典型错误—直接使用外部输入拼接命令行</vt:lpstr>
      <vt:lpstr>正确示例—避免使用Runtime.exec()</vt:lpstr>
      <vt:lpstr>正确示例—对外部输入进行校验</vt:lpstr>
      <vt:lpstr>目录遍历攻击</vt:lpstr>
      <vt:lpstr>目录遍历攻击的危害</vt:lpstr>
      <vt:lpstr>业界案例-Apple Mac OS X FTP Server 绝对路径遍历漏洞</vt:lpstr>
      <vt:lpstr>Exploit-利用目录遍历访问未授权文件</vt:lpstr>
      <vt:lpstr>典型错误-外部输入路径验证前未进行标准化</vt:lpstr>
      <vt:lpstr>正确示例-验证时使用文件的标准路径</vt:lpstr>
      <vt:lpstr>幻灯片 37</vt:lpstr>
      <vt:lpstr>Java安全编码                    --敏感数据保护</vt:lpstr>
      <vt:lpstr>敏感数据及过滤</vt:lpstr>
      <vt:lpstr>异常暴露敏感信息</vt:lpstr>
      <vt:lpstr>Java典型的敏感异常</vt:lpstr>
      <vt:lpstr>业界案例- Opera暴露敏感信息给不可信applet</vt:lpstr>
      <vt:lpstr>典型错误—异常文本与类型泄露敏感信息</vt:lpstr>
      <vt:lpstr>典型错误—抛出封装后的敏感异常</vt:lpstr>
      <vt:lpstr>典型错误—替换原始敏感异常</vt:lpstr>
      <vt:lpstr>正确示例—定义安全策略</vt:lpstr>
      <vt:lpstr>序列化泄露敏感信息</vt:lpstr>
      <vt:lpstr>典型错误—可序列化类中包含敏感信息字段</vt:lpstr>
      <vt:lpstr>正确示例—为可序列化类中的敏感信息字段添加例外</vt:lpstr>
      <vt:lpstr>典型错误—序列化传递未签名与加密的敏感数据</vt:lpstr>
      <vt:lpstr>正确示例—序列化前对敏感数据先签名再加密</vt:lpstr>
      <vt:lpstr>幻灯片 52</vt:lpstr>
      <vt:lpstr>Java安全编码                     --平台安全</vt:lpstr>
      <vt:lpstr>Java平台安全机制与组件</vt:lpstr>
      <vt:lpstr>安全管理器</vt:lpstr>
      <vt:lpstr>典型错误—敏感操作不可控</vt:lpstr>
      <vt:lpstr>正确示例—使用安全管理器保护敏感操作</vt:lpstr>
      <vt:lpstr>访问控制器AccessController</vt:lpstr>
      <vt:lpstr>特权块</vt:lpstr>
      <vt:lpstr>典型错误—特权块中使用不可信数据</vt:lpstr>
      <vt:lpstr>正确示例—防止在特权块中使用不可信数据</vt:lpstr>
      <vt:lpstr>典型错误—特权块泄露敏感资源</vt:lpstr>
      <vt:lpstr>正确示例—防止特权块泄露敏感资源</vt:lpstr>
      <vt:lpstr>幻灯片 64</vt:lpstr>
      <vt:lpstr>Java安全编码                     --其他</vt:lpstr>
      <vt:lpstr>使用强随机数</vt:lpstr>
      <vt:lpstr>业界案例-Jetty使用Random来生成可预测的会话ID</vt:lpstr>
      <vt:lpstr>正反示例</vt:lpstr>
      <vt:lpstr>防止将锁暴露给非信任代码</vt:lpstr>
      <vt:lpstr>正反示例</vt:lpstr>
      <vt:lpstr>幻灯片 71</vt:lpstr>
      <vt:lpstr>幻灯片 72</vt:lpstr>
    </vt:vector>
  </TitlesOfParts>
  <Manager>吴墨</Manager>
  <Company>Huawei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UC&amp;C产品线主打胶片V5.2</dc:title>
  <dc:subject>UC&amp;C统一通信与写作解决方案概览</dc:subject>
  <dc:creator>吴墨</dc:creator>
  <cp:keywords>V5.2</cp:keywords>
  <cp:lastModifiedBy>dufeiyang</cp:lastModifiedBy>
  <cp:revision>883</cp:revision>
  <cp:lastPrinted>2011-04-14T06:54:53Z</cp:lastPrinted>
  <dcterms:created xsi:type="dcterms:W3CDTF">2010-09-30T06:00:50Z</dcterms:created>
  <dcterms:modified xsi:type="dcterms:W3CDTF">2014-12-16T07:36:48Z</dcterms:modified>
  <cp:category>主打胶片</cp:category>
  <cp:contentStatus>中文发布版第二稿</cp:contentStatus>
  <dc:language>中文</dc:language>
  <cp:version>V5.2</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(4)TY2V0hn4uZyhnbE2FVODxUKefg+XX6DugoniY04WZj3S+VHe8U1ON/pUipxr0GWsiFdnMt1y_x000d_
uA0p70gyTzgXJ+W8aWMh9FuWFLrZS7QIz047JeGULqM5eeJ7AhDBv7UtRPw986pGCupRizI9_x000d_
b6MmM+mIYAkpZVRIZcZxkaAUHhz4LHQxIwE4bVzlIvmKSewOLYPsIsKldbpmWtSw0ddrwLuJ_x000d_
ZQPgnmpa+MkP5gme4w</vt:lpwstr>
  </property>
  <property fmtid="{D5CDD505-2E9C-101B-9397-08002B2CF9AE}" pid="3" name="_ms_pID_7253431">
    <vt:lpwstr>9d+p4qtK45HOGU1UtqvFuU8CsCpHl7+QODlOYQtN7XhnjPAz6D/NhV_x000d_
gHQ5xY7fQinZ+nH2FjqDtz407xDHOvBw7SKoNSlw2yFCOZwBlLmVLheBPLU27YgNl6TOyAgx_x000d_
Unfk48aSVD8moM5kdXOXTAMZ73UBRlqOKnsv+nXV4USi0bYMSSTkV77xTKuQ8oyZ4Ut+Z+Wm_x000d_
LrNFeeodI6ZQLOt2JOZCF+miJz5DtkXq7uW5</vt:lpwstr>
  </property>
  <property fmtid="{D5CDD505-2E9C-101B-9397-08002B2CF9AE}" pid="4" name="_ms_pID_7253432">
    <vt:lpwstr>HGZHh3UY3qZkr3I8EhwCP6mbewktO6y8Qvcu_x000d_
8aXdYXlopJI+zjgjyCGFa5Wn7q/GJc6lwg7rdGqb9djIvEXda7I7y6L15q/+V0JpNlTCK2wW_x000d_
oko3AcgzqGFBmx3A/g4n4B3WjywjxEM4ixnuPrBzZHLD5bScv/sAlv5b8ikX6FZhUt8voyvz_x000d_
BJ1/VY7901swofQrzy7ZMy11y8cIJIEtyJIfbsTgVoUO4hkQrucjGX</vt:lpwstr>
  </property>
  <property fmtid="{D5CDD505-2E9C-101B-9397-08002B2CF9AE}" pid="5" name="_ms_pID_7253433">
    <vt:lpwstr>xA5cWaLZs2XfvuCuDG_x000d_
fsyTviRfrf03RpsygR5e1zsWMLvJGKPLDbSyyDDKOlDFZli0</vt:lpwstr>
  </property>
  <property fmtid="{D5CDD505-2E9C-101B-9397-08002B2CF9AE}" pid="6" name="sflag">
    <vt:lpwstr>1418694885</vt:lpwstr>
  </property>
  <property fmtid="{D5CDD505-2E9C-101B-9397-08002B2CF9AE}" pid="7" name="_2015_ms_pID_725343">
    <vt:lpwstr>(2)EJy7obahYv1pzwTilY2fwr9rTHbUhdZ6k6bRWgvOx/FHIXtlX+CmtPgOYwiaGzRC2I7gqkc2
mp9noWWWXoShlYufNOyffQXvkFM6SYkGBxJGuCno6Q5ofV7qXOLmjiQtOjCmKGci4uRk5T1J
iYtFcIpKYXQy0vNZwCbXr7DryxnETQeqFOcykfnZZ+5m8wrgKLm5MzaOZBSBYu9wZcWPz+hB
Fj2ZBDNe9hbj0TfSnh</vt:lpwstr>
  </property>
  <property fmtid="{D5CDD505-2E9C-101B-9397-08002B2CF9AE}" pid="8" name="_2015_ms_pID_7253431">
    <vt:lpwstr>bk+/QGV1/k0cwL2pjvhvdw/M9neSPQcZeQdHgloa/B2Sx7ok8c4sON
4h7ghQpUlNNNmtSwc6xgO5RzFxZBA5M0kZIlOSEJVDe2V1hMmpBlXgWfuh3oKosaZQHRB6e5
WuxjQVLQ8yfyGco0o/+F9fcG0/Guh1SpghsCS1k839uFYg==</vt:lpwstr>
  </property>
</Properties>
</file>